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40639" marR="40639" indent="0" algn="l" defTabSz="457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
          <a:solidFill>
            <a:srgbClr val="FFFFFF"/>
          </a:solidFill>
        </a:uFill>
        <a:latin typeface="Arial"/>
        <a:ea typeface="Arial"/>
        <a:cs typeface="Arial"/>
        <a:sym typeface="Arial"/>
      </a:defRPr>
    </a:lvl1pPr>
    <a:lvl2pPr marL="40639" marR="40639" indent="342900" algn="l" defTabSz="457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
          <a:solidFill>
            <a:srgbClr val="FFFFFF"/>
          </a:solidFill>
        </a:uFill>
        <a:latin typeface="Arial"/>
        <a:ea typeface="Arial"/>
        <a:cs typeface="Arial"/>
        <a:sym typeface="Arial"/>
      </a:defRPr>
    </a:lvl2pPr>
    <a:lvl3pPr marL="40639" marR="40639" indent="685800" algn="l" defTabSz="457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
          <a:solidFill>
            <a:srgbClr val="FFFFFF"/>
          </a:solidFill>
        </a:uFill>
        <a:latin typeface="Arial"/>
        <a:ea typeface="Arial"/>
        <a:cs typeface="Arial"/>
        <a:sym typeface="Arial"/>
      </a:defRPr>
    </a:lvl3pPr>
    <a:lvl4pPr marL="40639" marR="40639" indent="1028700" algn="l" defTabSz="457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
          <a:solidFill>
            <a:srgbClr val="FFFFFF"/>
          </a:solidFill>
        </a:uFill>
        <a:latin typeface="Arial"/>
        <a:ea typeface="Arial"/>
        <a:cs typeface="Arial"/>
        <a:sym typeface="Arial"/>
      </a:defRPr>
    </a:lvl4pPr>
    <a:lvl5pPr marL="40639" marR="40639" indent="1371600" algn="l" defTabSz="457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
          <a:solidFill>
            <a:srgbClr val="FFFFFF"/>
          </a:solidFill>
        </a:uFill>
        <a:latin typeface="Arial"/>
        <a:ea typeface="Arial"/>
        <a:cs typeface="Arial"/>
        <a:sym typeface="Arial"/>
      </a:defRPr>
    </a:lvl5pPr>
    <a:lvl6pPr marL="40639" marR="40639" indent="1714500" algn="l" defTabSz="457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
          <a:solidFill>
            <a:srgbClr val="FFFFFF"/>
          </a:solidFill>
        </a:uFill>
        <a:latin typeface="Arial"/>
        <a:ea typeface="Arial"/>
        <a:cs typeface="Arial"/>
        <a:sym typeface="Arial"/>
      </a:defRPr>
    </a:lvl6pPr>
    <a:lvl7pPr marL="40639" marR="40639" indent="2057400" algn="l" defTabSz="457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
          <a:solidFill>
            <a:srgbClr val="FFFFFF"/>
          </a:solidFill>
        </a:uFill>
        <a:latin typeface="Arial"/>
        <a:ea typeface="Arial"/>
        <a:cs typeface="Arial"/>
        <a:sym typeface="Arial"/>
      </a:defRPr>
    </a:lvl7pPr>
    <a:lvl8pPr marL="40639" marR="40639" indent="2400300" algn="l" defTabSz="457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
          <a:solidFill>
            <a:srgbClr val="FFFFFF"/>
          </a:solidFill>
        </a:uFill>
        <a:latin typeface="Arial"/>
        <a:ea typeface="Arial"/>
        <a:cs typeface="Arial"/>
        <a:sym typeface="Arial"/>
      </a:defRPr>
    </a:lvl8pPr>
    <a:lvl9pPr marL="40639" marR="40639" indent="2743200" algn="l" defTabSz="457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
          <a:solidFill>
            <a:srgbClr val="FFFFFF"/>
          </a:solidFill>
        </a:u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FFFFFF"/>
        </a:fontRef>
        <a:srgbClr val="FFFFFF"/>
      </a:tcTxStyle>
      <a:tcStyle>
        <a:tcBdr>
          <a:left>
            <a:ln w="28575"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Col>
    <a:la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8575"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lastRow>
    <a:fir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8575"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Row>
  </a:tblStyle>
  <a:tblStyle styleId="{C7B018BB-80A7-4F77-B60F-C8B233D01FF8}" styleName="">
    <a:tblBg/>
    <a:wholeTbl>
      <a:tcTxStyle b="def" i="de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def" i="def">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def" i="de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def" i="def">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def" i="de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def" i="de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def" i="de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def" i="de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def" i="de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de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de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de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def" i="de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de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de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de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def" i="de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def" i="de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6" name="Shape 136"/>
          <p:cNvSpPr/>
          <p:nvPr>
            <p:ph type="sldImg"/>
          </p:nvPr>
        </p:nvSpPr>
        <p:spPr>
          <a:xfrm>
            <a:off x="1143000" y="685800"/>
            <a:ext cx="4572000" cy="3429000"/>
          </a:xfrm>
          <a:prstGeom prst="rect">
            <a:avLst/>
          </a:prstGeom>
        </p:spPr>
        <p:txBody>
          <a:bodyPr/>
          <a:lstStyle/>
          <a:p>
            <a:pPr/>
          </a:p>
        </p:txBody>
      </p:sp>
      <p:sp>
        <p:nvSpPr>
          <p:cNvPr id="137" name="Shape 13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defTabSz="584200" latinLnBrk="0">
      <a:defRPr sz="2200">
        <a:latin typeface="Lucida Grande"/>
        <a:ea typeface="Lucida Grande"/>
        <a:cs typeface="Lucida Grande"/>
        <a:sym typeface="Lucida Grande"/>
      </a:defRPr>
    </a:lvl2pPr>
    <a:lvl3pPr defTabSz="584200" latinLnBrk="0">
      <a:defRPr sz="2200">
        <a:latin typeface="Lucida Grande"/>
        <a:ea typeface="Lucida Grande"/>
        <a:cs typeface="Lucida Grande"/>
        <a:sym typeface="Lucida Grande"/>
      </a:defRPr>
    </a:lvl3pPr>
    <a:lvl4pPr defTabSz="584200" latinLnBrk="0">
      <a:defRPr sz="2200">
        <a:latin typeface="Lucida Grande"/>
        <a:ea typeface="Lucida Grande"/>
        <a:cs typeface="Lucida Grande"/>
        <a:sym typeface="Lucida Grande"/>
      </a:defRPr>
    </a:lvl4pPr>
    <a:lvl5pPr defTabSz="584200" latinLnBrk="0">
      <a:defRPr sz="2200">
        <a:latin typeface="Lucida Grande"/>
        <a:ea typeface="Lucida Grande"/>
        <a:cs typeface="Lucida Grande"/>
        <a:sym typeface="Lucida Grande"/>
      </a:defRPr>
    </a:lvl5pPr>
    <a:lvl6pPr defTabSz="584200" latinLnBrk="0">
      <a:defRPr sz="2200">
        <a:latin typeface="Lucida Grande"/>
        <a:ea typeface="Lucida Grande"/>
        <a:cs typeface="Lucida Grande"/>
        <a:sym typeface="Lucida Grande"/>
      </a:defRPr>
    </a:lvl6pPr>
    <a:lvl7pPr defTabSz="584200" latinLnBrk="0">
      <a:defRPr sz="2200">
        <a:latin typeface="Lucida Grande"/>
        <a:ea typeface="Lucida Grande"/>
        <a:cs typeface="Lucida Grande"/>
        <a:sym typeface="Lucida Grande"/>
      </a:defRPr>
    </a:lvl7pPr>
    <a:lvl8pPr defTabSz="584200" latinLnBrk="0">
      <a:defRPr sz="2200">
        <a:latin typeface="Lucida Grande"/>
        <a:ea typeface="Lucida Grande"/>
        <a:cs typeface="Lucida Grande"/>
        <a:sym typeface="Lucida Grande"/>
      </a:defRPr>
    </a:lvl8pPr>
    <a:lvl9pPr defTabSz="584200" latinLnBrk="0">
      <a:defRPr sz="2200">
        <a:latin typeface="Lucida Grande"/>
        <a:ea typeface="Lucida Grande"/>
        <a:cs typeface="Lucida Grande"/>
        <a:sym typeface="Lucida Grand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etro">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Metro">
    <p:spTree>
      <p:nvGrpSpPr>
        <p:cNvPr id="1" name=""/>
        <p:cNvGrpSpPr/>
        <p:nvPr/>
      </p:nvGrpSpPr>
      <p:grpSpPr>
        <a:xfrm>
          <a:off x="0" y="0"/>
          <a:ext cx="0" cy="0"/>
          <a:chOff x="0" y="0"/>
          <a:chExt cx="0" cy="0"/>
        </a:xfrm>
      </p:grpSpPr>
      <p:sp>
        <p:nvSpPr>
          <p:cNvPr id="2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3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3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3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3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34"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35"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36"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37"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38" name="Title Text"/>
          <p:cNvSpPr txBox="1"/>
          <p:nvPr>
            <p:ph type="title"/>
          </p:nvPr>
        </p:nvSpPr>
        <p:spPr>
          <a:xfrm>
            <a:off x="914400" y="512762"/>
            <a:ext cx="7772400" cy="1797051"/>
          </a:xfrm>
          <a:prstGeom prst="rect">
            <a:avLst/>
          </a:prstGeom>
        </p:spPr>
        <p:txBody>
          <a:bodyPr/>
          <a:lstStyle/>
          <a:p>
            <a:pPr/>
            <a:r>
              <a:t>Title Text</a:t>
            </a:r>
          </a:p>
        </p:txBody>
      </p:sp>
      <p:sp>
        <p:nvSpPr>
          <p:cNvPr id="3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2_Metro">
    <p:spTree>
      <p:nvGrpSpPr>
        <p:cNvPr id="1" name=""/>
        <p:cNvGrpSpPr/>
        <p:nvPr/>
      </p:nvGrpSpPr>
      <p:grpSpPr>
        <a:xfrm>
          <a:off x="0" y="0"/>
          <a:ext cx="0" cy="0"/>
          <a:chOff x="0" y="0"/>
          <a:chExt cx="0" cy="0"/>
        </a:xfrm>
      </p:grpSpPr>
      <p:sp>
        <p:nvSpPr>
          <p:cNvPr id="47" name="Shape"/>
          <p:cNvSpPr/>
          <p:nvPr/>
        </p:nvSpPr>
        <p:spPr>
          <a:xfrm>
            <a:off x="4829175" y="2139950"/>
            <a:ext cx="4321175" cy="4724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684" y="9755"/>
                </a:lnTo>
                <a:lnTo>
                  <a:pt x="21600" y="0"/>
                </a:lnTo>
                <a:lnTo>
                  <a:pt x="21600" y="348"/>
                </a:lnTo>
                <a:lnTo>
                  <a:pt x="5874" y="9915"/>
                </a:lnTo>
                <a:lnTo>
                  <a:pt x="379" y="21600"/>
                </a:lnTo>
                <a:lnTo>
                  <a:pt x="379" y="21600"/>
                </a:lnTo>
                <a:close/>
              </a:path>
            </a:pathLst>
          </a:custGeom>
          <a:ln w="3175">
            <a:solidFill>
              <a:srgbClr val="F1358D">
                <a:alpha val="52940"/>
              </a:srgbClr>
            </a:solidFill>
          </a:ln>
        </p:spPr>
        <p:txBody>
          <a:bodyPr lIns="50800" tIns="50800" rIns="50800" bIns="50800" anchor="ctr"/>
          <a:lstStyle/>
          <a:p>
            <a:pPr/>
          </a:p>
        </p:txBody>
      </p:sp>
      <p:sp>
        <p:nvSpPr>
          <p:cNvPr id="48" name="Shape"/>
          <p:cNvSpPr/>
          <p:nvPr/>
        </p:nvSpPr>
        <p:spPr>
          <a:xfrm>
            <a:off x="374650" y="0"/>
            <a:ext cx="5513388" cy="66151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349"/>
                </a:moveTo>
                <a:lnTo>
                  <a:pt x="0" y="21600"/>
                </a:lnTo>
                <a:lnTo>
                  <a:pt x="21600" y="13814"/>
                </a:lnTo>
                <a:lnTo>
                  <a:pt x="17753" y="0"/>
                </a:lnTo>
                <a:lnTo>
                  <a:pt x="17458" y="0"/>
                </a:lnTo>
                <a:lnTo>
                  <a:pt x="21360" y="13704"/>
                </a:lnTo>
                <a:lnTo>
                  <a:pt x="0" y="21349"/>
                </a:lnTo>
                <a:close/>
              </a:path>
            </a:pathLst>
          </a:custGeom>
          <a:ln w="3175">
            <a:solidFill>
              <a:srgbClr val="F1358D">
                <a:alpha val="52940"/>
              </a:srgbClr>
            </a:solidFill>
          </a:ln>
        </p:spPr>
        <p:txBody>
          <a:bodyPr lIns="50800" tIns="50800" rIns="50800" bIns="50800" anchor="ctr"/>
          <a:lstStyle/>
          <a:p>
            <a:pPr/>
          </a:p>
        </p:txBody>
      </p:sp>
      <p:sp>
        <p:nvSpPr>
          <p:cNvPr id="49" name="Triangle"/>
          <p:cNvSpPr/>
          <p:nvPr/>
        </p:nvSpPr>
        <p:spPr>
          <a:xfrm rot="5220000">
            <a:off x="4471337" y="1485863"/>
            <a:ext cx="4114801" cy="11890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lnTo>
                  <a:pt x="0" y="771"/>
                </a:lnTo>
                <a:lnTo>
                  <a:pt x="0" y="0"/>
                </a:lnTo>
                <a:close/>
              </a:path>
            </a:pathLst>
          </a:custGeom>
          <a:solidFill>
            <a:srgbClr val="6B7D98">
              <a:alpha val="30195"/>
            </a:srgbClr>
          </a:solidFill>
        </p:spPr>
        <p:txBody>
          <a:bodyPr lIns="50800" tIns="50800" rIns="50800" bIns="50800" anchor="ctr"/>
          <a:lstStyle/>
          <a:p>
            <a:pPr/>
          </a:p>
        </p:txBody>
      </p:sp>
      <p:sp>
        <p:nvSpPr>
          <p:cNvPr id="50" name="Triangle"/>
          <p:cNvSpPr/>
          <p:nvPr/>
        </p:nvSpPr>
        <p:spPr>
          <a:xfrm>
            <a:off x="5943600" y="0"/>
            <a:ext cx="2743200" cy="4267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00" y="0"/>
                </a:moveTo>
                <a:lnTo>
                  <a:pt x="21600" y="0"/>
                </a:lnTo>
                <a:lnTo>
                  <a:pt x="0" y="21600"/>
                </a:lnTo>
                <a:lnTo>
                  <a:pt x="13800" y="0"/>
                </a:lnTo>
                <a:close/>
              </a:path>
            </a:pathLst>
          </a:custGeom>
          <a:solidFill>
            <a:srgbClr val="677D9B">
              <a:alpha val="30195"/>
            </a:srgbClr>
          </a:solidFill>
        </p:spPr>
        <p:txBody>
          <a:bodyPr lIns="50800" tIns="50800" rIns="50800" bIns="50800" anchor="ctr"/>
          <a:lstStyle/>
          <a:p>
            <a:pPr/>
          </a:p>
        </p:txBody>
      </p:sp>
      <p:sp>
        <p:nvSpPr>
          <p:cNvPr id="51" name="Triangle"/>
          <p:cNvSpPr/>
          <p:nvPr/>
        </p:nvSpPr>
        <p:spPr>
          <a:xfrm>
            <a:off x="5943600" y="4267200"/>
            <a:ext cx="3200400" cy="1143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7200"/>
                </a:lnTo>
                <a:lnTo>
                  <a:pt x="21600" y="21600"/>
                </a:lnTo>
                <a:lnTo>
                  <a:pt x="0" y="0"/>
                </a:lnTo>
                <a:close/>
              </a:path>
            </a:pathLst>
          </a:custGeom>
          <a:solidFill>
            <a:srgbClr val="677D9B">
              <a:alpha val="30195"/>
            </a:srgbClr>
          </a:solidFill>
        </p:spPr>
        <p:txBody>
          <a:bodyPr lIns="50800" tIns="50800" rIns="50800" bIns="50800" anchor="ctr"/>
          <a:lstStyle/>
          <a:p>
            <a:pPr/>
          </a:p>
        </p:txBody>
      </p:sp>
      <p:sp>
        <p:nvSpPr>
          <p:cNvPr id="52" name="Triangle"/>
          <p:cNvSpPr/>
          <p:nvPr/>
        </p:nvSpPr>
        <p:spPr>
          <a:xfrm>
            <a:off x="5943600" y="0"/>
            <a:ext cx="1371600" cy="4267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lnTo>
                  <a:pt x="19200" y="0"/>
                </a:lnTo>
                <a:lnTo>
                  <a:pt x="21600" y="0"/>
                </a:lnTo>
                <a:close/>
              </a:path>
            </a:pathLst>
          </a:custGeom>
          <a:solidFill>
            <a:srgbClr val="677D9B">
              <a:alpha val="30195"/>
            </a:srgbClr>
          </a:solidFill>
        </p:spPr>
        <p:txBody>
          <a:bodyPr lIns="50800" tIns="50800" rIns="50800" bIns="50800" anchor="ctr"/>
          <a:lstStyle/>
          <a:p>
            <a:pPr/>
          </a:p>
        </p:txBody>
      </p:sp>
      <p:sp>
        <p:nvSpPr>
          <p:cNvPr id="53" name="Triangle"/>
          <p:cNvSpPr/>
          <p:nvPr/>
        </p:nvSpPr>
        <p:spPr>
          <a:xfrm>
            <a:off x="5948362" y="4246562"/>
            <a:ext cx="2090738" cy="26114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565" y="21600"/>
                </a:moveTo>
                <a:lnTo>
                  <a:pt x="21600" y="21600"/>
                </a:lnTo>
                <a:lnTo>
                  <a:pt x="0" y="0"/>
                </a:lnTo>
                <a:lnTo>
                  <a:pt x="17565" y="21600"/>
                </a:lnTo>
                <a:close/>
              </a:path>
            </a:pathLst>
          </a:custGeom>
          <a:solidFill>
            <a:srgbClr val="677D9B">
              <a:alpha val="30195"/>
            </a:srgbClr>
          </a:solidFill>
        </p:spPr>
        <p:txBody>
          <a:bodyPr lIns="50800" tIns="50800" rIns="50800" bIns="50800" anchor="ctr"/>
          <a:lstStyle/>
          <a:p>
            <a:pPr/>
          </a:p>
        </p:txBody>
      </p:sp>
      <p:sp>
        <p:nvSpPr>
          <p:cNvPr id="54" name="Triangle"/>
          <p:cNvSpPr/>
          <p:nvPr/>
        </p:nvSpPr>
        <p:spPr>
          <a:xfrm>
            <a:off x="5943600" y="4267200"/>
            <a:ext cx="1600200" cy="2590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0"/>
                </a:lnTo>
                <a:lnTo>
                  <a:pt x="20571" y="21600"/>
                </a:lnTo>
                <a:lnTo>
                  <a:pt x="21600" y="21600"/>
                </a:lnTo>
                <a:close/>
              </a:path>
            </a:pathLst>
          </a:custGeom>
          <a:solidFill>
            <a:srgbClr val="677D9B">
              <a:alpha val="30195"/>
            </a:srgbClr>
          </a:solidFill>
        </p:spPr>
        <p:txBody>
          <a:bodyPr lIns="50800" tIns="50800" rIns="50800" bIns="50800" anchor="ctr"/>
          <a:lstStyle/>
          <a:p>
            <a:pPr/>
          </a:p>
        </p:txBody>
      </p:sp>
      <p:sp>
        <p:nvSpPr>
          <p:cNvPr id="55" name="Triangle"/>
          <p:cNvSpPr/>
          <p:nvPr/>
        </p:nvSpPr>
        <p:spPr>
          <a:xfrm>
            <a:off x="5943600" y="1371600"/>
            <a:ext cx="3200400" cy="2895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1705"/>
                </a:lnTo>
                <a:lnTo>
                  <a:pt x="0" y="21600"/>
                </a:lnTo>
                <a:lnTo>
                  <a:pt x="21600" y="0"/>
                </a:lnTo>
                <a:close/>
              </a:path>
            </a:pathLst>
          </a:custGeom>
          <a:solidFill>
            <a:srgbClr val="677D9B">
              <a:alpha val="30195"/>
            </a:srgbClr>
          </a:solidFill>
        </p:spPr>
        <p:txBody>
          <a:bodyPr lIns="50800" tIns="50800" rIns="50800" bIns="50800" anchor="ctr"/>
          <a:lstStyle/>
          <a:p>
            <a:pPr/>
          </a:p>
        </p:txBody>
      </p:sp>
      <p:sp>
        <p:nvSpPr>
          <p:cNvPr id="56" name="Triangle"/>
          <p:cNvSpPr/>
          <p:nvPr/>
        </p:nvSpPr>
        <p:spPr>
          <a:xfrm>
            <a:off x="5943600" y="1752600"/>
            <a:ext cx="3200400" cy="2514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lnTo>
                  <a:pt x="21600" y="655"/>
                </a:lnTo>
                <a:lnTo>
                  <a:pt x="21600" y="0"/>
                </a:lnTo>
                <a:close/>
              </a:path>
            </a:pathLst>
          </a:custGeom>
          <a:solidFill>
            <a:srgbClr val="677D9B">
              <a:alpha val="30195"/>
            </a:srgbClr>
          </a:solidFill>
        </p:spPr>
        <p:txBody>
          <a:bodyPr lIns="50800" tIns="50800" rIns="50800" bIns="50800" anchor="ctr"/>
          <a:lstStyle/>
          <a:p>
            <a:pPr/>
          </a:p>
        </p:txBody>
      </p:sp>
      <p:sp>
        <p:nvSpPr>
          <p:cNvPr id="57" name="Triangle"/>
          <p:cNvSpPr/>
          <p:nvPr/>
        </p:nvSpPr>
        <p:spPr>
          <a:xfrm>
            <a:off x="990600" y="4267200"/>
            <a:ext cx="4953000" cy="2590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7311" y="21600"/>
                </a:lnTo>
                <a:lnTo>
                  <a:pt x="0" y="21600"/>
                </a:lnTo>
                <a:close/>
              </a:path>
            </a:pathLst>
          </a:custGeom>
          <a:solidFill>
            <a:srgbClr val="677D9B">
              <a:alpha val="30195"/>
            </a:srgbClr>
          </a:solidFill>
        </p:spPr>
        <p:txBody>
          <a:bodyPr lIns="50800" tIns="50800" rIns="50800" bIns="50800" anchor="ctr"/>
          <a:lstStyle/>
          <a:p>
            <a:pPr/>
          </a:p>
        </p:txBody>
      </p:sp>
      <p:sp>
        <p:nvSpPr>
          <p:cNvPr id="58" name="Triangle"/>
          <p:cNvSpPr/>
          <p:nvPr/>
        </p:nvSpPr>
        <p:spPr>
          <a:xfrm>
            <a:off x="533400" y="4267200"/>
            <a:ext cx="5334000" cy="2590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926" y="21600"/>
                </a:lnTo>
                <a:lnTo>
                  <a:pt x="0" y="21600"/>
                </a:lnTo>
                <a:close/>
              </a:path>
            </a:pathLst>
          </a:custGeom>
          <a:solidFill>
            <a:srgbClr val="677D9B">
              <a:alpha val="30195"/>
            </a:srgbClr>
          </a:solidFill>
        </p:spPr>
        <p:txBody>
          <a:bodyPr lIns="50800" tIns="50800" rIns="50800" bIns="50800" anchor="ctr"/>
          <a:lstStyle/>
          <a:p>
            <a:pPr/>
          </a:p>
        </p:txBody>
      </p:sp>
      <p:sp>
        <p:nvSpPr>
          <p:cNvPr id="59" name="Triangle"/>
          <p:cNvSpPr/>
          <p:nvPr/>
        </p:nvSpPr>
        <p:spPr>
          <a:xfrm>
            <a:off x="366712" y="2438400"/>
            <a:ext cx="5562601" cy="1828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lnTo>
                  <a:pt x="0" y="7200"/>
                </a:lnTo>
                <a:lnTo>
                  <a:pt x="0" y="0"/>
                </a:lnTo>
                <a:close/>
              </a:path>
            </a:pathLst>
          </a:custGeom>
          <a:solidFill>
            <a:srgbClr val="677D9B">
              <a:alpha val="30195"/>
            </a:srgbClr>
          </a:solidFill>
        </p:spPr>
        <p:txBody>
          <a:bodyPr lIns="50800" tIns="50800" rIns="50800" bIns="50800" anchor="ctr"/>
          <a:lstStyle/>
          <a:p>
            <a:pPr/>
          </a:p>
        </p:txBody>
      </p:sp>
      <p:sp>
        <p:nvSpPr>
          <p:cNvPr id="60" name="Triangle"/>
          <p:cNvSpPr/>
          <p:nvPr/>
        </p:nvSpPr>
        <p:spPr>
          <a:xfrm>
            <a:off x="366712" y="2133600"/>
            <a:ext cx="5638801" cy="2133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lnTo>
                  <a:pt x="0" y="771"/>
                </a:lnTo>
                <a:lnTo>
                  <a:pt x="0" y="0"/>
                </a:lnTo>
                <a:close/>
              </a:path>
            </a:pathLst>
          </a:custGeom>
          <a:solidFill>
            <a:srgbClr val="677D9B">
              <a:alpha val="30195"/>
            </a:srgbClr>
          </a:solidFill>
        </p:spPr>
        <p:txBody>
          <a:bodyPr lIns="50800" tIns="50800" rIns="50800" bIns="50800" anchor="ctr"/>
          <a:lstStyle/>
          <a:p>
            <a:pPr/>
          </a:p>
        </p:txBody>
      </p:sp>
      <p:sp>
        <p:nvSpPr>
          <p:cNvPr id="61" name="Triangle"/>
          <p:cNvSpPr/>
          <p:nvPr/>
        </p:nvSpPr>
        <p:spPr>
          <a:xfrm>
            <a:off x="4572000" y="4267200"/>
            <a:ext cx="1371600" cy="2590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400" y="21600"/>
                </a:lnTo>
                <a:lnTo>
                  <a:pt x="21600" y="0"/>
                </a:lnTo>
                <a:lnTo>
                  <a:pt x="0" y="21600"/>
                </a:lnTo>
                <a:close/>
              </a:path>
            </a:pathLst>
          </a:custGeom>
          <a:solidFill>
            <a:srgbClr val="6B7D98">
              <a:alpha val="30195"/>
            </a:srgbClr>
          </a:solidFill>
        </p:spPr>
        <p:txBody>
          <a:bodyPr lIns="50800" tIns="50800" rIns="50800" bIns="50800" anchor="ctr"/>
          <a:lstStyle/>
          <a:p>
            <a:pPr/>
          </a:p>
        </p:txBody>
      </p:sp>
      <p:sp>
        <p:nvSpPr>
          <p:cNvPr id="62" name="Rectangle"/>
          <p:cNvSpPr/>
          <p:nvPr/>
        </p:nvSpPr>
        <p:spPr>
          <a:xfrm>
            <a:off x="363537" y="401637"/>
            <a:ext cx="8504238" cy="887413"/>
          </a:xfrm>
          <a:prstGeom prst="rect">
            <a:avLst/>
          </a:prstGeom>
          <a:solidFill>
            <a:srgbClr val="6B7D98">
              <a:alpha val="39999"/>
            </a:srgbClr>
          </a:solidFill>
          <a:ln w="50800" cap="rnd">
            <a:miter lim="400000"/>
          </a:ln>
        </p:spPr>
        <p:txBody>
          <a:bodyPr lIns="50800" tIns="50800" rIns="50800" bIns="50800" anchor="ctr"/>
          <a:lstStyle/>
          <a:p>
            <a:pPr/>
          </a:p>
        </p:txBody>
      </p:sp>
      <p:sp>
        <p:nvSpPr>
          <p:cNvPr id="63" name="Rectangle"/>
          <p:cNvSpPr/>
          <p:nvPr/>
        </p:nvSpPr>
        <p:spPr>
          <a:xfrm flipH="1">
            <a:off x="371475" y="681037"/>
            <a:ext cx="26988" cy="365126"/>
          </a:xfrm>
          <a:prstGeom prst="rect">
            <a:avLst/>
          </a:prstGeom>
          <a:solidFill>
            <a:srgbClr val="000000"/>
          </a:solidFill>
          <a:ln w="50800" cap="rnd">
            <a:miter lim="400000"/>
          </a:ln>
        </p:spPr>
        <p:txBody>
          <a:bodyPr lIns="50800" tIns="50800" rIns="50800" bIns="50800" anchor="ctr"/>
          <a:lstStyle/>
          <a:p>
            <a:pPr/>
          </a:p>
        </p:txBody>
      </p:sp>
      <p:sp>
        <p:nvSpPr>
          <p:cNvPr id="64" name="Rectangle"/>
          <p:cNvSpPr/>
          <p:nvPr/>
        </p:nvSpPr>
        <p:spPr>
          <a:xfrm flipH="1">
            <a:off x="411162" y="681037"/>
            <a:ext cx="26988" cy="365126"/>
          </a:xfrm>
          <a:prstGeom prst="rect">
            <a:avLst/>
          </a:prstGeom>
          <a:solidFill>
            <a:srgbClr val="000000"/>
          </a:solidFill>
          <a:ln w="50800" cap="rnd">
            <a:miter lim="400000"/>
          </a:ln>
        </p:spPr>
        <p:txBody>
          <a:bodyPr lIns="50800" tIns="50800" rIns="50800" bIns="50800" anchor="ctr"/>
          <a:lstStyle/>
          <a:p>
            <a:pPr/>
          </a:p>
        </p:txBody>
      </p:sp>
      <p:sp>
        <p:nvSpPr>
          <p:cNvPr id="65" name="Rectangle"/>
          <p:cNvSpPr/>
          <p:nvPr/>
        </p:nvSpPr>
        <p:spPr>
          <a:xfrm flipH="1">
            <a:off x="447675" y="681037"/>
            <a:ext cx="9525" cy="365126"/>
          </a:xfrm>
          <a:prstGeom prst="rect">
            <a:avLst/>
          </a:prstGeom>
          <a:solidFill>
            <a:srgbClr val="000000"/>
          </a:solidFill>
          <a:ln w="50800" cap="rnd">
            <a:miter lim="400000"/>
          </a:ln>
        </p:spPr>
        <p:txBody>
          <a:bodyPr lIns="50800" tIns="50800" rIns="50800" bIns="50800" anchor="ctr"/>
          <a:lstStyle/>
          <a:p>
            <a:pPr/>
          </a:p>
        </p:txBody>
      </p:sp>
      <p:sp>
        <p:nvSpPr>
          <p:cNvPr id="66" name="Rectangle"/>
          <p:cNvSpPr/>
          <p:nvPr/>
        </p:nvSpPr>
        <p:spPr>
          <a:xfrm flipH="1">
            <a:off x="476250" y="681037"/>
            <a:ext cx="9525" cy="365126"/>
          </a:xfrm>
          <a:prstGeom prst="rect">
            <a:avLst/>
          </a:prstGeom>
          <a:solidFill>
            <a:srgbClr val="000000"/>
          </a:solidFill>
          <a:ln w="50800" cap="rnd">
            <a:miter lim="400000"/>
          </a:ln>
        </p:spPr>
        <p:txBody>
          <a:bodyPr lIns="50800" tIns="50800" rIns="50800" bIns="50800" anchor="ctr"/>
          <a:lstStyle/>
          <a:p>
            <a:pPr/>
          </a:p>
        </p:txBody>
      </p:sp>
      <p:sp>
        <p:nvSpPr>
          <p:cNvPr id="67" name="Rectangle"/>
          <p:cNvSpPr/>
          <p:nvPr/>
        </p:nvSpPr>
        <p:spPr>
          <a:xfrm>
            <a:off x="500062" y="681037"/>
            <a:ext cx="36513" cy="365126"/>
          </a:xfrm>
          <a:prstGeom prst="rect">
            <a:avLst/>
          </a:prstGeom>
          <a:solidFill>
            <a:srgbClr val="000000"/>
          </a:solidFill>
          <a:ln w="50800" cap="rnd">
            <a:miter lim="400000"/>
          </a:ln>
        </p:spPr>
        <p:txBody>
          <a:bodyPr lIns="50800" tIns="50800" rIns="50800" bIns="50800" anchor="ctr"/>
          <a:lstStyle/>
          <a:p>
            <a:pPr/>
          </a:p>
        </p:txBody>
      </p:sp>
      <p:sp>
        <p:nvSpPr>
          <p:cNvPr id="68" name="Title Text"/>
          <p:cNvSpPr txBox="1"/>
          <p:nvPr>
            <p:ph type="title"/>
          </p:nvPr>
        </p:nvSpPr>
        <p:spPr>
          <a:prstGeom prst="rect">
            <a:avLst/>
          </a:prstGeom>
        </p:spPr>
        <p:txBody>
          <a:bodyPr/>
          <a:lstStyle/>
          <a:p>
            <a:pPr/>
            <a:r>
              <a:t>Title Text</a:t>
            </a:r>
          </a:p>
        </p:txBody>
      </p:sp>
      <p:sp>
        <p:nvSpPr>
          <p:cNvPr id="6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_Metro">
    <p:spTree>
      <p:nvGrpSpPr>
        <p:cNvPr id="1" name=""/>
        <p:cNvGrpSpPr/>
        <p:nvPr/>
      </p:nvGrpSpPr>
      <p:grpSpPr>
        <a:xfrm>
          <a:off x="0" y="0"/>
          <a:ext cx="0" cy="0"/>
          <a:chOff x="0" y="0"/>
          <a:chExt cx="0" cy="0"/>
        </a:xfrm>
      </p:grpSpPr>
      <p:sp>
        <p:nvSpPr>
          <p:cNvPr id="77" name="Title Text"/>
          <p:cNvSpPr txBox="1"/>
          <p:nvPr>
            <p:ph type="title"/>
          </p:nvPr>
        </p:nvSpPr>
        <p:spPr>
          <a:prstGeom prst="rect">
            <a:avLst/>
          </a:prstGeom>
        </p:spPr>
        <p:txBody>
          <a:bodyPr/>
          <a:lstStyle/>
          <a:p>
            <a:pPr/>
            <a:r>
              <a:t>Title Text</a:t>
            </a:r>
          </a:p>
        </p:txBody>
      </p:sp>
      <p:sp>
        <p:nvSpPr>
          <p:cNvPr id="78"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4_Metro">
    <p:spTree>
      <p:nvGrpSpPr>
        <p:cNvPr id="1" name=""/>
        <p:cNvGrpSpPr/>
        <p:nvPr/>
      </p:nvGrpSpPr>
      <p:grpSpPr>
        <a:xfrm>
          <a:off x="0" y="0"/>
          <a:ext cx="0" cy="0"/>
          <a:chOff x="0" y="0"/>
          <a:chExt cx="0" cy="0"/>
        </a:xfrm>
      </p:grpSpPr>
      <p:sp>
        <p:nvSpPr>
          <p:cNvPr id="86" name="Rectangle"/>
          <p:cNvSpPr/>
          <p:nvPr/>
        </p:nvSpPr>
        <p:spPr>
          <a:xfrm>
            <a:off x="0" y="401637"/>
            <a:ext cx="8867775" cy="887413"/>
          </a:xfrm>
          <a:prstGeom prst="rect">
            <a:avLst/>
          </a:prstGeom>
          <a:solidFill>
            <a:srgbClr val="6B7D98">
              <a:alpha val="39999"/>
            </a:srgbClr>
          </a:solidFill>
          <a:ln w="50800" cap="rnd">
            <a:miter lim="400000"/>
          </a:ln>
        </p:spPr>
        <p:txBody>
          <a:bodyPr lIns="50800" tIns="50800" rIns="50800" bIns="50800" anchor="ctr"/>
          <a:lstStyle/>
          <a:p>
            <a:pPr/>
          </a:p>
        </p:txBody>
      </p:sp>
      <p:sp>
        <p:nvSpPr>
          <p:cNvPr id="87" name="Rectangle"/>
          <p:cNvSpPr/>
          <p:nvPr/>
        </p:nvSpPr>
        <p:spPr>
          <a:xfrm>
            <a:off x="87312" y="681037"/>
            <a:ext cx="46038" cy="365126"/>
          </a:xfrm>
          <a:prstGeom prst="rect">
            <a:avLst/>
          </a:prstGeom>
          <a:solidFill>
            <a:srgbClr val="606F82"/>
          </a:solidFill>
          <a:ln w="50800" cap="rnd">
            <a:miter lim="400000"/>
          </a:ln>
        </p:spPr>
        <p:txBody>
          <a:bodyPr lIns="50800" tIns="50800" rIns="50800" bIns="50800" anchor="ctr"/>
          <a:lstStyle/>
          <a:p>
            <a:pPr/>
          </a:p>
        </p:txBody>
      </p:sp>
      <p:sp>
        <p:nvSpPr>
          <p:cNvPr id="88" name="Rectangle"/>
          <p:cNvSpPr/>
          <p:nvPr/>
        </p:nvSpPr>
        <p:spPr>
          <a:xfrm>
            <a:off x="47625" y="681037"/>
            <a:ext cx="26988" cy="365126"/>
          </a:xfrm>
          <a:prstGeom prst="rect">
            <a:avLst/>
          </a:prstGeom>
          <a:solidFill>
            <a:srgbClr val="606F82"/>
          </a:solidFill>
          <a:ln w="50800" cap="rnd">
            <a:miter lim="400000"/>
          </a:ln>
        </p:spPr>
        <p:txBody>
          <a:bodyPr lIns="50800" tIns="50800" rIns="50800" bIns="50800" anchor="ctr"/>
          <a:lstStyle/>
          <a:p>
            <a:pPr/>
          </a:p>
        </p:txBody>
      </p:sp>
      <p:sp>
        <p:nvSpPr>
          <p:cNvPr id="89" name="Rectangle"/>
          <p:cNvSpPr/>
          <p:nvPr/>
        </p:nvSpPr>
        <p:spPr>
          <a:xfrm>
            <a:off x="28575" y="681037"/>
            <a:ext cx="9525" cy="365126"/>
          </a:xfrm>
          <a:prstGeom prst="rect">
            <a:avLst/>
          </a:prstGeom>
          <a:solidFill>
            <a:srgbClr val="606F82"/>
          </a:solidFill>
          <a:ln w="50800" cap="rnd">
            <a:miter lim="400000"/>
          </a:ln>
        </p:spPr>
        <p:txBody>
          <a:bodyPr lIns="50800" tIns="50800" rIns="50800" bIns="50800" anchor="ctr"/>
          <a:lstStyle/>
          <a:p>
            <a:pPr/>
          </a:p>
        </p:txBody>
      </p:sp>
      <p:sp>
        <p:nvSpPr>
          <p:cNvPr id="90" name="Rectangle"/>
          <p:cNvSpPr/>
          <p:nvPr/>
        </p:nvSpPr>
        <p:spPr>
          <a:xfrm>
            <a:off x="0" y="681037"/>
            <a:ext cx="9525" cy="365126"/>
          </a:xfrm>
          <a:prstGeom prst="rect">
            <a:avLst/>
          </a:prstGeom>
          <a:solidFill>
            <a:srgbClr val="606F82"/>
          </a:solidFill>
          <a:ln w="50800" cap="rnd">
            <a:miter lim="400000"/>
          </a:ln>
        </p:spPr>
        <p:txBody>
          <a:bodyPr lIns="50800" tIns="50800" rIns="50800" bIns="50800" anchor="ctr"/>
          <a:lstStyle/>
          <a:p>
            <a:pPr/>
          </a:p>
        </p:txBody>
      </p:sp>
      <p:sp>
        <p:nvSpPr>
          <p:cNvPr id="91" name="Rectangle"/>
          <p:cNvSpPr/>
          <p:nvPr/>
        </p:nvSpPr>
        <p:spPr>
          <a:xfrm flipH="1">
            <a:off x="149225" y="681037"/>
            <a:ext cx="28575" cy="365126"/>
          </a:xfrm>
          <a:prstGeom prst="rect">
            <a:avLst/>
          </a:prstGeom>
          <a:solidFill>
            <a:srgbClr val="606F82"/>
          </a:solidFill>
          <a:ln w="50800" cap="rnd">
            <a:miter lim="400000"/>
          </a:ln>
        </p:spPr>
        <p:txBody>
          <a:bodyPr lIns="50800" tIns="50800" rIns="50800" bIns="50800" anchor="ctr"/>
          <a:lstStyle/>
          <a:p>
            <a:pPr/>
          </a:p>
        </p:txBody>
      </p:sp>
      <p:sp>
        <p:nvSpPr>
          <p:cNvPr id="92" name="Rectangle"/>
          <p:cNvSpPr/>
          <p:nvPr/>
        </p:nvSpPr>
        <p:spPr>
          <a:xfrm flipH="1">
            <a:off x="188912" y="681037"/>
            <a:ext cx="28576" cy="365126"/>
          </a:xfrm>
          <a:prstGeom prst="rect">
            <a:avLst/>
          </a:prstGeom>
          <a:solidFill>
            <a:srgbClr val="606F82"/>
          </a:solidFill>
          <a:ln w="50800" cap="rnd">
            <a:miter lim="400000"/>
          </a:ln>
        </p:spPr>
        <p:txBody>
          <a:bodyPr lIns="50800" tIns="50800" rIns="50800" bIns="50800" anchor="ctr"/>
          <a:lstStyle/>
          <a:p>
            <a:pPr/>
          </a:p>
        </p:txBody>
      </p:sp>
      <p:sp>
        <p:nvSpPr>
          <p:cNvPr id="93" name="Rectangle"/>
          <p:cNvSpPr/>
          <p:nvPr/>
        </p:nvSpPr>
        <p:spPr>
          <a:xfrm flipH="1">
            <a:off x="227012" y="681037"/>
            <a:ext cx="9526" cy="365126"/>
          </a:xfrm>
          <a:prstGeom prst="rect">
            <a:avLst/>
          </a:prstGeom>
          <a:solidFill>
            <a:srgbClr val="606F82"/>
          </a:solidFill>
          <a:ln w="50800" cap="rnd">
            <a:miter lim="400000"/>
          </a:ln>
        </p:spPr>
        <p:txBody>
          <a:bodyPr lIns="50800" tIns="50800" rIns="50800" bIns="50800" anchor="ctr"/>
          <a:lstStyle/>
          <a:p>
            <a:pPr/>
          </a:p>
        </p:txBody>
      </p:sp>
      <p:sp>
        <p:nvSpPr>
          <p:cNvPr id="94" name="Rectangle"/>
          <p:cNvSpPr/>
          <p:nvPr/>
        </p:nvSpPr>
        <p:spPr>
          <a:xfrm flipH="1">
            <a:off x="255587" y="681037"/>
            <a:ext cx="7938" cy="365126"/>
          </a:xfrm>
          <a:prstGeom prst="rect">
            <a:avLst/>
          </a:prstGeom>
          <a:solidFill>
            <a:srgbClr val="606F82"/>
          </a:solidFill>
          <a:ln w="50800" cap="rnd">
            <a:miter lim="400000"/>
          </a:ln>
        </p:spPr>
        <p:txBody>
          <a:bodyPr lIns="50800" tIns="50800" rIns="50800" bIns="50800" anchor="ctr"/>
          <a:lstStyle/>
          <a:p>
            <a:pPr/>
          </a:p>
        </p:txBody>
      </p:sp>
      <p:sp>
        <p:nvSpPr>
          <p:cNvPr id="95" name="Rectangle"/>
          <p:cNvSpPr/>
          <p:nvPr/>
        </p:nvSpPr>
        <p:spPr>
          <a:xfrm>
            <a:off x="279400" y="681037"/>
            <a:ext cx="36513" cy="365126"/>
          </a:xfrm>
          <a:prstGeom prst="rect">
            <a:avLst/>
          </a:prstGeom>
          <a:solidFill>
            <a:srgbClr val="606F82"/>
          </a:solidFill>
          <a:ln w="50800" cap="rnd">
            <a:miter lim="400000"/>
          </a:ln>
        </p:spPr>
        <p:txBody>
          <a:bodyPr lIns="50800" tIns="50800" rIns="50800" bIns="50800" anchor="ctr"/>
          <a:lstStyle/>
          <a:p>
            <a:pPr/>
          </a:p>
        </p:txBody>
      </p:sp>
      <p:sp>
        <p:nvSpPr>
          <p:cNvPr id="96" name="Title Text"/>
          <p:cNvSpPr txBox="1"/>
          <p:nvPr>
            <p:ph type="title"/>
          </p:nvPr>
        </p:nvSpPr>
        <p:spPr>
          <a:prstGeom prst="rect">
            <a:avLst/>
          </a:prstGeom>
        </p:spPr>
        <p:txBody>
          <a:bodyPr/>
          <a:lstStyle/>
          <a:p>
            <a:pPr/>
            <a:r>
              <a:t>Title Text</a:t>
            </a:r>
          </a:p>
        </p:txBody>
      </p:sp>
      <p:sp>
        <p:nvSpPr>
          <p:cNvPr id="9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5_Metro">
    <p:spTree>
      <p:nvGrpSpPr>
        <p:cNvPr id="1" name=""/>
        <p:cNvGrpSpPr/>
        <p:nvPr/>
      </p:nvGrpSpPr>
      <p:grpSpPr>
        <a:xfrm>
          <a:off x="0" y="0"/>
          <a:ext cx="0" cy="0"/>
          <a:chOff x="0" y="0"/>
          <a:chExt cx="0" cy="0"/>
        </a:xfrm>
      </p:grpSpPr>
      <p:sp>
        <p:nvSpPr>
          <p:cNvPr id="105" name="Title Text"/>
          <p:cNvSpPr txBox="1"/>
          <p:nvPr>
            <p:ph type="title"/>
          </p:nvPr>
        </p:nvSpPr>
        <p:spPr>
          <a:prstGeom prst="rect">
            <a:avLst/>
          </a:prstGeom>
        </p:spPr>
        <p:txBody>
          <a:bodyPr/>
          <a:lstStyle/>
          <a:p>
            <a:pPr/>
            <a:r>
              <a:t>Title Text</a:t>
            </a:r>
          </a:p>
        </p:txBody>
      </p:sp>
      <p:sp>
        <p:nvSpPr>
          <p:cNvPr id="10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6_Metro">
    <p:spTree>
      <p:nvGrpSpPr>
        <p:cNvPr id="1" name=""/>
        <p:cNvGrpSpPr/>
        <p:nvPr/>
      </p:nvGrpSpPr>
      <p:grpSpPr>
        <a:xfrm>
          <a:off x="0" y="0"/>
          <a:ext cx="0" cy="0"/>
          <a:chOff x="0" y="0"/>
          <a:chExt cx="0" cy="0"/>
        </a:xfrm>
      </p:grpSpPr>
      <p:sp>
        <p:nvSpPr>
          <p:cNvPr id="114" name="Rectangle"/>
          <p:cNvSpPr/>
          <p:nvPr/>
        </p:nvSpPr>
        <p:spPr>
          <a:xfrm>
            <a:off x="368300" y="0"/>
            <a:ext cx="8777288" cy="1878013"/>
          </a:xfrm>
          <a:prstGeom prst="rect">
            <a:avLst/>
          </a:prstGeom>
          <a:solidFill>
            <a:srgbClr val="000000"/>
          </a:solidFill>
          <a:ln w="50800" cap="rnd">
            <a:miter lim="400000"/>
          </a:ln>
        </p:spPr>
        <p:txBody>
          <a:bodyPr lIns="50800" tIns="50800" rIns="50800" bIns="50800" anchor="ctr"/>
          <a:lstStyle/>
          <a:p>
            <a:pPr/>
          </a:p>
        </p:txBody>
      </p:sp>
      <p:sp>
        <p:nvSpPr>
          <p:cNvPr id="115" name="Line"/>
          <p:cNvSpPr/>
          <p:nvPr/>
        </p:nvSpPr>
        <p:spPr>
          <a:xfrm flipV="1">
            <a:off x="363537" y="1884362"/>
            <a:ext cx="8782051" cy="1588"/>
          </a:xfrm>
          <a:prstGeom prst="line">
            <a:avLst/>
          </a:prstGeom>
          <a:ln w="19050">
            <a:solidFill>
              <a:srgbClr val="FFFFFF"/>
            </a:solidFill>
            <a:miter lim="400000"/>
          </a:ln>
        </p:spPr>
        <p:txBody>
          <a:bodyPr lIns="0" tIns="0" rIns="0" bIns="0"/>
          <a:lstStyle/>
          <a:p>
            <a:pPr marL="0" marR="0">
              <a:defRPr sz="1200">
                <a:solidFill>
                  <a:srgbClr val="000000"/>
                </a:solidFill>
                <a:uFillTx/>
                <a:latin typeface="Helvetica"/>
                <a:ea typeface="Helvetica"/>
                <a:cs typeface="Helvetica"/>
                <a:sym typeface="Helvetica"/>
              </a:defRPr>
            </a:pPr>
          </a:p>
        </p:txBody>
      </p:sp>
      <p:grpSp>
        <p:nvGrpSpPr>
          <p:cNvPr id="119" name="Group"/>
          <p:cNvGrpSpPr/>
          <p:nvPr/>
        </p:nvGrpSpPr>
        <p:grpSpPr>
          <a:xfrm rot="5400000">
            <a:off x="8514556" y="1216819"/>
            <a:ext cx="131763" cy="130176"/>
            <a:chOff x="0" y="0"/>
            <a:chExt cx="131762" cy="130175"/>
          </a:xfrm>
        </p:grpSpPr>
        <p:sp>
          <p:nvSpPr>
            <p:cNvPr id="116" name="Line"/>
            <p:cNvSpPr/>
            <p:nvPr/>
          </p:nvSpPr>
          <p:spPr>
            <a:xfrm flipV="1">
              <a:off x="0" y="0"/>
              <a:ext cx="65089" cy="73026"/>
            </a:xfrm>
            <a:prstGeom prst="line">
              <a:avLst/>
            </a:prstGeom>
            <a:noFill/>
            <a:ln w="25400" cap="rnd">
              <a:solidFill>
                <a:srgbClr val="FFFFFF"/>
              </a:solidFill>
              <a:prstDash val="solid"/>
              <a:round/>
            </a:ln>
            <a:effectLst/>
          </p:spPr>
          <p:txBody>
            <a:bodyPr wrap="square" lIns="0" tIns="0" rIns="0" bIns="0" numCol="1" anchor="t">
              <a:noAutofit/>
            </a:bodyPr>
            <a:lstStyle/>
            <a:p>
              <a:pPr marL="0" marR="0">
                <a:defRPr sz="1200">
                  <a:solidFill>
                    <a:srgbClr val="000000"/>
                  </a:solidFill>
                  <a:uFillTx/>
                  <a:latin typeface="Helvetica"/>
                  <a:ea typeface="Helvetica"/>
                  <a:cs typeface="Helvetica"/>
                  <a:sym typeface="Helvetica"/>
                </a:defRPr>
              </a:pPr>
            </a:p>
          </p:txBody>
        </p:sp>
        <p:sp>
          <p:nvSpPr>
            <p:cNvPr id="117" name="Line"/>
            <p:cNvSpPr/>
            <p:nvPr/>
          </p:nvSpPr>
          <p:spPr>
            <a:xfrm flipH="1" flipV="1">
              <a:off x="65087" y="26987"/>
              <a:ext cx="1588" cy="103189"/>
            </a:xfrm>
            <a:prstGeom prst="line">
              <a:avLst/>
            </a:prstGeom>
            <a:noFill/>
            <a:ln w="25400" cap="rnd">
              <a:solidFill>
                <a:srgbClr val="FFFFFF"/>
              </a:solidFill>
              <a:prstDash val="solid"/>
              <a:round/>
            </a:ln>
            <a:effectLst/>
          </p:spPr>
          <p:txBody>
            <a:bodyPr wrap="square" lIns="0" tIns="0" rIns="0" bIns="0" numCol="1" anchor="t">
              <a:noAutofit/>
            </a:bodyPr>
            <a:lstStyle/>
            <a:p>
              <a:pPr marL="0" marR="0">
                <a:defRPr sz="1200">
                  <a:solidFill>
                    <a:srgbClr val="000000"/>
                  </a:solidFill>
                  <a:uFillTx/>
                  <a:latin typeface="Helvetica"/>
                  <a:ea typeface="Helvetica"/>
                  <a:cs typeface="Helvetica"/>
                  <a:sym typeface="Helvetica"/>
                </a:defRPr>
              </a:pPr>
            </a:p>
          </p:txBody>
        </p:sp>
        <p:sp>
          <p:nvSpPr>
            <p:cNvPr id="118" name="Line"/>
            <p:cNvSpPr/>
            <p:nvPr/>
          </p:nvSpPr>
          <p:spPr>
            <a:xfrm flipH="1" flipV="1">
              <a:off x="65087" y="0"/>
              <a:ext cx="66676" cy="73026"/>
            </a:xfrm>
            <a:prstGeom prst="line">
              <a:avLst/>
            </a:prstGeom>
            <a:noFill/>
            <a:ln w="25400" cap="rnd">
              <a:solidFill>
                <a:srgbClr val="FFFFFF"/>
              </a:solidFill>
              <a:prstDash val="solid"/>
              <a:round/>
            </a:ln>
            <a:effectLst/>
          </p:spPr>
          <p:txBody>
            <a:bodyPr wrap="square" lIns="0" tIns="0" rIns="0" bIns="0" numCol="1" anchor="t">
              <a:noAutofit/>
            </a:bodyPr>
            <a:lstStyle/>
            <a:p>
              <a:pPr marL="0" marR="0">
                <a:defRPr sz="1200">
                  <a:solidFill>
                    <a:srgbClr val="000000"/>
                  </a:solidFill>
                  <a:uFillTx/>
                  <a:latin typeface="Helvetica"/>
                  <a:ea typeface="Helvetica"/>
                  <a:cs typeface="Helvetica"/>
                  <a:sym typeface="Helvetica"/>
                </a:defRPr>
              </a:pPr>
            </a:p>
          </p:txBody>
        </p:sp>
      </p:grpSp>
      <p:grpSp>
        <p:nvGrpSpPr>
          <p:cNvPr id="123" name="Group"/>
          <p:cNvGrpSpPr/>
          <p:nvPr/>
        </p:nvGrpSpPr>
        <p:grpSpPr>
          <a:xfrm rot="5400000">
            <a:off x="8666956" y="1369219"/>
            <a:ext cx="131763" cy="130176"/>
            <a:chOff x="0" y="0"/>
            <a:chExt cx="131762" cy="130175"/>
          </a:xfrm>
        </p:grpSpPr>
        <p:sp>
          <p:nvSpPr>
            <p:cNvPr id="120" name="Line"/>
            <p:cNvSpPr/>
            <p:nvPr/>
          </p:nvSpPr>
          <p:spPr>
            <a:xfrm flipV="1">
              <a:off x="0" y="0"/>
              <a:ext cx="65089" cy="73026"/>
            </a:xfrm>
            <a:prstGeom prst="line">
              <a:avLst/>
            </a:prstGeom>
            <a:noFill/>
            <a:ln w="25400" cap="rnd">
              <a:solidFill>
                <a:srgbClr val="FFFFFF"/>
              </a:solidFill>
              <a:prstDash val="solid"/>
              <a:round/>
            </a:ln>
            <a:effectLst/>
          </p:spPr>
          <p:txBody>
            <a:bodyPr wrap="square" lIns="0" tIns="0" rIns="0" bIns="0" numCol="1" anchor="t">
              <a:noAutofit/>
            </a:bodyPr>
            <a:lstStyle/>
            <a:p>
              <a:pPr marL="0" marR="0">
                <a:defRPr sz="1200">
                  <a:solidFill>
                    <a:srgbClr val="000000"/>
                  </a:solidFill>
                  <a:uFillTx/>
                  <a:latin typeface="Helvetica"/>
                  <a:ea typeface="Helvetica"/>
                  <a:cs typeface="Helvetica"/>
                  <a:sym typeface="Helvetica"/>
                </a:defRPr>
              </a:pPr>
            </a:p>
          </p:txBody>
        </p:sp>
        <p:sp>
          <p:nvSpPr>
            <p:cNvPr id="121" name="Line"/>
            <p:cNvSpPr/>
            <p:nvPr/>
          </p:nvSpPr>
          <p:spPr>
            <a:xfrm flipH="1" flipV="1">
              <a:off x="65087" y="26987"/>
              <a:ext cx="1588" cy="103189"/>
            </a:xfrm>
            <a:prstGeom prst="line">
              <a:avLst/>
            </a:prstGeom>
            <a:noFill/>
            <a:ln w="25400" cap="rnd">
              <a:solidFill>
                <a:srgbClr val="FFFFFF"/>
              </a:solidFill>
              <a:prstDash val="solid"/>
              <a:round/>
            </a:ln>
            <a:effectLst/>
          </p:spPr>
          <p:txBody>
            <a:bodyPr wrap="square" lIns="0" tIns="0" rIns="0" bIns="0" numCol="1" anchor="t">
              <a:noAutofit/>
            </a:bodyPr>
            <a:lstStyle/>
            <a:p>
              <a:pPr marL="0" marR="0">
                <a:defRPr sz="1200">
                  <a:solidFill>
                    <a:srgbClr val="000000"/>
                  </a:solidFill>
                  <a:uFillTx/>
                  <a:latin typeface="Helvetica"/>
                  <a:ea typeface="Helvetica"/>
                  <a:cs typeface="Helvetica"/>
                  <a:sym typeface="Helvetica"/>
                </a:defRPr>
              </a:pPr>
            </a:p>
          </p:txBody>
        </p:sp>
        <p:sp>
          <p:nvSpPr>
            <p:cNvPr id="122" name="Line"/>
            <p:cNvSpPr/>
            <p:nvPr/>
          </p:nvSpPr>
          <p:spPr>
            <a:xfrm flipH="1" flipV="1">
              <a:off x="65087" y="0"/>
              <a:ext cx="66676" cy="73026"/>
            </a:xfrm>
            <a:prstGeom prst="line">
              <a:avLst/>
            </a:prstGeom>
            <a:noFill/>
            <a:ln w="25400" cap="rnd">
              <a:solidFill>
                <a:srgbClr val="FFFFFF"/>
              </a:solidFill>
              <a:prstDash val="solid"/>
              <a:round/>
            </a:ln>
            <a:effectLst/>
          </p:spPr>
          <p:txBody>
            <a:bodyPr wrap="square" lIns="0" tIns="0" rIns="0" bIns="0" numCol="1" anchor="t">
              <a:noAutofit/>
            </a:bodyPr>
            <a:lstStyle/>
            <a:p>
              <a:pPr marL="0" marR="0">
                <a:defRPr sz="1200">
                  <a:solidFill>
                    <a:srgbClr val="000000"/>
                  </a:solidFill>
                  <a:uFillTx/>
                  <a:latin typeface="Helvetica"/>
                  <a:ea typeface="Helvetica"/>
                  <a:cs typeface="Helvetica"/>
                  <a:sym typeface="Helvetica"/>
                </a:defRPr>
              </a:pPr>
            </a:p>
          </p:txBody>
        </p:sp>
      </p:grpSp>
      <p:grpSp>
        <p:nvGrpSpPr>
          <p:cNvPr id="127" name="Group"/>
          <p:cNvGrpSpPr/>
          <p:nvPr/>
        </p:nvGrpSpPr>
        <p:grpSpPr>
          <a:xfrm rot="5400000">
            <a:off x="8319294" y="1472405"/>
            <a:ext cx="131763" cy="130177"/>
            <a:chOff x="0" y="0"/>
            <a:chExt cx="131761" cy="130175"/>
          </a:xfrm>
        </p:grpSpPr>
        <p:sp>
          <p:nvSpPr>
            <p:cNvPr id="124" name="Line"/>
            <p:cNvSpPr/>
            <p:nvPr/>
          </p:nvSpPr>
          <p:spPr>
            <a:xfrm flipV="1">
              <a:off x="0" y="0"/>
              <a:ext cx="65087" cy="73025"/>
            </a:xfrm>
            <a:prstGeom prst="line">
              <a:avLst/>
            </a:prstGeom>
            <a:noFill/>
            <a:ln w="25400" cap="rnd">
              <a:solidFill>
                <a:srgbClr val="FFFFFF"/>
              </a:solidFill>
              <a:prstDash val="solid"/>
              <a:round/>
            </a:ln>
            <a:effectLst/>
          </p:spPr>
          <p:txBody>
            <a:bodyPr wrap="square" lIns="0" tIns="0" rIns="0" bIns="0" numCol="1" anchor="t">
              <a:noAutofit/>
            </a:bodyPr>
            <a:lstStyle/>
            <a:p>
              <a:pPr marL="0" marR="0">
                <a:defRPr sz="1200">
                  <a:solidFill>
                    <a:srgbClr val="000000"/>
                  </a:solidFill>
                  <a:uFillTx/>
                  <a:latin typeface="Helvetica"/>
                  <a:ea typeface="Helvetica"/>
                  <a:cs typeface="Helvetica"/>
                  <a:sym typeface="Helvetica"/>
                </a:defRPr>
              </a:pPr>
            </a:p>
          </p:txBody>
        </p:sp>
        <p:sp>
          <p:nvSpPr>
            <p:cNvPr id="125" name="Line"/>
            <p:cNvSpPr/>
            <p:nvPr/>
          </p:nvSpPr>
          <p:spPr>
            <a:xfrm flipH="1" flipV="1">
              <a:off x="65087" y="26989"/>
              <a:ext cx="1588" cy="103187"/>
            </a:xfrm>
            <a:prstGeom prst="line">
              <a:avLst/>
            </a:prstGeom>
            <a:noFill/>
            <a:ln w="25400" cap="rnd">
              <a:solidFill>
                <a:srgbClr val="FFFFFF"/>
              </a:solidFill>
              <a:prstDash val="solid"/>
              <a:round/>
            </a:ln>
            <a:effectLst/>
          </p:spPr>
          <p:txBody>
            <a:bodyPr wrap="square" lIns="0" tIns="0" rIns="0" bIns="0" numCol="1" anchor="t">
              <a:noAutofit/>
            </a:bodyPr>
            <a:lstStyle/>
            <a:p>
              <a:pPr marL="0" marR="0">
                <a:defRPr sz="1200">
                  <a:solidFill>
                    <a:srgbClr val="000000"/>
                  </a:solidFill>
                  <a:uFillTx/>
                  <a:latin typeface="Helvetica"/>
                  <a:ea typeface="Helvetica"/>
                  <a:cs typeface="Helvetica"/>
                  <a:sym typeface="Helvetica"/>
                </a:defRPr>
              </a:pPr>
            </a:p>
          </p:txBody>
        </p:sp>
        <p:sp>
          <p:nvSpPr>
            <p:cNvPr id="126" name="Line"/>
            <p:cNvSpPr/>
            <p:nvPr/>
          </p:nvSpPr>
          <p:spPr>
            <a:xfrm flipH="1" flipV="1">
              <a:off x="65086" y="0"/>
              <a:ext cx="66676" cy="73026"/>
            </a:xfrm>
            <a:prstGeom prst="line">
              <a:avLst/>
            </a:prstGeom>
            <a:noFill/>
            <a:ln w="25400" cap="rnd">
              <a:solidFill>
                <a:srgbClr val="FFFFFF"/>
              </a:solidFill>
              <a:prstDash val="solid"/>
              <a:round/>
            </a:ln>
            <a:effectLst/>
          </p:spPr>
          <p:txBody>
            <a:bodyPr wrap="square" lIns="0" tIns="0" rIns="0" bIns="0" numCol="1" anchor="t">
              <a:noAutofit/>
            </a:bodyPr>
            <a:lstStyle/>
            <a:p>
              <a:pPr marL="0" marR="0">
                <a:defRPr sz="1200">
                  <a:solidFill>
                    <a:srgbClr val="000000"/>
                  </a:solidFill>
                  <a:uFillTx/>
                  <a:latin typeface="Helvetica"/>
                  <a:ea typeface="Helvetica"/>
                  <a:cs typeface="Helvetica"/>
                  <a:sym typeface="Helvetica"/>
                </a:defRPr>
              </a:pPr>
            </a:p>
          </p:txBody>
        </p:sp>
      </p:grpSp>
      <p:sp>
        <p:nvSpPr>
          <p:cNvPr id="128" name="Title Text"/>
          <p:cNvSpPr txBox="1"/>
          <p:nvPr>
            <p:ph type="title"/>
          </p:nvPr>
        </p:nvSpPr>
        <p:spPr>
          <a:prstGeom prst="rect">
            <a:avLst/>
          </a:prstGeom>
        </p:spPr>
        <p:txBody>
          <a:bodyPr/>
          <a:lstStyle/>
          <a:p>
            <a:pPr/>
            <a:r>
              <a:t>Title Text</a:t>
            </a:r>
          </a:p>
        </p:txBody>
      </p:sp>
      <p:sp>
        <p:nvSpPr>
          <p:cNvPr id="12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30" name="Slide Number"/>
          <p:cNvSpPr txBox="1"/>
          <p:nvPr>
            <p:ph type="sldNum" sz="quarter" idx="2"/>
          </p:nvPr>
        </p:nvSpPr>
        <p:spPr>
          <a:xfrm>
            <a:off x="8708752" y="141287"/>
            <a:ext cx="260896" cy="2794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gradFill flip="none" rotWithShape="1">
          <a:gsLst>
            <a:gs pos="0">
              <a:srgbClr val="6C8BB8"/>
            </a:gs>
            <a:gs pos="100000">
              <a:srgbClr val="000000"/>
            </a:gs>
          </a:gsLst>
          <a:lin ang="16200000" scaled="0"/>
        </a:gradFill>
      </p:bgPr>
    </p:bg>
    <p:spTree>
      <p:nvGrpSpPr>
        <p:cNvPr id="1" name=""/>
        <p:cNvGrpSpPr/>
        <p:nvPr/>
      </p:nvGrpSpPr>
      <p:grpSpPr>
        <a:xfrm>
          <a:off x="0" y="0"/>
          <a:ext cx="0" cy="0"/>
          <a:chOff x="0" y="0"/>
          <a:chExt cx="0" cy="0"/>
        </a:xfrm>
      </p:grpSpPr>
      <p:sp>
        <p:nvSpPr>
          <p:cNvPr id="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1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11" name="Title Text"/>
          <p:cNvSpPr txBox="1"/>
          <p:nvPr>
            <p:ph type="title"/>
          </p:nvPr>
        </p:nvSpPr>
        <p:spPr>
          <a:xfrm>
            <a:off x="914400" y="512762"/>
            <a:ext cx="7772400" cy="12715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r>
              <a:t>Title Text</a:t>
            </a:r>
          </a:p>
        </p:txBody>
      </p:sp>
      <p:sp>
        <p:nvSpPr>
          <p:cNvPr id="12" name="Body Level One…"/>
          <p:cNvSpPr txBox="1"/>
          <p:nvPr>
            <p:ph type="body" idx="1"/>
          </p:nvPr>
        </p:nvSpPr>
        <p:spPr>
          <a:xfrm>
            <a:off x="914400" y="1784350"/>
            <a:ext cx="7772400" cy="50736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2pPr marL="780415" indent="-285750">
              <a:spcBef>
                <a:spcPts val="600"/>
              </a:spcBef>
              <a:buClr>
                <a:srgbClr val="F1358D"/>
              </a:buClr>
              <a:buSzPct val="90000"/>
              <a:buChar char=""/>
              <a:defRPr sz="2600"/>
            </a:lvl2pPr>
            <a:lvl3pPr marL="1036002" indent="-228599">
              <a:spcBef>
                <a:spcPts val="500"/>
              </a:spcBef>
              <a:buClr>
                <a:srgbClr val="F1358D"/>
              </a:buClr>
              <a:buSzPct val="100000"/>
              <a:buChar char=""/>
              <a:defRPr sz="2400"/>
            </a:lvl3pPr>
            <a:lvl4pPr marL="1301114" indent="-228600">
              <a:spcBef>
                <a:spcPts val="500"/>
              </a:spcBef>
              <a:buClr>
                <a:srgbClr val="FFC301"/>
              </a:buClr>
              <a:buSzPct val="100000"/>
              <a:buChar char=""/>
              <a:defRPr sz="2200"/>
            </a:lvl4pPr>
            <a:lvl5pPr marL="1521777" indent="-209550">
              <a:spcBef>
                <a:spcPts val="400"/>
              </a:spcBef>
              <a:buClr>
                <a:srgbClr val="FFC301"/>
              </a:buClr>
              <a:buSzPct val="100000"/>
              <a:buChar char=""/>
              <a:defRPr sz="20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xfrm>
            <a:off x="8708752" y="6502400"/>
            <a:ext cx="260896" cy="279400"/>
          </a:xfrm>
          <a:prstGeom prst="rect">
            <a:avLst/>
          </a:prstGeom>
          <a:ln w="12700">
            <a:miter lim="400000"/>
          </a:ln>
        </p:spPr>
        <p:txBody>
          <a:bodyPr wrap="none" lIns="50800" tIns="50800" rIns="50800" bIns="50800" anchor="b">
            <a:spAutoFit/>
          </a:bodyPr>
          <a:lstStyle>
            <a:lvl1pPr marL="0" marR="0" algn="ctr" defTabSz="584200">
              <a:defRPr sz="1200">
                <a:solidFill>
                  <a:srgbClr val="DDF0FF"/>
                </a:solidFill>
                <a:uFill>
                  <a:solidFill>
                    <a:srgbClr val="DDF0FF"/>
                  </a:solidFill>
                </a:uFill>
                <a:latin typeface="+mn-lt"/>
                <a:ea typeface="+mn-ea"/>
                <a:cs typeface="+mn-cs"/>
                <a:sym typeface="Corbe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Lst>
  <p:transition xmlns:p14="http://schemas.microsoft.com/office/powerpoint/2010/main" spd="med" advClick="1"/>
  <p:txStyles>
    <p:titleStyle>
      <a:lvl1pPr marL="40639" marR="40639" indent="0" algn="l" defTabSz="914400" rtl="0" latinLnBrk="0">
        <a:lnSpc>
          <a:spcPct val="100000"/>
        </a:lnSpc>
        <a:spcBef>
          <a:spcPts val="0"/>
        </a:spcBef>
        <a:spcAft>
          <a:spcPts val="0"/>
        </a:spcAft>
        <a:buClrTx/>
        <a:buSzTx/>
        <a:buFontTx/>
        <a:buNone/>
        <a:tabLst/>
        <a:defRPr b="0" baseline="0" cap="none" i="0" spc="0" strike="noStrike" sz="4000" u="none">
          <a:ln>
            <a:noFill/>
          </a:ln>
          <a:solidFill>
            <a:srgbClr val="CBF1FF"/>
          </a:solidFill>
          <a:uFill>
            <a:solidFill>
              <a:srgbClr val="CBF1FF"/>
            </a:solidFill>
          </a:uFill>
          <a:latin typeface="+mj-lt"/>
          <a:ea typeface="+mj-ea"/>
          <a:cs typeface="+mj-cs"/>
          <a:sym typeface="Consolas"/>
        </a:defRPr>
      </a:lvl1pPr>
      <a:lvl2pPr marL="40639" marR="40639" indent="0" algn="l" defTabSz="914400" rtl="0" latinLnBrk="0">
        <a:lnSpc>
          <a:spcPct val="100000"/>
        </a:lnSpc>
        <a:spcBef>
          <a:spcPts val="0"/>
        </a:spcBef>
        <a:spcAft>
          <a:spcPts val="0"/>
        </a:spcAft>
        <a:buClrTx/>
        <a:buSzTx/>
        <a:buFontTx/>
        <a:buNone/>
        <a:tabLst/>
        <a:defRPr b="0" baseline="0" cap="none" i="0" spc="0" strike="noStrike" sz="4000" u="none">
          <a:ln>
            <a:noFill/>
          </a:ln>
          <a:solidFill>
            <a:srgbClr val="CBF1FF"/>
          </a:solidFill>
          <a:uFill>
            <a:solidFill>
              <a:srgbClr val="CBF1FF"/>
            </a:solidFill>
          </a:uFill>
          <a:latin typeface="+mj-lt"/>
          <a:ea typeface="+mj-ea"/>
          <a:cs typeface="+mj-cs"/>
          <a:sym typeface="Consolas"/>
        </a:defRPr>
      </a:lvl2pPr>
      <a:lvl3pPr marL="40639" marR="40639" indent="0" algn="l" defTabSz="914400" rtl="0" latinLnBrk="0">
        <a:lnSpc>
          <a:spcPct val="100000"/>
        </a:lnSpc>
        <a:spcBef>
          <a:spcPts val="0"/>
        </a:spcBef>
        <a:spcAft>
          <a:spcPts val="0"/>
        </a:spcAft>
        <a:buClrTx/>
        <a:buSzTx/>
        <a:buFontTx/>
        <a:buNone/>
        <a:tabLst/>
        <a:defRPr b="0" baseline="0" cap="none" i="0" spc="0" strike="noStrike" sz="4000" u="none">
          <a:ln>
            <a:noFill/>
          </a:ln>
          <a:solidFill>
            <a:srgbClr val="CBF1FF"/>
          </a:solidFill>
          <a:uFill>
            <a:solidFill>
              <a:srgbClr val="CBF1FF"/>
            </a:solidFill>
          </a:uFill>
          <a:latin typeface="+mj-lt"/>
          <a:ea typeface="+mj-ea"/>
          <a:cs typeface="+mj-cs"/>
          <a:sym typeface="Consolas"/>
        </a:defRPr>
      </a:lvl3pPr>
      <a:lvl4pPr marL="40639" marR="40639" indent="0" algn="l" defTabSz="914400" rtl="0" latinLnBrk="0">
        <a:lnSpc>
          <a:spcPct val="100000"/>
        </a:lnSpc>
        <a:spcBef>
          <a:spcPts val="0"/>
        </a:spcBef>
        <a:spcAft>
          <a:spcPts val="0"/>
        </a:spcAft>
        <a:buClrTx/>
        <a:buSzTx/>
        <a:buFontTx/>
        <a:buNone/>
        <a:tabLst/>
        <a:defRPr b="0" baseline="0" cap="none" i="0" spc="0" strike="noStrike" sz="4000" u="none">
          <a:ln>
            <a:noFill/>
          </a:ln>
          <a:solidFill>
            <a:srgbClr val="CBF1FF"/>
          </a:solidFill>
          <a:uFill>
            <a:solidFill>
              <a:srgbClr val="CBF1FF"/>
            </a:solidFill>
          </a:uFill>
          <a:latin typeface="+mj-lt"/>
          <a:ea typeface="+mj-ea"/>
          <a:cs typeface="+mj-cs"/>
          <a:sym typeface="Consolas"/>
        </a:defRPr>
      </a:lvl4pPr>
      <a:lvl5pPr marL="40639" marR="40639" indent="0" algn="l" defTabSz="914400" rtl="0" latinLnBrk="0">
        <a:lnSpc>
          <a:spcPct val="100000"/>
        </a:lnSpc>
        <a:spcBef>
          <a:spcPts val="0"/>
        </a:spcBef>
        <a:spcAft>
          <a:spcPts val="0"/>
        </a:spcAft>
        <a:buClrTx/>
        <a:buSzTx/>
        <a:buFontTx/>
        <a:buNone/>
        <a:tabLst/>
        <a:defRPr b="0" baseline="0" cap="none" i="0" spc="0" strike="noStrike" sz="4000" u="none">
          <a:ln>
            <a:noFill/>
          </a:ln>
          <a:solidFill>
            <a:srgbClr val="CBF1FF"/>
          </a:solidFill>
          <a:uFill>
            <a:solidFill>
              <a:srgbClr val="CBF1FF"/>
            </a:solidFill>
          </a:uFill>
          <a:latin typeface="+mj-lt"/>
          <a:ea typeface="+mj-ea"/>
          <a:cs typeface="+mj-cs"/>
          <a:sym typeface="Consolas"/>
        </a:defRPr>
      </a:lvl5pPr>
      <a:lvl6pPr marL="40639" marR="40639" indent="0" algn="l" defTabSz="914400" rtl="0" latinLnBrk="0">
        <a:lnSpc>
          <a:spcPct val="100000"/>
        </a:lnSpc>
        <a:spcBef>
          <a:spcPts val="0"/>
        </a:spcBef>
        <a:spcAft>
          <a:spcPts val="0"/>
        </a:spcAft>
        <a:buClrTx/>
        <a:buSzTx/>
        <a:buFontTx/>
        <a:buNone/>
        <a:tabLst/>
        <a:defRPr b="0" baseline="0" cap="none" i="0" spc="0" strike="noStrike" sz="4000" u="none">
          <a:ln>
            <a:noFill/>
          </a:ln>
          <a:solidFill>
            <a:srgbClr val="CBF1FF"/>
          </a:solidFill>
          <a:uFill>
            <a:solidFill>
              <a:srgbClr val="CBF1FF"/>
            </a:solidFill>
          </a:uFill>
          <a:latin typeface="+mj-lt"/>
          <a:ea typeface="+mj-ea"/>
          <a:cs typeface="+mj-cs"/>
          <a:sym typeface="Consolas"/>
        </a:defRPr>
      </a:lvl6pPr>
      <a:lvl7pPr marL="40639" marR="40639" indent="0" algn="l" defTabSz="914400" rtl="0" latinLnBrk="0">
        <a:lnSpc>
          <a:spcPct val="100000"/>
        </a:lnSpc>
        <a:spcBef>
          <a:spcPts val="0"/>
        </a:spcBef>
        <a:spcAft>
          <a:spcPts val="0"/>
        </a:spcAft>
        <a:buClrTx/>
        <a:buSzTx/>
        <a:buFontTx/>
        <a:buNone/>
        <a:tabLst/>
        <a:defRPr b="0" baseline="0" cap="none" i="0" spc="0" strike="noStrike" sz="4000" u="none">
          <a:ln>
            <a:noFill/>
          </a:ln>
          <a:solidFill>
            <a:srgbClr val="CBF1FF"/>
          </a:solidFill>
          <a:uFill>
            <a:solidFill>
              <a:srgbClr val="CBF1FF"/>
            </a:solidFill>
          </a:uFill>
          <a:latin typeface="+mj-lt"/>
          <a:ea typeface="+mj-ea"/>
          <a:cs typeface="+mj-cs"/>
          <a:sym typeface="Consolas"/>
        </a:defRPr>
      </a:lvl7pPr>
      <a:lvl8pPr marL="40639" marR="40639" indent="0" algn="l" defTabSz="914400" rtl="0" latinLnBrk="0">
        <a:lnSpc>
          <a:spcPct val="100000"/>
        </a:lnSpc>
        <a:spcBef>
          <a:spcPts val="0"/>
        </a:spcBef>
        <a:spcAft>
          <a:spcPts val="0"/>
        </a:spcAft>
        <a:buClrTx/>
        <a:buSzTx/>
        <a:buFontTx/>
        <a:buNone/>
        <a:tabLst/>
        <a:defRPr b="0" baseline="0" cap="none" i="0" spc="0" strike="noStrike" sz="4000" u="none">
          <a:ln>
            <a:noFill/>
          </a:ln>
          <a:solidFill>
            <a:srgbClr val="CBF1FF"/>
          </a:solidFill>
          <a:uFill>
            <a:solidFill>
              <a:srgbClr val="CBF1FF"/>
            </a:solidFill>
          </a:uFill>
          <a:latin typeface="+mj-lt"/>
          <a:ea typeface="+mj-ea"/>
          <a:cs typeface="+mj-cs"/>
          <a:sym typeface="Consolas"/>
        </a:defRPr>
      </a:lvl8pPr>
      <a:lvl9pPr marL="40639" marR="40639" indent="0" algn="l" defTabSz="914400" rtl="0" latinLnBrk="0">
        <a:lnSpc>
          <a:spcPct val="100000"/>
        </a:lnSpc>
        <a:spcBef>
          <a:spcPts val="0"/>
        </a:spcBef>
        <a:spcAft>
          <a:spcPts val="0"/>
        </a:spcAft>
        <a:buClrTx/>
        <a:buSzTx/>
        <a:buFontTx/>
        <a:buNone/>
        <a:tabLst/>
        <a:defRPr b="0" baseline="0" cap="none" i="0" spc="0" strike="noStrike" sz="4000" u="none">
          <a:ln>
            <a:noFill/>
          </a:ln>
          <a:solidFill>
            <a:srgbClr val="CBF1FF"/>
          </a:solidFill>
          <a:uFill>
            <a:solidFill>
              <a:srgbClr val="CBF1FF"/>
            </a:solidFill>
          </a:uFill>
          <a:latin typeface="+mj-lt"/>
          <a:ea typeface="+mj-ea"/>
          <a:cs typeface="+mj-cs"/>
          <a:sym typeface="Consolas"/>
        </a:defRPr>
      </a:lvl9pPr>
    </p:titleStyle>
    <p:bodyStyle>
      <a:lvl1pPr marL="451802" marR="40639" indent="-342900" algn="l" defTabSz="914400" rtl="0" latinLnBrk="0">
        <a:lnSpc>
          <a:spcPct val="100000"/>
        </a:lnSpc>
        <a:spcBef>
          <a:spcPts val="700"/>
        </a:spcBef>
        <a:spcAft>
          <a:spcPts val="0"/>
        </a:spcAft>
        <a:buClr>
          <a:srgbClr val="DDF0FF"/>
        </a:buClr>
        <a:buSzPct val="95000"/>
        <a:buFontTx/>
        <a:buChar char=""/>
        <a:tabLst/>
        <a:defRPr b="0" baseline="0" cap="none" i="0" spc="0" strike="noStrike" sz="3000" u="none">
          <a:ln>
            <a:noFill/>
          </a:ln>
          <a:solidFill>
            <a:srgbClr val="FFFFFF"/>
          </a:solidFill>
          <a:uFill>
            <a:solidFill>
              <a:srgbClr val="FFFFFF"/>
            </a:solidFill>
          </a:uFill>
          <a:latin typeface="+mn-lt"/>
          <a:ea typeface="+mn-ea"/>
          <a:cs typeface="+mn-cs"/>
          <a:sym typeface="Corbel"/>
        </a:defRPr>
      </a:lvl1pPr>
      <a:lvl2pPr marL="824376" marR="40639" indent="-329711" algn="l" defTabSz="914400" rtl="0" latinLnBrk="0">
        <a:lnSpc>
          <a:spcPct val="100000"/>
        </a:lnSpc>
        <a:spcBef>
          <a:spcPts val="700"/>
        </a:spcBef>
        <a:spcAft>
          <a:spcPts val="0"/>
        </a:spcAft>
        <a:buClr>
          <a:srgbClr val="DDF0FF"/>
        </a:buClr>
        <a:buSzPct val="95000"/>
        <a:buFontTx/>
        <a:buChar char=""/>
        <a:tabLst/>
        <a:defRPr b="0" baseline="0" cap="none" i="0" spc="0" strike="noStrike" sz="3000" u="none">
          <a:ln>
            <a:noFill/>
          </a:ln>
          <a:solidFill>
            <a:srgbClr val="FFFFFF"/>
          </a:solidFill>
          <a:uFill>
            <a:solidFill>
              <a:srgbClr val="FFFFFF"/>
            </a:solidFill>
          </a:uFill>
          <a:latin typeface="+mn-lt"/>
          <a:ea typeface="+mn-ea"/>
          <a:cs typeface="+mn-cs"/>
          <a:sym typeface="Corbel"/>
        </a:defRPr>
      </a:lvl2pPr>
      <a:lvl3pPr marL="1093152" marR="40639" indent="-285749" algn="l" defTabSz="914400" rtl="0" latinLnBrk="0">
        <a:lnSpc>
          <a:spcPct val="100000"/>
        </a:lnSpc>
        <a:spcBef>
          <a:spcPts val="700"/>
        </a:spcBef>
        <a:spcAft>
          <a:spcPts val="0"/>
        </a:spcAft>
        <a:buClr>
          <a:srgbClr val="DDF0FF"/>
        </a:buClr>
        <a:buSzPct val="95000"/>
        <a:buFontTx/>
        <a:buChar char=""/>
        <a:tabLst/>
        <a:defRPr b="0" baseline="0" cap="none" i="0" spc="0" strike="noStrike" sz="3000" u="none">
          <a:ln>
            <a:noFill/>
          </a:ln>
          <a:solidFill>
            <a:srgbClr val="FFFFFF"/>
          </a:solidFill>
          <a:uFill>
            <a:solidFill>
              <a:srgbClr val="FFFFFF"/>
            </a:solidFill>
          </a:uFill>
          <a:latin typeface="+mn-lt"/>
          <a:ea typeface="+mn-ea"/>
          <a:cs typeface="+mn-cs"/>
          <a:sym typeface="Corbel"/>
        </a:defRPr>
      </a:lvl3pPr>
      <a:lvl4pPr marL="1384242" marR="40639" indent="-311727" algn="l" defTabSz="914400" rtl="0" latinLnBrk="0">
        <a:lnSpc>
          <a:spcPct val="100000"/>
        </a:lnSpc>
        <a:spcBef>
          <a:spcPts val="700"/>
        </a:spcBef>
        <a:spcAft>
          <a:spcPts val="0"/>
        </a:spcAft>
        <a:buClr>
          <a:srgbClr val="DDF0FF"/>
        </a:buClr>
        <a:buSzPct val="95000"/>
        <a:buFontTx/>
        <a:buChar char=""/>
        <a:tabLst/>
        <a:defRPr b="0" baseline="0" cap="none" i="0" spc="0" strike="noStrike" sz="3000" u="none">
          <a:ln>
            <a:noFill/>
          </a:ln>
          <a:solidFill>
            <a:srgbClr val="FFFFFF"/>
          </a:solidFill>
          <a:uFill>
            <a:solidFill>
              <a:srgbClr val="FFFFFF"/>
            </a:solidFill>
          </a:uFill>
          <a:latin typeface="+mn-lt"/>
          <a:ea typeface="+mn-ea"/>
          <a:cs typeface="+mn-cs"/>
          <a:sym typeface="Corbel"/>
        </a:defRPr>
      </a:lvl4pPr>
      <a:lvl5pPr marL="1626552" marR="40639" indent="-314325" algn="l" defTabSz="914400" rtl="0" latinLnBrk="0">
        <a:lnSpc>
          <a:spcPct val="100000"/>
        </a:lnSpc>
        <a:spcBef>
          <a:spcPts val="700"/>
        </a:spcBef>
        <a:spcAft>
          <a:spcPts val="0"/>
        </a:spcAft>
        <a:buClr>
          <a:srgbClr val="DDF0FF"/>
        </a:buClr>
        <a:buSzPct val="95000"/>
        <a:buFontTx/>
        <a:buChar char=""/>
        <a:tabLst/>
        <a:defRPr b="0" baseline="0" cap="none" i="0" spc="0" strike="noStrike" sz="3000" u="none">
          <a:ln>
            <a:noFill/>
          </a:ln>
          <a:solidFill>
            <a:srgbClr val="FFFFFF"/>
          </a:solidFill>
          <a:uFill>
            <a:solidFill>
              <a:srgbClr val="FFFFFF"/>
            </a:solidFill>
          </a:uFill>
          <a:latin typeface="+mn-lt"/>
          <a:ea typeface="+mn-ea"/>
          <a:cs typeface="+mn-cs"/>
          <a:sym typeface="Corbel"/>
        </a:defRPr>
      </a:lvl5pPr>
      <a:lvl6pPr marL="1626552" marR="40639" indent="-314325" algn="l" defTabSz="914400" rtl="0" latinLnBrk="0">
        <a:lnSpc>
          <a:spcPct val="100000"/>
        </a:lnSpc>
        <a:spcBef>
          <a:spcPts val="700"/>
        </a:spcBef>
        <a:spcAft>
          <a:spcPts val="0"/>
        </a:spcAft>
        <a:buClr>
          <a:srgbClr val="DDF0FF"/>
        </a:buClr>
        <a:buSzPct val="95000"/>
        <a:buFontTx/>
        <a:buChar char=""/>
        <a:tabLst/>
        <a:defRPr b="0" baseline="0" cap="none" i="0" spc="0" strike="noStrike" sz="3000" u="none">
          <a:ln>
            <a:noFill/>
          </a:ln>
          <a:solidFill>
            <a:srgbClr val="FFFFFF"/>
          </a:solidFill>
          <a:uFill>
            <a:solidFill>
              <a:srgbClr val="FFFFFF"/>
            </a:solidFill>
          </a:uFill>
          <a:latin typeface="+mn-lt"/>
          <a:ea typeface="+mn-ea"/>
          <a:cs typeface="+mn-cs"/>
          <a:sym typeface="Corbel"/>
        </a:defRPr>
      </a:lvl6pPr>
      <a:lvl7pPr marL="1626552" marR="40639" indent="-314325" algn="l" defTabSz="914400" rtl="0" latinLnBrk="0">
        <a:lnSpc>
          <a:spcPct val="100000"/>
        </a:lnSpc>
        <a:spcBef>
          <a:spcPts val="700"/>
        </a:spcBef>
        <a:spcAft>
          <a:spcPts val="0"/>
        </a:spcAft>
        <a:buClr>
          <a:srgbClr val="DDF0FF"/>
        </a:buClr>
        <a:buSzPct val="95000"/>
        <a:buFontTx/>
        <a:buChar char=""/>
        <a:tabLst/>
        <a:defRPr b="0" baseline="0" cap="none" i="0" spc="0" strike="noStrike" sz="3000" u="none">
          <a:ln>
            <a:noFill/>
          </a:ln>
          <a:solidFill>
            <a:srgbClr val="FFFFFF"/>
          </a:solidFill>
          <a:uFill>
            <a:solidFill>
              <a:srgbClr val="FFFFFF"/>
            </a:solidFill>
          </a:uFill>
          <a:latin typeface="+mn-lt"/>
          <a:ea typeface="+mn-ea"/>
          <a:cs typeface="+mn-cs"/>
          <a:sym typeface="Corbel"/>
        </a:defRPr>
      </a:lvl7pPr>
      <a:lvl8pPr marL="1626552" marR="40639" indent="-314325" algn="l" defTabSz="914400" rtl="0" latinLnBrk="0">
        <a:lnSpc>
          <a:spcPct val="100000"/>
        </a:lnSpc>
        <a:spcBef>
          <a:spcPts val="700"/>
        </a:spcBef>
        <a:spcAft>
          <a:spcPts val="0"/>
        </a:spcAft>
        <a:buClr>
          <a:srgbClr val="DDF0FF"/>
        </a:buClr>
        <a:buSzPct val="95000"/>
        <a:buFontTx/>
        <a:buChar char=""/>
        <a:tabLst/>
        <a:defRPr b="0" baseline="0" cap="none" i="0" spc="0" strike="noStrike" sz="3000" u="none">
          <a:ln>
            <a:noFill/>
          </a:ln>
          <a:solidFill>
            <a:srgbClr val="FFFFFF"/>
          </a:solidFill>
          <a:uFill>
            <a:solidFill>
              <a:srgbClr val="FFFFFF"/>
            </a:solidFill>
          </a:uFill>
          <a:latin typeface="+mn-lt"/>
          <a:ea typeface="+mn-ea"/>
          <a:cs typeface="+mn-cs"/>
          <a:sym typeface="Corbel"/>
        </a:defRPr>
      </a:lvl8pPr>
      <a:lvl9pPr marL="1626552" marR="40639" indent="-314325" algn="l" defTabSz="914400" rtl="0" latinLnBrk="0">
        <a:lnSpc>
          <a:spcPct val="100000"/>
        </a:lnSpc>
        <a:spcBef>
          <a:spcPts val="700"/>
        </a:spcBef>
        <a:spcAft>
          <a:spcPts val="0"/>
        </a:spcAft>
        <a:buClr>
          <a:srgbClr val="DDF0FF"/>
        </a:buClr>
        <a:buSzPct val="95000"/>
        <a:buFontTx/>
        <a:buChar char=""/>
        <a:tabLst/>
        <a:defRPr b="0" baseline="0" cap="none" i="0" spc="0" strike="noStrike" sz="3000" u="none">
          <a:ln>
            <a:noFill/>
          </a:ln>
          <a:solidFill>
            <a:srgbClr val="FFFFFF"/>
          </a:solidFill>
          <a:uFill>
            <a:solidFill>
              <a:srgbClr val="FFFFFF"/>
            </a:solidFill>
          </a:uFill>
          <a:latin typeface="+mn-lt"/>
          <a:ea typeface="+mn-ea"/>
          <a:cs typeface="+mn-cs"/>
          <a:sym typeface="Corbel"/>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200" u="none">
          <a:ln>
            <a:noFill/>
          </a:ln>
          <a:solidFill>
            <a:schemeClr val="tx1"/>
          </a:solidFill>
          <a:uFill>
            <a:solidFill>
              <a:srgbClr val="DDF0FF"/>
            </a:solidFill>
          </a:uFill>
          <a:latin typeface="+mn-lt"/>
          <a:ea typeface="+mn-ea"/>
          <a:cs typeface="+mn-cs"/>
          <a:sym typeface="Corbel"/>
        </a:defRPr>
      </a:lvl1pPr>
      <a:lvl2pPr marL="0" marR="0" indent="0" algn="ctr" defTabSz="584200" latinLnBrk="0">
        <a:lnSpc>
          <a:spcPct val="100000"/>
        </a:lnSpc>
        <a:spcBef>
          <a:spcPts val="0"/>
        </a:spcBef>
        <a:spcAft>
          <a:spcPts val="0"/>
        </a:spcAft>
        <a:buClrTx/>
        <a:buSzTx/>
        <a:buFontTx/>
        <a:buNone/>
        <a:tabLst/>
        <a:defRPr b="0" baseline="0" cap="none" i="0" spc="0" strike="noStrike" sz="1200" u="none">
          <a:ln>
            <a:noFill/>
          </a:ln>
          <a:solidFill>
            <a:schemeClr val="tx1"/>
          </a:solidFill>
          <a:uFill>
            <a:solidFill>
              <a:srgbClr val="DDF0FF"/>
            </a:solidFill>
          </a:uFill>
          <a:latin typeface="+mn-lt"/>
          <a:ea typeface="+mn-ea"/>
          <a:cs typeface="+mn-cs"/>
          <a:sym typeface="Corbel"/>
        </a:defRPr>
      </a:lvl2pPr>
      <a:lvl3pPr marL="0" marR="0" indent="0" algn="ctr" defTabSz="584200" latinLnBrk="0">
        <a:lnSpc>
          <a:spcPct val="100000"/>
        </a:lnSpc>
        <a:spcBef>
          <a:spcPts val="0"/>
        </a:spcBef>
        <a:spcAft>
          <a:spcPts val="0"/>
        </a:spcAft>
        <a:buClrTx/>
        <a:buSzTx/>
        <a:buFontTx/>
        <a:buNone/>
        <a:tabLst/>
        <a:defRPr b="0" baseline="0" cap="none" i="0" spc="0" strike="noStrike" sz="1200" u="none">
          <a:ln>
            <a:noFill/>
          </a:ln>
          <a:solidFill>
            <a:schemeClr val="tx1"/>
          </a:solidFill>
          <a:uFill>
            <a:solidFill>
              <a:srgbClr val="DDF0FF"/>
            </a:solidFill>
          </a:uFill>
          <a:latin typeface="+mn-lt"/>
          <a:ea typeface="+mn-ea"/>
          <a:cs typeface="+mn-cs"/>
          <a:sym typeface="Corbel"/>
        </a:defRPr>
      </a:lvl3pPr>
      <a:lvl4pPr marL="0" marR="0" indent="0" algn="ctr" defTabSz="584200" latinLnBrk="0">
        <a:lnSpc>
          <a:spcPct val="100000"/>
        </a:lnSpc>
        <a:spcBef>
          <a:spcPts val="0"/>
        </a:spcBef>
        <a:spcAft>
          <a:spcPts val="0"/>
        </a:spcAft>
        <a:buClrTx/>
        <a:buSzTx/>
        <a:buFontTx/>
        <a:buNone/>
        <a:tabLst/>
        <a:defRPr b="0" baseline="0" cap="none" i="0" spc="0" strike="noStrike" sz="1200" u="none">
          <a:ln>
            <a:noFill/>
          </a:ln>
          <a:solidFill>
            <a:schemeClr val="tx1"/>
          </a:solidFill>
          <a:uFill>
            <a:solidFill>
              <a:srgbClr val="DDF0FF"/>
            </a:solidFill>
          </a:uFill>
          <a:latin typeface="+mn-lt"/>
          <a:ea typeface="+mn-ea"/>
          <a:cs typeface="+mn-cs"/>
          <a:sym typeface="Corbel"/>
        </a:defRPr>
      </a:lvl4pPr>
      <a:lvl5pPr marL="0" marR="0" indent="0" algn="ctr" defTabSz="584200" latinLnBrk="0">
        <a:lnSpc>
          <a:spcPct val="100000"/>
        </a:lnSpc>
        <a:spcBef>
          <a:spcPts val="0"/>
        </a:spcBef>
        <a:spcAft>
          <a:spcPts val="0"/>
        </a:spcAft>
        <a:buClrTx/>
        <a:buSzTx/>
        <a:buFontTx/>
        <a:buNone/>
        <a:tabLst/>
        <a:defRPr b="0" baseline="0" cap="none" i="0" spc="0" strike="noStrike" sz="1200" u="none">
          <a:ln>
            <a:noFill/>
          </a:ln>
          <a:solidFill>
            <a:schemeClr val="tx1"/>
          </a:solidFill>
          <a:uFill>
            <a:solidFill>
              <a:srgbClr val="DDF0FF"/>
            </a:solidFill>
          </a:uFill>
          <a:latin typeface="+mn-lt"/>
          <a:ea typeface="+mn-ea"/>
          <a:cs typeface="+mn-cs"/>
          <a:sym typeface="Corbel"/>
        </a:defRPr>
      </a:lvl5pPr>
      <a:lvl6pPr marL="0" marR="0" indent="0" algn="ctr" defTabSz="584200" latinLnBrk="0">
        <a:lnSpc>
          <a:spcPct val="100000"/>
        </a:lnSpc>
        <a:spcBef>
          <a:spcPts val="0"/>
        </a:spcBef>
        <a:spcAft>
          <a:spcPts val="0"/>
        </a:spcAft>
        <a:buClrTx/>
        <a:buSzTx/>
        <a:buFontTx/>
        <a:buNone/>
        <a:tabLst/>
        <a:defRPr b="0" baseline="0" cap="none" i="0" spc="0" strike="noStrike" sz="1200" u="none">
          <a:ln>
            <a:noFill/>
          </a:ln>
          <a:solidFill>
            <a:schemeClr val="tx1"/>
          </a:solidFill>
          <a:uFill>
            <a:solidFill>
              <a:srgbClr val="DDF0FF"/>
            </a:solidFill>
          </a:uFill>
          <a:latin typeface="+mn-lt"/>
          <a:ea typeface="+mn-ea"/>
          <a:cs typeface="+mn-cs"/>
          <a:sym typeface="Corbel"/>
        </a:defRPr>
      </a:lvl6pPr>
      <a:lvl7pPr marL="0" marR="0" indent="0" algn="ctr" defTabSz="584200" latinLnBrk="0">
        <a:lnSpc>
          <a:spcPct val="100000"/>
        </a:lnSpc>
        <a:spcBef>
          <a:spcPts val="0"/>
        </a:spcBef>
        <a:spcAft>
          <a:spcPts val="0"/>
        </a:spcAft>
        <a:buClrTx/>
        <a:buSzTx/>
        <a:buFontTx/>
        <a:buNone/>
        <a:tabLst/>
        <a:defRPr b="0" baseline="0" cap="none" i="0" spc="0" strike="noStrike" sz="1200" u="none">
          <a:ln>
            <a:noFill/>
          </a:ln>
          <a:solidFill>
            <a:schemeClr val="tx1"/>
          </a:solidFill>
          <a:uFill>
            <a:solidFill>
              <a:srgbClr val="DDF0FF"/>
            </a:solidFill>
          </a:uFill>
          <a:latin typeface="+mn-lt"/>
          <a:ea typeface="+mn-ea"/>
          <a:cs typeface="+mn-cs"/>
          <a:sym typeface="Corbel"/>
        </a:defRPr>
      </a:lvl7pPr>
      <a:lvl8pPr marL="0" marR="0" indent="0" algn="ctr" defTabSz="584200" latinLnBrk="0">
        <a:lnSpc>
          <a:spcPct val="100000"/>
        </a:lnSpc>
        <a:spcBef>
          <a:spcPts val="0"/>
        </a:spcBef>
        <a:spcAft>
          <a:spcPts val="0"/>
        </a:spcAft>
        <a:buClrTx/>
        <a:buSzTx/>
        <a:buFontTx/>
        <a:buNone/>
        <a:tabLst/>
        <a:defRPr b="0" baseline="0" cap="none" i="0" spc="0" strike="noStrike" sz="1200" u="none">
          <a:ln>
            <a:noFill/>
          </a:ln>
          <a:solidFill>
            <a:schemeClr val="tx1"/>
          </a:solidFill>
          <a:uFill>
            <a:solidFill>
              <a:srgbClr val="DDF0FF"/>
            </a:solidFill>
          </a:uFill>
          <a:latin typeface="+mn-lt"/>
          <a:ea typeface="+mn-ea"/>
          <a:cs typeface="+mn-cs"/>
          <a:sym typeface="Corbel"/>
        </a:defRPr>
      </a:lvl8pPr>
      <a:lvl9pPr marL="0" marR="0" indent="0" algn="ctr" defTabSz="584200" latinLnBrk="0">
        <a:lnSpc>
          <a:spcPct val="100000"/>
        </a:lnSpc>
        <a:spcBef>
          <a:spcPts val="0"/>
        </a:spcBef>
        <a:spcAft>
          <a:spcPts val="0"/>
        </a:spcAft>
        <a:buClrTx/>
        <a:buSzTx/>
        <a:buFontTx/>
        <a:buNone/>
        <a:tabLst/>
        <a:defRPr b="0" baseline="0" cap="none" i="0" spc="0" strike="noStrike" sz="1200" u="none">
          <a:ln>
            <a:noFill/>
          </a:ln>
          <a:solidFill>
            <a:schemeClr val="tx1"/>
          </a:solidFill>
          <a:uFill>
            <a:solidFill>
              <a:srgbClr val="DDF0FF"/>
            </a:solidFill>
          </a:uFill>
          <a:latin typeface="+mn-lt"/>
          <a:ea typeface="+mn-ea"/>
          <a:cs typeface="+mn-cs"/>
          <a:sym typeface="Corbe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 Id="rId3" Type="http://schemas.openxmlformats.org/officeDocument/2006/relationships/image" Target="../media/image4.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 Id="rId3" Type="http://schemas.openxmlformats.org/officeDocument/2006/relationships/image" Target="../media/image6.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jpe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e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e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e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e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jpe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jpeg"/></Relationships>

</file>

<file path=ppt/slides/_rels/slide5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jpeg"/><Relationship Id="rId3" Type="http://schemas.openxmlformats.org/officeDocument/2006/relationships/image" Target="../media/image19.jpeg"/></Relationships>

</file>

<file path=ppt/slides/_rels/slide5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jpeg"/><Relationship Id="rId3" Type="http://schemas.openxmlformats.org/officeDocument/2006/relationships/hyperlink" Target="http://www.utm.utoronto.ca/~w3bio315/lecture10.htm" TargetMode="External"/><Relationship Id="rId4" Type="http://schemas.openxmlformats.org/officeDocument/2006/relationships/image" Target="../media/image7.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jpeg"/></Relationships>

</file>

<file path=ppt/slides/_rels/slide5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14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14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14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14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144"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145"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146"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147"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pic>
        <p:nvPicPr>
          <p:cNvPr id="148" name="image.png" descr="image.png"/>
          <p:cNvPicPr>
            <a:picLocks noChangeAspect="0"/>
          </p:cNvPicPr>
          <p:nvPr/>
        </p:nvPicPr>
        <p:blipFill>
          <a:blip r:embed="rId2">
            <a:extLst/>
          </a:blip>
          <a:stretch>
            <a:fillRect/>
          </a:stretch>
        </p:blipFill>
        <p:spPr>
          <a:xfrm>
            <a:off x="908050" y="3292475"/>
            <a:ext cx="7785100" cy="1985963"/>
          </a:xfrm>
          <a:prstGeom prst="rect">
            <a:avLst/>
          </a:prstGeom>
          <a:ln w="12700">
            <a:miter lim="400000"/>
          </a:ln>
        </p:spPr>
      </p:pic>
      <p:sp>
        <p:nvSpPr>
          <p:cNvPr id="149" name="Cell Communication"/>
          <p:cNvSpPr txBox="1"/>
          <p:nvPr>
            <p:ph type="body" sz="half" idx="1"/>
          </p:nvPr>
        </p:nvSpPr>
        <p:spPr>
          <a:xfrm>
            <a:off x="914400" y="2309812"/>
            <a:ext cx="7772400" cy="2033588"/>
          </a:xfrm>
          <a:prstGeom prst="rect">
            <a:avLst/>
          </a:prstGeom>
        </p:spPr>
        <p:txBody>
          <a:bodyPr anchor="b"/>
          <a:lstStyle>
            <a:lvl1pPr marL="49784" indent="0">
              <a:spcBef>
                <a:spcPts val="0"/>
              </a:spcBef>
              <a:buSzTx/>
              <a:buFont typeface="Wingdings"/>
              <a:buNone/>
              <a:defRPr sz="2000"/>
            </a:lvl1pPr>
          </a:lstStyle>
          <a:p>
            <a:pPr/>
            <a:r>
              <a:t>Cell Communication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15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15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15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15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15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15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15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15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160" name="Multicellular Organisms"/>
          <p:cNvSpPr txBox="1"/>
          <p:nvPr>
            <p:ph type="title"/>
          </p:nvPr>
        </p:nvSpPr>
        <p:spPr>
          <a:prstGeom prst="rect">
            <a:avLst/>
          </a:prstGeom>
        </p:spPr>
        <p:txBody>
          <a:bodyPr/>
          <a:lstStyle/>
          <a:p>
            <a:pPr/>
            <a:r>
              <a:t>Multicellular Organisms</a:t>
            </a:r>
          </a:p>
        </p:txBody>
      </p:sp>
      <p:sp>
        <p:nvSpPr>
          <p:cNvPr id="161" name="Many multicellular organisms have trillions of cells which must communicate with one another.…"/>
          <p:cNvSpPr txBox="1"/>
          <p:nvPr>
            <p:ph type="body" idx="1"/>
          </p:nvPr>
        </p:nvSpPr>
        <p:spPr>
          <a:prstGeom prst="rect">
            <a:avLst/>
          </a:prstGeom>
        </p:spPr>
        <p:txBody>
          <a:bodyPr/>
          <a:lstStyle/>
          <a:p>
            <a:pPr/>
            <a:r>
              <a:t>Many multicellular organisms have trillions of cells which must communicate with one another.</a:t>
            </a:r>
          </a:p>
          <a:p>
            <a:pPr/>
            <a:r>
              <a:t>Such communication enables the creature to coordinate cellular activities ensuring the vitality of the organism.</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164"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165"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166"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167"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168"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169"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170"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171"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172" name="Signal Transduction Pathways"/>
          <p:cNvSpPr txBox="1"/>
          <p:nvPr>
            <p:ph type="title"/>
          </p:nvPr>
        </p:nvSpPr>
        <p:spPr>
          <a:prstGeom prst="rect">
            <a:avLst/>
          </a:prstGeom>
        </p:spPr>
        <p:txBody>
          <a:bodyPr/>
          <a:lstStyle/>
          <a:p>
            <a:pPr/>
            <a:r>
              <a:t>Signal Transduction Pathways</a:t>
            </a:r>
          </a:p>
        </p:txBody>
      </p:sp>
      <p:sp>
        <p:nvSpPr>
          <p:cNvPr id="173" name="There are three main stages to a signal transduction pathway:…"/>
          <p:cNvSpPr txBox="1"/>
          <p:nvPr>
            <p:ph type="body" idx="1"/>
          </p:nvPr>
        </p:nvSpPr>
        <p:spPr>
          <a:prstGeom prst="rect">
            <a:avLst/>
          </a:prstGeom>
        </p:spPr>
        <p:txBody>
          <a:bodyPr/>
          <a:lstStyle/>
          <a:p>
            <a:pPr/>
            <a:r>
              <a:t>There are three main stages to a signal transduction pathway:</a:t>
            </a:r>
          </a:p>
          <a:p>
            <a:pPr/>
            <a:r>
              <a:t>1.  Reception—a surface protein in the cell membrane receives a signal on its surface.</a:t>
            </a:r>
          </a:p>
          <a:p>
            <a:pPr/>
            <a:r>
              <a:t>2. Transduction—the change in the protein stimulates a series of events that leads to changes in the cell.</a:t>
            </a:r>
          </a:p>
          <a:p>
            <a:pPr/>
            <a:r>
              <a:t>3. Response—nearly all cellular activity changes in one way or another.</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176"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177"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178"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179"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18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18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18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18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184" name="Cell Signaling in Yeast"/>
          <p:cNvSpPr txBox="1"/>
          <p:nvPr>
            <p:ph type="title"/>
          </p:nvPr>
        </p:nvSpPr>
        <p:spPr>
          <a:xfrm>
            <a:off x="914400" y="512762"/>
            <a:ext cx="7772400" cy="1055688"/>
          </a:xfrm>
          <a:prstGeom prst="rect">
            <a:avLst/>
          </a:prstGeom>
        </p:spPr>
        <p:txBody>
          <a:bodyPr/>
          <a:lstStyle/>
          <a:p>
            <a:pPr/>
            <a:r>
              <a:t>Cell Signaling in Yeast</a:t>
            </a:r>
          </a:p>
        </p:txBody>
      </p:sp>
      <p:sp>
        <p:nvSpPr>
          <p:cNvPr id="185" name="So, how do cell signals elicit changes?…"/>
          <p:cNvSpPr txBox="1"/>
          <p:nvPr>
            <p:ph type="body" idx="1"/>
          </p:nvPr>
        </p:nvSpPr>
        <p:spPr>
          <a:xfrm>
            <a:off x="914400" y="1568450"/>
            <a:ext cx="7772400" cy="5289550"/>
          </a:xfrm>
          <a:prstGeom prst="rect">
            <a:avLst/>
          </a:prstGeom>
        </p:spPr>
        <p:txBody>
          <a:bodyPr/>
          <a:lstStyle/>
          <a:p>
            <a:pPr/>
            <a:r>
              <a:t>So, how do </a:t>
            </a:r>
            <a:r>
              <a:t>cell</a:t>
            </a:r>
            <a:r>
              <a:t> signals elicit changes?</a:t>
            </a:r>
          </a:p>
          <a:p>
            <a:pPr/>
            <a:r>
              <a:t>This process is called a </a:t>
            </a:r>
            <a:r>
              <a:rPr i="1"/>
              <a:t>signal transduction pathway</a:t>
            </a:r>
            <a:r>
              <a:t>, and is a series of steps whereby the signal received by the surface of the cell is passed through a series of steps in the cell bringing about changes in </a:t>
            </a:r>
            <a:r>
              <a:rPr i="1"/>
              <a:t>transcription </a:t>
            </a:r>
            <a:r>
              <a:t>and </a:t>
            </a:r>
            <a:r>
              <a:rPr i="1"/>
              <a:t>translation</a:t>
            </a:r>
            <a:r>
              <a:t>.</a:t>
            </a:r>
          </a:p>
        </p:txBody>
      </p:sp>
      <p:pic>
        <p:nvPicPr>
          <p:cNvPr id="186" name="11_05CellSignalingOver_3_L.jpg" descr="11_05CellSignalingOver_3_L.jpg"/>
          <p:cNvPicPr>
            <a:picLocks noChangeAspect="0"/>
          </p:cNvPicPr>
          <p:nvPr/>
        </p:nvPicPr>
        <p:blipFill>
          <a:blip r:embed="rId2">
            <a:extLst/>
          </a:blip>
          <a:stretch>
            <a:fillRect/>
          </a:stretch>
        </p:blipFill>
        <p:spPr>
          <a:xfrm>
            <a:off x="3536950" y="4584700"/>
            <a:ext cx="4687888" cy="2200275"/>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18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19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19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19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19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19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19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19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197" name="Local Signaling"/>
          <p:cNvSpPr txBox="1"/>
          <p:nvPr>
            <p:ph type="title"/>
          </p:nvPr>
        </p:nvSpPr>
        <p:spPr>
          <a:prstGeom prst="rect">
            <a:avLst/>
          </a:prstGeom>
        </p:spPr>
        <p:txBody>
          <a:bodyPr/>
          <a:lstStyle/>
          <a:p>
            <a:pPr/>
            <a:r>
              <a:t>Local Signaling</a:t>
            </a:r>
          </a:p>
        </p:txBody>
      </p:sp>
      <p:sp>
        <p:nvSpPr>
          <p:cNvPr id="198" name="Plants and animals have cellular junctions that connect the cytoplasms of adjacent cells.…"/>
          <p:cNvSpPr txBox="1"/>
          <p:nvPr>
            <p:ph type="body" idx="1"/>
          </p:nvPr>
        </p:nvSpPr>
        <p:spPr>
          <a:prstGeom prst="rect">
            <a:avLst/>
          </a:prstGeom>
        </p:spPr>
        <p:txBody>
          <a:bodyPr/>
          <a:lstStyle/>
          <a:p>
            <a:pPr/>
            <a:r>
              <a:t>Plants and animals have cellular junctions that connect the cytoplasms of adjacent cells.</a:t>
            </a:r>
          </a:p>
          <a:p>
            <a:pPr/>
            <a:r>
              <a:t>Cytosolic substances can pass freely from cell to cell.</a:t>
            </a:r>
          </a:p>
        </p:txBody>
      </p:sp>
      <p:pic>
        <p:nvPicPr>
          <p:cNvPr id="199" name="11_03aDirectCommunication_L.jpg" descr="11_03aDirectCommunication_L.jpg"/>
          <p:cNvPicPr>
            <a:picLocks noChangeAspect="0"/>
          </p:cNvPicPr>
          <p:nvPr/>
        </p:nvPicPr>
        <p:blipFill>
          <a:blip r:embed="rId2">
            <a:extLst/>
          </a:blip>
          <a:stretch>
            <a:fillRect/>
          </a:stretch>
        </p:blipFill>
        <p:spPr>
          <a:xfrm>
            <a:off x="1806575" y="3840162"/>
            <a:ext cx="6197600" cy="2960688"/>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20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20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20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20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20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20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20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20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210" name="Local Signaling"/>
          <p:cNvSpPr txBox="1"/>
          <p:nvPr>
            <p:ph type="title"/>
          </p:nvPr>
        </p:nvSpPr>
        <p:spPr>
          <a:prstGeom prst="rect">
            <a:avLst/>
          </a:prstGeom>
        </p:spPr>
        <p:txBody>
          <a:bodyPr/>
          <a:lstStyle/>
          <a:p>
            <a:pPr/>
            <a:r>
              <a:t>Local Signaling</a:t>
            </a:r>
          </a:p>
        </p:txBody>
      </p:sp>
      <p:sp>
        <p:nvSpPr>
          <p:cNvPr id="211" name="Additionally, animal cells can also communicate via direct contact of membrane-bound cell-surface molecules in a process called cell-cell recognition."/>
          <p:cNvSpPr txBox="1"/>
          <p:nvPr>
            <p:ph type="body" idx="1"/>
          </p:nvPr>
        </p:nvSpPr>
        <p:spPr>
          <a:prstGeom prst="rect">
            <a:avLst/>
          </a:prstGeom>
        </p:spPr>
        <p:txBody>
          <a:bodyPr/>
          <a:lstStyle/>
          <a:p>
            <a:pPr/>
            <a:r>
              <a:t>Additionally, animal cells can also communicate via direct contact of membrane-bound cell-surface molecules in a process called cell-cell recognition.</a:t>
            </a:r>
          </a:p>
        </p:txBody>
      </p:sp>
      <p:pic>
        <p:nvPicPr>
          <p:cNvPr id="212" name="11_03bDirectCommunication_L.jpg" descr="11_03bDirectCommunication_L.jpg"/>
          <p:cNvPicPr>
            <a:picLocks noChangeAspect="0"/>
          </p:cNvPicPr>
          <p:nvPr/>
        </p:nvPicPr>
        <p:blipFill>
          <a:blip r:embed="rId2">
            <a:extLst/>
          </a:blip>
          <a:stretch>
            <a:fillRect/>
          </a:stretch>
        </p:blipFill>
        <p:spPr>
          <a:xfrm>
            <a:off x="1706562" y="3852862"/>
            <a:ext cx="6146801" cy="2882901"/>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21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21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21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21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21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22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22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22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223" name="Local Signaling"/>
          <p:cNvSpPr txBox="1"/>
          <p:nvPr>
            <p:ph type="title"/>
          </p:nvPr>
        </p:nvSpPr>
        <p:spPr>
          <a:prstGeom prst="rect">
            <a:avLst/>
          </a:prstGeom>
        </p:spPr>
        <p:txBody>
          <a:bodyPr/>
          <a:lstStyle/>
          <a:p>
            <a:pPr/>
            <a:r>
              <a:t>Local Signaling</a:t>
            </a:r>
          </a:p>
        </p:txBody>
      </p:sp>
      <p:sp>
        <p:nvSpPr>
          <p:cNvPr id="224" name="Local regulators travel short distances and influence cells in the immediate vicinity.…"/>
          <p:cNvSpPr txBox="1"/>
          <p:nvPr>
            <p:ph type="body" idx="1"/>
          </p:nvPr>
        </p:nvSpPr>
        <p:spPr>
          <a:prstGeom prst="rect">
            <a:avLst/>
          </a:prstGeom>
        </p:spPr>
        <p:txBody>
          <a:bodyPr/>
          <a:lstStyle/>
          <a:p>
            <a:pPr/>
            <a:r>
              <a:t>Local regulators travel short distances and influence cells in the immediate vicinity.</a:t>
            </a:r>
          </a:p>
          <a:p>
            <a:pPr/>
            <a:r>
              <a:t>This type of local signaling is called </a:t>
            </a:r>
            <a:r>
              <a:rPr u="sng"/>
              <a:t>paracrine</a:t>
            </a:r>
            <a:r>
              <a:t> </a:t>
            </a:r>
            <a:r>
              <a:rPr u="sng"/>
              <a:t>signaling</a:t>
            </a:r>
            <a:r>
              <a:t>.</a:t>
            </a:r>
          </a:p>
        </p:txBody>
      </p:sp>
      <p:pic>
        <p:nvPicPr>
          <p:cNvPr id="225" name="image.png" descr="image.png"/>
          <p:cNvPicPr>
            <a:picLocks noChangeAspect="0"/>
          </p:cNvPicPr>
          <p:nvPr/>
        </p:nvPicPr>
        <p:blipFill>
          <a:blip r:embed="rId2">
            <a:extLst/>
          </a:blip>
          <a:stretch>
            <a:fillRect/>
          </a:stretch>
        </p:blipFill>
        <p:spPr>
          <a:xfrm>
            <a:off x="3757612" y="3397250"/>
            <a:ext cx="3286126" cy="3362325"/>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228"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229"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230"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231"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232"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233"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234"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235"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236" name="Local Signaling"/>
          <p:cNvSpPr txBox="1"/>
          <p:nvPr>
            <p:ph type="title"/>
          </p:nvPr>
        </p:nvSpPr>
        <p:spPr>
          <a:prstGeom prst="rect">
            <a:avLst/>
          </a:prstGeom>
        </p:spPr>
        <p:txBody>
          <a:bodyPr/>
          <a:lstStyle/>
          <a:p>
            <a:pPr/>
            <a:r>
              <a:t>Local Signaling</a:t>
            </a:r>
          </a:p>
        </p:txBody>
      </p:sp>
      <p:sp>
        <p:nvSpPr>
          <p:cNvPr id="237" name="Another type of local signaling is called synaptic signaling.  This occurs in an animal’s nervous system and involves the release of a chemical signal in response to an electrical signal from the nervous system.…"/>
          <p:cNvSpPr txBox="1"/>
          <p:nvPr>
            <p:ph type="body" sz="half" idx="1"/>
          </p:nvPr>
        </p:nvSpPr>
        <p:spPr>
          <a:xfrm>
            <a:off x="485775" y="1784350"/>
            <a:ext cx="4656138" cy="5073650"/>
          </a:xfrm>
          <a:prstGeom prst="rect">
            <a:avLst/>
          </a:prstGeom>
        </p:spPr>
        <p:txBody>
          <a:bodyPr/>
          <a:lstStyle/>
          <a:p>
            <a:pPr>
              <a:lnSpc>
                <a:spcPct val="80000"/>
              </a:lnSpc>
              <a:defRPr sz="2800"/>
            </a:pPr>
            <a:r>
              <a:t>Another type of local signaling is called </a:t>
            </a:r>
            <a:r>
              <a:rPr u="sng"/>
              <a:t>synaptic</a:t>
            </a:r>
            <a:r>
              <a:t> </a:t>
            </a:r>
            <a:r>
              <a:rPr u="sng"/>
              <a:t>signaling</a:t>
            </a:r>
            <a:r>
              <a:t>.  This occurs in an animal’s nervous system and involves the release of a chemical signal in response to an electrical signal from the nervous system.</a:t>
            </a:r>
          </a:p>
          <a:p>
            <a:pPr>
              <a:lnSpc>
                <a:spcPct val="80000"/>
              </a:lnSpc>
              <a:defRPr sz="2800"/>
            </a:pPr>
            <a:r>
              <a:t>These neurotransmitters diffuse across the synapse and elicit a change in the target cell.</a:t>
            </a:r>
          </a:p>
        </p:txBody>
      </p:sp>
      <p:pic>
        <p:nvPicPr>
          <p:cNvPr id="238" name="image.png" descr="image.png"/>
          <p:cNvPicPr>
            <a:picLocks noChangeAspect="0"/>
          </p:cNvPicPr>
          <p:nvPr/>
        </p:nvPicPr>
        <p:blipFill>
          <a:blip r:embed="rId2">
            <a:extLst/>
          </a:blip>
          <a:stretch>
            <a:fillRect/>
          </a:stretch>
        </p:blipFill>
        <p:spPr>
          <a:xfrm>
            <a:off x="5141912" y="2116137"/>
            <a:ext cx="3878263" cy="4049713"/>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24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24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24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24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24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24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24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24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249" name="Long-Distance Signaling"/>
          <p:cNvSpPr txBox="1"/>
          <p:nvPr>
            <p:ph type="title"/>
          </p:nvPr>
        </p:nvSpPr>
        <p:spPr>
          <a:xfrm>
            <a:off x="914400" y="512762"/>
            <a:ext cx="7772400" cy="1189038"/>
          </a:xfrm>
          <a:prstGeom prst="rect">
            <a:avLst/>
          </a:prstGeom>
        </p:spPr>
        <p:txBody>
          <a:bodyPr/>
          <a:lstStyle/>
          <a:p>
            <a:pPr/>
            <a:r>
              <a:t>Long-Distance Signaling</a:t>
            </a:r>
          </a:p>
        </p:txBody>
      </p:sp>
      <p:sp>
        <p:nvSpPr>
          <p:cNvPr id="250" name="Plants and animals use hormones for long-distance signaling.…"/>
          <p:cNvSpPr txBox="1"/>
          <p:nvPr>
            <p:ph type="body" idx="1"/>
          </p:nvPr>
        </p:nvSpPr>
        <p:spPr>
          <a:xfrm>
            <a:off x="377825" y="1701800"/>
            <a:ext cx="5024438" cy="5156200"/>
          </a:xfrm>
          <a:prstGeom prst="rect">
            <a:avLst/>
          </a:prstGeom>
        </p:spPr>
        <p:txBody>
          <a:bodyPr/>
          <a:lstStyle/>
          <a:p>
            <a:pPr>
              <a:defRPr sz="2800"/>
            </a:pPr>
            <a:r>
              <a:t>Plants and animals use hormones for long-distance signaling.</a:t>
            </a:r>
          </a:p>
          <a:p>
            <a:pPr>
              <a:defRPr sz="2800"/>
            </a:pPr>
            <a:r>
              <a:t>This type of signaling is also called </a:t>
            </a:r>
            <a:r>
              <a:rPr u="sng"/>
              <a:t>endocrine signaling</a:t>
            </a:r>
            <a:r>
              <a:t>, and involves specialized cells releasing hormones into vessels of the circulatory system.  When these hormones reach the target cells, they elicit a change.</a:t>
            </a:r>
          </a:p>
        </p:txBody>
      </p:sp>
      <p:pic>
        <p:nvPicPr>
          <p:cNvPr id="251" name="11_04bCellCommunication_L.jpg" descr="11_04bCellCommunication_L.jpg"/>
          <p:cNvPicPr>
            <a:picLocks noChangeAspect="0"/>
          </p:cNvPicPr>
          <p:nvPr/>
        </p:nvPicPr>
        <p:blipFill>
          <a:blip r:embed="rId2">
            <a:extLst/>
          </a:blip>
          <a:stretch>
            <a:fillRect/>
          </a:stretch>
        </p:blipFill>
        <p:spPr>
          <a:xfrm>
            <a:off x="5202237" y="1784350"/>
            <a:ext cx="3810001" cy="4854575"/>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254"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255"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256"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257"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258"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259"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260"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261"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262" name="So, Now What Happens?"/>
          <p:cNvSpPr txBox="1"/>
          <p:nvPr>
            <p:ph type="title"/>
          </p:nvPr>
        </p:nvSpPr>
        <p:spPr>
          <a:prstGeom prst="rect">
            <a:avLst/>
          </a:prstGeom>
        </p:spPr>
        <p:txBody>
          <a:bodyPr/>
          <a:lstStyle/>
          <a:p>
            <a:pPr/>
            <a:r>
              <a:t>So, Now What Happens?</a:t>
            </a:r>
          </a:p>
        </p:txBody>
      </p:sp>
      <p:sp>
        <p:nvSpPr>
          <p:cNvPr id="263" name="1.  A receptor molecule on the surface of a cell must recognize the chemical signal and the information it carries.…"/>
          <p:cNvSpPr txBox="1"/>
          <p:nvPr>
            <p:ph type="body" idx="1"/>
          </p:nvPr>
        </p:nvSpPr>
        <p:spPr>
          <a:prstGeom prst="rect">
            <a:avLst/>
          </a:prstGeom>
        </p:spPr>
        <p:txBody>
          <a:bodyPr/>
          <a:lstStyle/>
          <a:p>
            <a:pPr/>
            <a:r>
              <a:t>1.  A receptor molecule on the surface of a cell must recognize the chemical signal and the information it carries.</a:t>
            </a:r>
          </a:p>
          <a:p>
            <a:pPr/>
            <a:r>
              <a:t>2.  The transduction of the signal must occur before the cell can respond.</a:t>
            </a:r>
          </a:p>
          <a:p>
            <a:pPr/>
            <a:r>
              <a:t>3.  The cell must then respond.</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266"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267"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268"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269"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27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27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27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27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274" name="3 Stages of Cell Signaling"/>
          <p:cNvSpPr txBox="1"/>
          <p:nvPr>
            <p:ph type="title"/>
          </p:nvPr>
        </p:nvSpPr>
        <p:spPr>
          <a:prstGeom prst="rect">
            <a:avLst/>
          </a:prstGeom>
        </p:spPr>
        <p:txBody>
          <a:bodyPr/>
          <a:lstStyle/>
          <a:p>
            <a:pPr/>
            <a:r>
              <a:t>3 Stages of Cell Signaling</a:t>
            </a:r>
          </a:p>
        </p:txBody>
      </p:sp>
      <p:sp>
        <p:nvSpPr>
          <p:cNvPr id="275" name="1.  Reception.  This is the process by which the target cell detects the outside signal.…"/>
          <p:cNvSpPr txBox="1"/>
          <p:nvPr>
            <p:ph type="body" sz="half" idx="1"/>
          </p:nvPr>
        </p:nvSpPr>
        <p:spPr>
          <a:xfrm>
            <a:off x="544512" y="1784350"/>
            <a:ext cx="4065588" cy="5073650"/>
          </a:xfrm>
          <a:prstGeom prst="rect">
            <a:avLst/>
          </a:prstGeom>
        </p:spPr>
        <p:txBody>
          <a:bodyPr/>
          <a:lstStyle/>
          <a:p>
            <a:pPr/>
            <a:r>
              <a:t>1.  </a:t>
            </a:r>
            <a:r>
              <a:rPr u="sng"/>
              <a:t>Reception</a:t>
            </a:r>
            <a:r>
              <a:t>.  This is the process by which the target cell detects the outside signal.  </a:t>
            </a:r>
          </a:p>
          <a:p>
            <a:pPr lvl="1"/>
            <a:r>
              <a:t>Detection occurs when  a signal molecule binds to a receptor protein on the surface or inside the cell.</a:t>
            </a:r>
          </a:p>
        </p:txBody>
      </p:sp>
      <p:pic>
        <p:nvPicPr>
          <p:cNvPr id="276" name="11_06IntracellReceptor_L.jpg" descr="11_06IntracellReceptor_L.jpg"/>
          <p:cNvPicPr>
            <a:picLocks noChangeAspect="0"/>
          </p:cNvPicPr>
          <p:nvPr/>
        </p:nvPicPr>
        <p:blipFill>
          <a:blip r:embed="rId2">
            <a:extLst/>
          </a:blip>
          <a:stretch>
            <a:fillRect/>
          </a:stretch>
        </p:blipFill>
        <p:spPr>
          <a:xfrm>
            <a:off x="5394325" y="1427162"/>
            <a:ext cx="2638425" cy="3278188"/>
          </a:xfrm>
          <a:prstGeom prst="rect">
            <a:avLst/>
          </a:prstGeom>
          <a:ln w="12700">
            <a:solidFill>
              <a:srgbClr val="000000"/>
            </a:solidFill>
            <a:miter lim="400000"/>
          </a:ln>
        </p:spPr>
      </p:pic>
      <p:pic>
        <p:nvPicPr>
          <p:cNvPr id="277" name="image.png" descr="image.png"/>
          <p:cNvPicPr>
            <a:picLocks noChangeAspect="0"/>
          </p:cNvPicPr>
          <p:nvPr/>
        </p:nvPicPr>
        <p:blipFill>
          <a:blip r:embed="rId3">
            <a:extLst/>
          </a:blip>
          <a:stretch>
            <a:fillRect/>
          </a:stretch>
        </p:blipFill>
        <p:spPr>
          <a:xfrm>
            <a:off x="4826000" y="4767262"/>
            <a:ext cx="3860800" cy="1978026"/>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280"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281"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282"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283"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284"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285"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286"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287"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288" name="3 Stages of Cell Signaling"/>
          <p:cNvSpPr txBox="1"/>
          <p:nvPr>
            <p:ph type="title"/>
          </p:nvPr>
        </p:nvSpPr>
        <p:spPr>
          <a:prstGeom prst="rect">
            <a:avLst/>
          </a:prstGeom>
        </p:spPr>
        <p:txBody>
          <a:bodyPr/>
          <a:lstStyle/>
          <a:p>
            <a:pPr/>
            <a:r>
              <a:t>3 Stages of Cell Signaling</a:t>
            </a:r>
          </a:p>
        </p:txBody>
      </p:sp>
      <p:sp>
        <p:nvSpPr>
          <p:cNvPr id="289" name="2.  Transduction.  When the signaling molecule changes the receptor protein in some way, transduction is initiated.  This is the stage where the signal is converted into a form bringing about a specific cellular response."/>
          <p:cNvSpPr txBox="1"/>
          <p:nvPr>
            <p:ph type="body" idx="1"/>
          </p:nvPr>
        </p:nvSpPr>
        <p:spPr>
          <a:prstGeom prst="rect">
            <a:avLst/>
          </a:prstGeom>
        </p:spPr>
        <p:txBody>
          <a:bodyPr/>
          <a:lstStyle/>
          <a:p>
            <a:pPr/>
            <a:r>
              <a:t>2.  </a:t>
            </a:r>
            <a:r>
              <a:rPr u="sng"/>
              <a:t>Transduction</a:t>
            </a:r>
            <a:r>
              <a:t>.  When the signaling molecule changes the receptor protein in some way, transduction is initiated.  This is the stage where the signal is converted into a form bringing about a specific cellular response.</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29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29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29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29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29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29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29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29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300" name="3 Stages of Cell Signaling"/>
          <p:cNvSpPr txBox="1"/>
          <p:nvPr>
            <p:ph type="title"/>
          </p:nvPr>
        </p:nvSpPr>
        <p:spPr>
          <a:prstGeom prst="rect">
            <a:avLst/>
          </a:prstGeom>
        </p:spPr>
        <p:txBody>
          <a:bodyPr/>
          <a:lstStyle/>
          <a:p>
            <a:pPr/>
            <a:r>
              <a:t>3 Stages of Cell Signaling</a:t>
            </a:r>
          </a:p>
        </p:txBody>
      </p:sp>
      <p:sp>
        <p:nvSpPr>
          <p:cNvPr id="301" name="Transduction can occur in one step, but often involves many steps."/>
          <p:cNvSpPr txBox="1"/>
          <p:nvPr>
            <p:ph type="body" sz="half" idx="1"/>
          </p:nvPr>
        </p:nvSpPr>
        <p:spPr>
          <a:xfrm>
            <a:off x="676275" y="1784350"/>
            <a:ext cx="4329113" cy="5073650"/>
          </a:xfrm>
          <a:prstGeom prst="rect">
            <a:avLst/>
          </a:prstGeom>
        </p:spPr>
        <p:txBody>
          <a:bodyPr/>
          <a:lstStyle/>
          <a:p>
            <a:pPr/>
            <a:r>
              <a:t>Transduction can occur in one step, but often involves many steps.</a:t>
            </a:r>
          </a:p>
        </p:txBody>
      </p:sp>
      <p:pic>
        <p:nvPicPr>
          <p:cNvPr id="302" name="11_06IntracellReceptor_L.jpg" descr="11_06IntracellReceptor_L.jpg"/>
          <p:cNvPicPr>
            <a:picLocks noChangeAspect="0"/>
          </p:cNvPicPr>
          <p:nvPr/>
        </p:nvPicPr>
        <p:blipFill>
          <a:blip r:embed="rId2">
            <a:extLst/>
          </a:blip>
          <a:stretch>
            <a:fillRect/>
          </a:stretch>
        </p:blipFill>
        <p:spPr>
          <a:xfrm>
            <a:off x="5005387" y="1657350"/>
            <a:ext cx="4027488" cy="5006975"/>
          </a:xfrm>
          <a:prstGeom prst="rect">
            <a:avLst/>
          </a:prstGeom>
          <a:ln w="12700">
            <a:solidFill>
              <a:srgbClr val="000000"/>
            </a:solidFill>
            <a:miter lim="400000"/>
          </a:ln>
        </p:spPr>
      </p:pic>
      <p:pic>
        <p:nvPicPr>
          <p:cNvPr id="303" name="11_08PhosphorylatCascade_L.jpg" descr="11_08PhosphorylatCascade_L.jpg"/>
          <p:cNvPicPr>
            <a:picLocks noChangeAspect="0"/>
          </p:cNvPicPr>
          <p:nvPr/>
        </p:nvPicPr>
        <p:blipFill>
          <a:blip r:embed="rId3">
            <a:extLst/>
          </a:blip>
          <a:stretch>
            <a:fillRect/>
          </a:stretch>
        </p:blipFill>
        <p:spPr>
          <a:xfrm>
            <a:off x="606425" y="3355975"/>
            <a:ext cx="4257675" cy="3313113"/>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306"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307"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308"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309"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31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31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31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31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314" name="3 Stages of Cell Signaling"/>
          <p:cNvSpPr txBox="1"/>
          <p:nvPr>
            <p:ph type="title"/>
          </p:nvPr>
        </p:nvSpPr>
        <p:spPr>
          <a:prstGeom prst="rect">
            <a:avLst/>
          </a:prstGeom>
        </p:spPr>
        <p:txBody>
          <a:bodyPr/>
          <a:lstStyle/>
          <a:p>
            <a:pPr/>
            <a:r>
              <a:t>3 Stages of Cell Signaling</a:t>
            </a:r>
          </a:p>
        </p:txBody>
      </p:sp>
      <p:sp>
        <p:nvSpPr>
          <p:cNvPr id="315" name="3.  Response.  The response occurs when the transduced signal triggers a specific cellular response."/>
          <p:cNvSpPr txBox="1"/>
          <p:nvPr>
            <p:ph type="body" sz="half" idx="1"/>
          </p:nvPr>
        </p:nvSpPr>
        <p:spPr>
          <a:xfrm>
            <a:off x="461962" y="1784350"/>
            <a:ext cx="4527551" cy="5073650"/>
          </a:xfrm>
          <a:prstGeom prst="rect">
            <a:avLst/>
          </a:prstGeom>
        </p:spPr>
        <p:txBody>
          <a:bodyPr/>
          <a:lstStyle/>
          <a:p>
            <a:pPr/>
            <a:r>
              <a:t>3.  </a:t>
            </a:r>
            <a:r>
              <a:rPr u="sng"/>
              <a:t>Response</a:t>
            </a:r>
            <a:r>
              <a:t>.  The response occurs when the transduced signal triggers a specific cellular response.</a:t>
            </a:r>
          </a:p>
        </p:txBody>
      </p:sp>
      <p:pic>
        <p:nvPicPr>
          <p:cNvPr id="316" name="11_06IntracellReceptor_L.jpg" descr="11_06IntracellReceptor_L.jpg"/>
          <p:cNvPicPr>
            <a:picLocks noChangeAspect="0"/>
          </p:cNvPicPr>
          <p:nvPr/>
        </p:nvPicPr>
        <p:blipFill>
          <a:blip r:embed="rId2">
            <a:extLst/>
          </a:blip>
          <a:stretch>
            <a:fillRect/>
          </a:stretch>
        </p:blipFill>
        <p:spPr>
          <a:xfrm>
            <a:off x="5005387" y="1657350"/>
            <a:ext cx="4027488" cy="5006975"/>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31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32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32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32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32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32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32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32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327" name="1. Reception"/>
          <p:cNvSpPr txBox="1"/>
          <p:nvPr>
            <p:ph type="title"/>
          </p:nvPr>
        </p:nvSpPr>
        <p:spPr>
          <a:prstGeom prst="rect">
            <a:avLst/>
          </a:prstGeom>
        </p:spPr>
        <p:txBody>
          <a:bodyPr/>
          <a:lstStyle/>
          <a:p>
            <a:pPr/>
            <a:r>
              <a:t>1. Reception</a:t>
            </a:r>
          </a:p>
        </p:txBody>
      </p:sp>
      <p:sp>
        <p:nvSpPr>
          <p:cNvPr id="328" name="The signal created is received by a receptor protein on or in the target cell.…"/>
          <p:cNvSpPr txBox="1"/>
          <p:nvPr>
            <p:ph type="body" idx="1"/>
          </p:nvPr>
        </p:nvSpPr>
        <p:spPr>
          <a:prstGeom prst="rect">
            <a:avLst/>
          </a:prstGeom>
        </p:spPr>
        <p:txBody>
          <a:bodyPr/>
          <a:lstStyle/>
          <a:p>
            <a:pPr/>
            <a:r>
              <a:t>The signal created is received by a receptor protein on </a:t>
            </a:r>
            <a:r>
              <a:rPr u="sng"/>
              <a:t>or</a:t>
            </a:r>
            <a:r>
              <a:t> in the target cell.</a:t>
            </a:r>
          </a:p>
          <a:p>
            <a:pPr/>
            <a:r>
              <a:t>The signal-receptor interaction is similar to the enzyme-substrate reaction.</a:t>
            </a:r>
          </a:p>
          <a:p>
            <a:pPr/>
            <a:r>
              <a:t>The signal behaves as a ligand—a molecule that binds specifically to another molecule.</a:t>
            </a:r>
          </a:p>
          <a:p>
            <a:pPr/>
            <a:r>
              <a:t>This binding generally causes a shape change that allows for further events to occur inside the cell.</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33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33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33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33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33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33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33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33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339" name="1. Reception"/>
          <p:cNvSpPr txBox="1"/>
          <p:nvPr>
            <p:ph type="title"/>
          </p:nvPr>
        </p:nvSpPr>
        <p:spPr>
          <a:prstGeom prst="rect">
            <a:avLst/>
          </a:prstGeom>
        </p:spPr>
        <p:txBody>
          <a:bodyPr/>
          <a:lstStyle/>
          <a:p>
            <a:pPr/>
            <a:r>
              <a:t>1. Reception</a:t>
            </a:r>
          </a:p>
        </p:txBody>
      </p:sp>
      <p:sp>
        <p:nvSpPr>
          <p:cNvPr id="340" name="Thus, the ligand binding acts similarly to the binding of an allosteric regulator onto that of an enzyme."/>
          <p:cNvSpPr txBox="1"/>
          <p:nvPr>
            <p:ph type="body" idx="1"/>
          </p:nvPr>
        </p:nvSpPr>
        <p:spPr>
          <a:prstGeom prst="rect">
            <a:avLst/>
          </a:prstGeom>
        </p:spPr>
        <p:txBody>
          <a:bodyPr/>
          <a:lstStyle/>
          <a:p>
            <a:pPr/>
            <a:r>
              <a:t>Thus, the ligand binding acts similarly to the binding of an allosteric regulator onto that of an enzyme.</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34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34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34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34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34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34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34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35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351" name="Plasma Membrane Receptors"/>
          <p:cNvSpPr txBox="1"/>
          <p:nvPr>
            <p:ph type="title"/>
          </p:nvPr>
        </p:nvSpPr>
        <p:spPr>
          <a:prstGeom prst="rect">
            <a:avLst/>
          </a:prstGeom>
        </p:spPr>
        <p:txBody>
          <a:bodyPr/>
          <a:lstStyle/>
          <a:p>
            <a:pPr/>
            <a:r>
              <a:t>Plasma Membrane Receptors</a:t>
            </a:r>
          </a:p>
        </p:txBody>
      </p:sp>
      <p:sp>
        <p:nvSpPr>
          <p:cNvPr id="352" name="Most water-soluble signaling molecules bind to sites on receptor proteins embedded in the cell’s plasma membrane.…"/>
          <p:cNvSpPr txBox="1"/>
          <p:nvPr>
            <p:ph type="body" idx="1"/>
          </p:nvPr>
        </p:nvSpPr>
        <p:spPr>
          <a:prstGeom prst="rect">
            <a:avLst/>
          </a:prstGeom>
        </p:spPr>
        <p:txBody>
          <a:bodyPr/>
          <a:lstStyle/>
          <a:p>
            <a:pPr/>
            <a:r>
              <a:t>Most water-soluble signaling molecules bind to sites on receptor proteins embedded in the cell’s plasma membrane.</a:t>
            </a:r>
          </a:p>
          <a:p>
            <a:pPr/>
            <a:r>
              <a:t>The signal is then transmitted to the inside of the cell.</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35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35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35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35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35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36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36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36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363" name="Plasma Membrane Receptors"/>
          <p:cNvSpPr txBox="1"/>
          <p:nvPr>
            <p:ph type="title"/>
          </p:nvPr>
        </p:nvSpPr>
        <p:spPr>
          <a:prstGeom prst="rect">
            <a:avLst/>
          </a:prstGeom>
        </p:spPr>
        <p:txBody>
          <a:bodyPr/>
          <a:lstStyle/>
          <a:p>
            <a:pPr/>
            <a:r>
              <a:t>Plasma Membrane Receptors</a:t>
            </a:r>
          </a:p>
        </p:txBody>
      </p:sp>
      <p:sp>
        <p:nvSpPr>
          <p:cNvPr id="364" name="There are three major types of membrane receptors:…"/>
          <p:cNvSpPr txBox="1"/>
          <p:nvPr>
            <p:ph type="body" idx="1"/>
          </p:nvPr>
        </p:nvSpPr>
        <p:spPr>
          <a:prstGeom prst="rect">
            <a:avLst/>
          </a:prstGeom>
        </p:spPr>
        <p:txBody>
          <a:bodyPr/>
          <a:lstStyle/>
          <a:p>
            <a:pPr/>
            <a:r>
              <a:t>There are three major types of membrane receptors:</a:t>
            </a:r>
          </a:p>
          <a:p>
            <a:pPr lvl="1"/>
            <a:r>
              <a:t>A.  G protein-coupled receptors</a:t>
            </a:r>
          </a:p>
          <a:p>
            <a:pPr lvl="1"/>
            <a:r>
              <a:t>B.  Receptor tyrosine kinases</a:t>
            </a:r>
          </a:p>
          <a:p>
            <a:pPr lvl="1"/>
            <a:r>
              <a:t>C.  Ion channel receptors</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36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36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36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37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37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37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37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37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375" name="A. G Protein-Coupled Receptors"/>
          <p:cNvSpPr txBox="1"/>
          <p:nvPr>
            <p:ph type="title"/>
          </p:nvPr>
        </p:nvSpPr>
        <p:spPr>
          <a:xfrm>
            <a:off x="676275" y="512762"/>
            <a:ext cx="8255000" cy="1271588"/>
          </a:xfrm>
          <a:prstGeom prst="rect">
            <a:avLst/>
          </a:prstGeom>
        </p:spPr>
        <p:txBody>
          <a:bodyPr/>
          <a:lstStyle/>
          <a:p>
            <a:pPr/>
            <a:r>
              <a:t>A. G Protein-Coupled Receptors</a:t>
            </a:r>
          </a:p>
        </p:txBody>
      </p:sp>
      <p:sp>
        <p:nvSpPr>
          <p:cNvPr id="376" name="These receptors are embedded in the plasma membrane and work with the help of a G-protein.…"/>
          <p:cNvSpPr txBox="1"/>
          <p:nvPr>
            <p:ph type="body" sz="half" idx="1"/>
          </p:nvPr>
        </p:nvSpPr>
        <p:spPr>
          <a:xfrm>
            <a:off x="403225" y="1784350"/>
            <a:ext cx="4767263" cy="5073650"/>
          </a:xfrm>
          <a:prstGeom prst="rect">
            <a:avLst/>
          </a:prstGeom>
        </p:spPr>
        <p:txBody>
          <a:bodyPr/>
          <a:lstStyle/>
          <a:p>
            <a:pPr>
              <a:lnSpc>
                <a:spcPct val="90000"/>
              </a:lnSpc>
            </a:pPr>
            <a:r>
              <a:rPr sz="2800"/>
              <a:t>These receptors are embedded in the plasma membrane and work with the help of a G-protein.  </a:t>
            </a:r>
            <a:endParaRPr sz="2800"/>
          </a:p>
          <a:p>
            <a:pPr>
              <a:lnSpc>
                <a:spcPct val="90000"/>
              </a:lnSpc>
            </a:pPr>
            <a:r>
              <a:rPr sz="2800"/>
              <a:t>G-proteins are proteins that bind energy rich GTP molecules.</a:t>
            </a:r>
            <a:endParaRPr sz="2800"/>
          </a:p>
          <a:p>
            <a:pPr>
              <a:lnSpc>
                <a:spcPct val="90000"/>
              </a:lnSpc>
            </a:pPr>
            <a:r>
              <a:rPr sz="2800"/>
              <a:t>They are all similar in structure and have seven </a:t>
            </a:r>
            <a:r>
              <a:rPr sz="2800">
                <a:latin typeface="Symbol"/>
                <a:ea typeface="Symbol"/>
                <a:cs typeface="Symbol"/>
                <a:sym typeface="Symbol"/>
              </a:rPr>
              <a:t>a</a:t>
            </a:r>
            <a:r>
              <a:rPr sz="2800"/>
              <a:t> helicies which span the membrane.</a:t>
            </a:r>
          </a:p>
        </p:txBody>
      </p:sp>
      <p:pic>
        <p:nvPicPr>
          <p:cNvPr id="377" name="11_07aaGProtLinkReceptors_L.jpg" descr="11_07aaGProtLinkReceptors_L.jpg"/>
          <p:cNvPicPr>
            <a:picLocks noChangeAspect="0"/>
          </p:cNvPicPr>
          <p:nvPr/>
        </p:nvPicPr>
        <p:blipFill>
          <a:blip r:embed="rId2">
            <a:extLst/>
          </a:blip>
          <a:stretch>
            <a:fillRect/>
          </a:stretch>
        </p:blipFill>
        <p:spPr>
          <a:xfrm>
            <a:off x="5048250" y="1885950"/>
            <a:ext cx="4006850" cy="4470400"/>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380"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381"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382"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383"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384"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385"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386"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387"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388" name="A. G Protein-Coupled Receptors"/>
          <p:cNvSpPr txBox="1"/>
          <p:nvPr>
            <p:ph type="title"/>
          </p:nvPr>
        </p:nvSpPr>
        <p:spPr>
          <a:xfrm>
            <a:off x="676275" y="512762"/>
            <a:ext cx="8255000" cy="1271588"/>
          </a:xfrm>
          <a:prstGeom prst="rect">
            <a:avLst/>
          </a:prstGeom>
        </p:spPr>
        <p:txBody>
          <a:bodyPr/>
          <a:lstStyle/>
          <a:p>
            <a:pPr/>
            <a:r>
              <a:t>A. G Protein-Coupled Receptors</a:t>
            </a:r>
          </a:p>
        </p:txBody>
      </p:sp>
      <p:sp>
        <p:nvSpPr>
          <p:cNvPr id="389" name="G-protein receptors are embedded in the plasma membrane.  When they receive the signal, they activate the associated G-protein which, in turn, activates an enzyme starting the signal cascade."/>
          <p:cNvSpPr txBox="1"/>
          <p:nvPr>
            <p:ph type="body" sz="half" idx="1"/>
          </p:nvPr>
        </p:nvSpPr>
        <p:spPr>
          <a:xfrm>
            <a:off x="579809" y="1682750"/>
            <a:ext cx="8447932" cy="2249835"/>
          </a:xfrm>
          <a:prstGeom prst="rect">
            <a:avLst/>
          </a:prstGeom>
        </p:spPr>
        <p:txBody>
          <a:bodyPr/>
          <a:lstStyle>
            <a:lvl1pPr>
              <a:lnSpc>
                <a:spcPct val="90000"/>
              </a:lnSpc>
              <a:defRPr sz="2800"/>
            </a:lvl1pPr>
          </a:lstStyle>
          <a:p>
            <a:pPr>
              <a:defRPr sz="3000"/>
            </a:pPr>
            <a:r>
              <a:rPr sz="2800"/>
              <a:t>G-protein receptors are embedded in the plasma membrane.  When they receive the signal, they activate the associated G-protein which, in turn, activates an enzyme starting the signal cascade.  </a:t>
            </a:r>
          </a:p>
        </p:txBody>
      </p:sp>
      <p:pic>
        <p:nvPicPr>
          <p:cNvPr id="390" name="11_07abGProtLinkReceptors_L.jpg" descr="11_07abGProtLinkReceptors_L.jpg"/>
          <p:cNvPicPr>
            <a:picLocks noChangeAspect="1"/>
          </p:cNvPicPr>
          <p:nvPr/>
        </p:nvPicPr>
        <p:blipFill>
          <a:blip r:embed="rId2">
            <a:extLst/>
          </a:blip>
          <a:stretch>
            <a:fillRect/>
          </a:stretch>
        </p:blipFill>
        <p:spPr>
          <a:xfrm>
            <a:off x="1771699" y="3511381"/>
            <a:ext cx="6064152" cy="327464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39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39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39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39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39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39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39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40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401" name="These protein receptors are very widespread and diverse in their functions.…"/>
          <p:cNvSpPr txBox="1"/>
          <p:nvPr>
            <p:ph type="body" idx="1"/>
          </p:nvPr>
        </p:nvSpPr>
        <p:spPr>
          <a:prstGeom prst="rect">
            <a:avLst/>
          </a:prstGeom>
        </p:spPr>
        <p:txBody>
          <a:bodyPr/>
          <a:lstStyle/>
          <a:p>
            <a:pPr/>
            <a:r>
              <a:t>These protein receptors are very widespread and diverse in their functions.</a:t>
            </a:r>
          </a:p>
          <a:p>
            <a:pPr/>
            <a:r>
              <a:t>They are involved in embryonic development and sensory reception such as vision and smell, as well as many other functions.</a:t>
            </a:r>
          </a:p>
          <a:p>
            <a:pPr/>
            <a:r>
              <a:t>They bind:</a:t>
            </a:r>
          </a:p>
          <a:p>
            <a:pPr lvl="1"/>
            <a:r>
              <a:t>Odors</a:t>
            </a:r>
          </a:p>
          <a:p>
            <a:pPr lvl="1"/>
            <a:r>
              <a:t>Pheromones</a:t>
            </a:r>
          </a:p>
          <a:p>
            <a:pPr lvl="1"/>
            <a:r>
              <a:t>Hormones</a:t>
            </a:r>
          </a:p>
          <a:p>
            <a:pPr lvl="1"/>
            <a:r>
              <a:t>Neurotransmitters</a:t>
            </a:r>
          </a:p>
        </p:txBody>
      </p:sp>
      <p:sp>
        <p:nvSpPr>
          <p:cNvPr id="402" name="A. G Protein-Coupled Receptors"/>
          <p:cNvSpPr/>
          <p:nvPr/>
        </p:nvSpPr>
        <p:spPr>
          <a:xfrm>
            <a:off x="676275" y="512762"/>
            <a:ext cx="8267700" cy="12085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defTabSz="914400">
              <a:buClr>
                <a:srgbClr val="CBF1FF"/>
              </a:buClr>
              <a:buFont typeface="Consolas"/>
              <a:defRPr sz="4000">
                <a:solidFill>
                  <a:srgbClr val="CBF1FF"/>
                </a:solidFill>
                <a:uFill>
                  <a:solidFill>
                    <a:srgbClr val="CBF1FF"/>
                  </a:solidFill>
                </a:uFill>
                <a:latin typeface="+mj-lt"/>
                <a:ea typeface="+mj-ea"/>
                <a:cs typeface="+mj-cs"/>
                <a:sym typeface="Consolas"/>
              </a:defRPr>
            </a:lvl1pPr>
          </a:lstStyle>
          <a:p>
            <a:pPr>
              <a:defRPr sz="2400">
                <a:solidFill>
                  <a:srgbClr val="FFFFFF"/>
                </a:solidFill>
                <a:uFill>
                  <a:solidFill>
                    <a:srgbClr val="FFFFFF"/>
                  </a:solidFill>
                </a:uFill>
                <a:latin typeface="Arial"/>
                <a:ea typeface="Arial"/>
                <a:cs typeface="Arial"/>
                <a:sym typeface="Arial"/>
              </a:defRPr>
            </a:pPr>
            <a:r>
              <a:rPr sz="4000">
                <a:solidFill>
                  <a:srgbClr val="CBF1FF"/>
                </a:solidFill>
                <a:uFill>
                  <a:solidFill>
                    <a:srgbClr val="CBF1FF"/>
                  </a:solidFill>
                </a:uFill>
                <a:latin typeface="+mj-lt"/>
                <a:ea typeface="+mj-ea"/>
                <a:cs typeface="+mj-cs"/>
                <a:sym typeface="Consolas"/>
              </a:rPr>
              <a:t>A. G Protein-Coupled Receptors</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40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40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40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40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40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41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41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41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413" name="G-protein systems are involved in numerous human diseases.…"/>
          <p:cNvSpPr txBox="1"/>
          <p:nvPr>
            <p:ph type="body" idx="1"/>
          </p:nvPr>
        </p:nvSpPr>
        <p:spPr>
          <a:prstGeom prst="rect">
            <a:avLst/>
          </a:prstGeom>
        </p:spPr>
        <p:txBody>
          <a:bodyPr/>
          <a:lstStyle/>
          <a:p>
            <a:pPr/>
            <a:r>
              <a:t>G-protein systems are involved in numerous human diseases.</a:t>
            </a:r>
          </a:p>
          <a:p>
            <a:pPr/>
            <a:r>
              <a:t>Cholera, pertussis, and botulism are common bacteria-induced illnesses that produce toxins which interfere with G-protein function.</a:t>
            </a:r>
          </a:p>
          <a:p>
            <a:pPr lvl="1"/>
            <a:r>
              <a:t>This interference causes the symptoms associated with the illnesses-massive diarrhea, muscle contraction, coughing attacks, etc.</a:t>
            </a:r>
          </a:p>
        </p:txBody>
      </p:sp>
      <p:sp>
        <p:nvSpPr>
          <p:cNvPr id="414" name="A. G Protein-Coupled Receptors"/>
          <p:cNvSpPr txBox="1"/>
          <p:nvPr>
            <p:ph type="title"/>
          </p:nvPr>
        </p:nvSpPr>
        <p:spPr>
          <a:xfrm>
            <a:off x="676275" y="512762"/>
            <a:ext cx="8255000" cy="1271588"/>
          </a:xfrm>
          <a:prstGeom prst="rect">
            <a:avLst/>
          </a:prstGeom>
        </p:spPr>
        <p:txBody>
          <a:bodyPr/>
          <a:lstStyle/>
          <a:p>
            <a:pPr/>
            <a:r>
              <a:t>A. G Protein-Coupled Receptors</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41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41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41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42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42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42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42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42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425" name="B. Receptor Tyrosine Kinases"/>
          <p:cNvSpPr txBox="1"/>
          <p:nvPr>
            <p:ph type="title"/>
          </p:nvPr>
        </p:nvSpPr>
        <p:spPr>
          <a:prstGeom prst="rect">
            <a:avLst/>
          </a:prstGeom>
        </p:spPr>
        <p:txBody>
          <a:bodyPr/>
          <a:lstStyle/>
          <a:p>
            <a:pPr/>
            <a:r>
              <a:t>B. Receptor Tyrosine Kinases</a:t>
            </a:r>
          </a:p>
        </p:txBody>
      </p:sp>
      <p:sp>
        <p:nvSpPr>
          <p:cNvPr id="426" name="Receptor tyrosine kinases belong to a major class of plasma membrane receptors which have enzymatic activity."/>
          <p:cNvSpPr txBox="1"/>
          <p:nvPr>
            <p:ph type="body" idx="1"/>
          </p:nvPr>
        </p:nvSpPr>
        <p:spPr>
          <a:prstGeom prst="rect">
            <a:avLst/>
          </a:prstGeom>
        </p:spPr>
        <p:txBody>
          <a:bodyPr/>
          <a:lstStyle/>
          <a:p>
            <a:pPr/>
            <a:r>
              <a:t>Receptor tyrosine kinases belong to a major class of plasma membrane receptors which have enzymatic activity.</a:t>
            </a:r>
          </a:p>
        </p:txBody>
      </p:sp>
      <p:pic>
        <p:nvPicPr>
          <p:cNvPr id="427" name="11_07bTyrosineKinases_L.jpg" descr="11_07bTyrosineKinases_L.jpg"/>
          <p:cNvPicPr>
            <a:picLocks noChangeAspect="0"/>
          </p:cNvPicPr>
          <p:nvPr/>
        </p:nvPicPr>
        <p:blipFill>
          <a:blip r:embed="rId2">
            <a:extLst/>
          </a:blip>
          <a:stretch>
            <a:fillRect/>
          </a:stretch>
        </p:blipFill>
        <p:spPr>
          <a:xfrm>
            <a:off x="2522537" y="3389312"/>
            <a:ext cx="4899026" cy="3419476"/>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430"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431"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432"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433"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434"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435"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436"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437"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438" name="B. Receptor Tyrosine Kinases"/>
          <p:cNvSpPr txBox="1"/>
          <p:nvPr>
            <p:ph type="title"/>
          </p:nvPr>
        </p:nvSpPr>
        <p:spPr>
          <a:xfrm>
            <a:off x="660400" y="276225"/>
            <a:ext cx="8026400" cy="736600"/>
          </a:xfrm>
          <a:prstGeom prst="rect">
            <a:avLst/>
          </a:prstGeom>
        </p:spPr>
        <p:txBody>
          <a:bodyPr/>
          <a:lstStyle/>
          <a:p>
            <a:pPr/>
            <a:r>
              <a:t>B. Receptor Tyrosine Kinases</a:t>
            </a:r>
          </a:p>
        </p:txBody>
      </p:sp>
      <p:sp>
        <p:nvSpPr>
          <p:cNvPr id="439" name="The part of the receptor protein which extends into the cytoplasm acts as the tyrosine kinase—the enzyme that catalyzes the transfer of the phosphate from ATP to the amino acid tyrosine on the substrate protein."/>
          <p:cNvSpPr txBox="1"/>
          <p:nvPr>
            <p:ph type="body" sz="half" idx="1"/>
          </p:nvPr>
        </p:nvSpPr>
        <p:spPr>
          <a:xfrm>
            <a:off x="520700" y="954087"/>
            <a:ext cx="8439150" cy="2606676"/>
          </a:xfrm>
          <a:prstGeom prst="rect">
            <a:avLst/>
          </a:prstGeom>
        </p:spPr>
        <p:txBody>
          <a:bodyPr/>
          <a:lstStyle/>
          <a:p>
            <a:pPr/>
            <a:r>
              <a:t>The part of the receptor protein which extends into the cytoplasm acts as the tyrosine kinase—the enzyme that catalyzes the transfer of the phosphate from ATP to the amino acid tyrosine on the substrate protein. </a:t>
            </a:r>
          </a:p>
        </p:txBody>
      </p:sp>
      <p:pic>
        <p:nvPicPr>
          <p:cNvPr id="440" name="11_07bTyrosineKinases_L.jpg" descr="11_07bTyrosineKinases_L.jpg"/>
          <p:cNvPicPr>
            <a:picLocks noChangeAspect="0"/>
          </p:cNvPicPr>
          <p:nvPr/>
        </p:nvPicPr>
        <p:blipFill>
          <a:blip r:embed="rId2">
            <a:extLst/>
          </a:blip>
          <a:stretch>
            <a:fillRect/>
          </a:stretch>
        </p:blipFill>
        <p:spPr>
          <a:xfrm>
            <a:off x="2522537" y="3389312"/>
            <a:ext cx="4899026" cy="3419476"/>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44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44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44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44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44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44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44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45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451" name="B. Receptor Tyrosine Kinases"/>
          <p:cNvSpPr txBox="1"/>
          <p:nvPr>
            <p:ph type="title"/>
          </p:nvPr>
        </p:nvSpPr>
        <p:spPr>
          <a:prstGeom prst="rect">
            <a:avLst/>
          </a:prstGeom>
        </p:spPr>
        <p:txBody>
          <a:bodyPr/>
          <a:lstStyle/>
          <a:p>
            <a:pPr/>
            <a:r>
              <a:t>B. Receptor Tyrosine Kinases</a:t>
            </a:r>
          </a:p>
        </p:txBody>
      </p:sp>
      <p:sp>
        <p:nvSpPr>
          <p:cNvPr id="452" name="One receptor tyrosine kinase can activate a number of different transduction pathways.…"/>
          <p:cNvSpPr txBox="1"/>
          <p:nvPr>
            <p:ph type="body" idx="1"/>
          </p:nvPr>
        </p:nvSpPr>
        <p:spPr>
          <a:prstGeom prst="rect">
            <a:avLst/>
          </a:prstGeom>
        </p:spPr>
        <p:txBody>
          <a:bodyPr/>
          <a:lstStyle/>
          <a:p>
            <a:pPr/>
            <a:r>
              <a:t>One receptor tyrosine kinase can activate a number of different transduction pathways.</a:t>
            </a:r>
          </a:p>
          <a:p>
            <a:pPr/>
            <a:r>
              <a:t>The ability of these receptors to trigger so many pathways is a key difference between receptor tyrosine kinases and G-protein coupled receptors.</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45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45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45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45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45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46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46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46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463" name="C. Ion Channel Receptors"/>
          <p:cNvSpPr txBox="1"/>
          <p:nvPr>
            <p:ph type="title"/>
          </p:nvPr>
        </p:nvSpPr>
        <p:spPr>
          <a:prstGeom prst="rect">
            <a:avLst/>
          </a:prstGeom>
        </p:spPr>
        <p:txBody>
          <a:bodyPr/>
          <a:lstStyle/>
          <a:p>
            <a:pPr/>
            <a:r>
              <a:t>C. Ion Channel Receptors</a:t>
            </a:r>
          </a:p>
        </p:txBody>
      </p:sp>
      <p:sp>
        <p:nvSpPr>
          <p:cNvPr id="464" name="Ligand-gated ion channels are a type of membrane receptor with a region that acts as a gate."/>
          <p:cNvSpPr txBox="1"/>
          <p:nvPr>
            <p:ph type="body" sz="half" idx="1"/>
          </p:nvPr>
        </p:nvSpPr>
        <p:spPr>
          <a:xfrm>
            <a:off x="487362" y="1784350"/>
            <a:ext cx="4370388" cy="5073650"/>
          </a:xfrm>
          <a:prstGeom prst="rect">
            <a:avLst/>
          </a:prstGeom>
        </p:spPr>
        <p:txBody>
          <a:bodyPr/>
          <a:lstStyle/>
          <a:p>
            <a:pPr/>
            <a:r>
              <a:t>Ligand-gated ion channels are a type of membrane receptor with a region that acts as a gate.</a:t>
            </a:r>
          </a:p>
        </p:txBody>
      </p:sp>
      <p:pic>
        <p:nvPicPr>
          <p:cNvPr id="465" name="11_07c-IonChannelReceptor_L.jpg" descr="11_07c-IonChannelReceptor_L.jpg"/>
          <p:cNvPicPr>
            <a:picLocks noChangeAspect="0"/>
          </p:cNvPicPr>
          <p:nvPr/>
        </p:nvPicPr>
        <p:blipFill>
          <a:blip r:embed="rId2">
            <a:extLst/>
          </a:blip>
          <a:stretch>
            <a:fillRect/>
          </a:stretch>
        </p:blipFill>
        <p:spPr>
          <a:xfrm>
            <a:off x="4816475" y="1309687"/>
            <a:ext cx="4227513" cy="5400676"/>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7"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468"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469"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470"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471"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472"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473"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474"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475"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476" name="C. Ion Channel Receptors"/>
          <p:cNvSpPr txBox="1"/>
          <p:nvPr>
            <p:ph type="title"/>
          </p:nvPr>
        </p:nvSpPr>
        <p:spPr>
          <a:prstGeom prst="rect">
            <a:avLst/>
          </a:prstGeom>
        </p:spPr>
        <p:txBody>
          <a:bodyPr/>
          <a:lstStyle/>
          <a:p>
            <a:pPr/>
            <a:r>
              <a:t>C. Ion Channel Receptors</a:t>
            </a:r>
          </a:p>
        </p:txBody>
      </p:sp>
      <p:sp>
        <p:nvSpPr>
          <p:cNvPr id="477" name="When a signaling molecule binds to the receptor, a conformational change occurs and a gate opens or closes.…"/>
          <p:cNvSpPr txBox="1"/>
          <p:nvPr>
            <p:ph type="body" sz="half" idx="1"/>
          </p:nvPr>
        </p:nvSpPr>
        <p:spPr>
          <a:xfrm>
            <a:off x="487362" y="1441450"/>
            <a:ext cx="4619626" cy="5073650"/>
          </a:xfrm>
          <a:prstGeom prst="rect">
            <a:avLst/>
          </a:prstGeom>
        </p:spPr>
        <p:txBody>
          <a:bodyPr/>
          <a:lstStyle/>
          <a:p>
            <a:pPr/>
            <a:r>
              <a:t>When a signaling molecule binds to the receptor, a conformational change occurs and a gate opens or closes.  </a:t>
            </a:r>
          </a:p>
          <a:p>
            <a:pPr/>
            <a:r>
              <a:t>This opening or closing allows for the flow or blockage of specific ions—eg. Ca</a:t>
            </a:r>
            <a:r>
              <a:rPr baseline="29999"/>
              <a:t>2+</a:t>
            </a:r>
            <a:r>
              <a:t>, Na</a:t>
            </a:r>
            <a:r>
              <a:rPr baseline="29999"/>
              <a:t>+</a:t>
            </a:r>
            <a:r>
              <a:t>, etc. </a:t>
            </a:r>
          </a:p>
        </p:txBody>
      </p:sp>
      <p:pic>
        <p:nvPicPr>
          <p:cNvPr id="478" name="11_07c-IonChannelReceptor_L.jpg" descr="11_07c-IonChannelReceptor_L.jpg"/>
          <p:cNvPicPr>
            <a:picLocks noChangeAspect="0"/>
          </p:cNvPicPr>
          <p:nvPr/>
        </p:nvPicPr>
        <p:blipFill>
          <a:blip r:embed="rId2">
            <a:extLst/>
          </a:blip>
          <a:stretch>
            <a:fillRect/>
          </a:stretch>
        </p:blipFill>
        <p:spPr>
          <a:xfrm>
            <a:off x="5032375" y="1427162"/>
            <a:ext cx="4010025" cy="5121276"/>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48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48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48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48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48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48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48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48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489" name="C. Ion Channel Receptors"/>
          <p:cNvSpPr txBox="1"/>
          <p:nvPr>
            <p:ph type="title"/>
          </p:nvPr>
        </p:nvSpPr>
        <p:spPr>
          <a:prstGeom prst="rect">
            <a:avLst/>
          </a:prstGeom>
        </p:spPr>
        <p:txBody>
          <a:bodyPr/>
          <a:lstStyle/>
          <a:p>
            <a:pPr/>
            <a:r>
              <a:t>C. Ion Channel Receptors</a:t>
            </a:r>
          </a:p>
        </p:txBody>
      </p:sp>
      <p:sp>
        <p:nvSpPr>
          <p:cNvPr id="490" name="These channels are very important to the nervous system.…"/>
          <p:cNvSpPr txBox="1"/>
          <p:nvPr>
            <p:ph type="body" sz="half" idx="1"/>
          </p:nvPr>
        </p:nvSpPr>
        <p:spPr>
          <a:xfrm>
            <a:off x="635000" y="1784350"/>
            <a:ext cx="4543425" cy="5073650"/>
          </a:xfrm>
          <a:prstGeom prst="rect">
            <a:avLst/>
          </a:prstGeom>
        </p:spPr>
        <p:txBody>
          <a:bodyPr/>
          <a:lstStyle/>
          <a:p>
            <a:pPr>
              <a:lnSpc>
                <a:spcPct val="90000"/>
              </a:lnSpc>
            </a:pPr>
            <a:r>
              <a:t>These channels are very important to the nervous system.</a:t>
            </a:r>
          </a:p>
          <a:p>
            <a:pPr>
              <a:lnSpc>
                <a:spcPct val="90000"/>
              </a:lnSpc>
            </a:pPr>
            <a:r>
              <a:t>When a neurotransmitter molecule is released at the synapse, it acts as a ligand and binds to the ion channel on the receiving cell.</a:t>
            </a:r>
          </a:p>
        </p:txBody>
      </p:sp>
      <p:pic>
        <p:nvPicPr>
          <p:cNvPr id="491" name="image.png" descr="image.png"/>
          <p:cNvPicPr>
            <a:picLocks noChangeAspect="0"/>
          </p:cNvPicPr>
          <p:nvPr/>
        </p:nvPicPr>
        <p:blipFill>
          <a:blip r:embed="rId2">
            <a:extLst/>
          </a:blip>
          <a:stretch>
            <a:fillRect/>
          </a:stretch>
        </p:blipFill>
        <p:spPr>
          <a:xfrm>
            <a:off x="5149850" y="1979612"/>
            <a:ext cx="3911600" cy="4138613"/>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3"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494"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495"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496"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497"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498"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499"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500"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501"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502" name="C. Ion Channel Receptors"/>
          <p:cNvSpPr txBox="1"/>
          <p:nvPr>
            <p:ph type="title"/>
          </p:nvPr>
        </p:nvSpPr>
        <p:spPr>
          <a:xfrm>
            <a:off x="914400" y="512762"/>
            <a:ext cx="7772400" cy="1558926"/>
          </a:xfrm>
          <a:prstGeom prst="rect">
            <a:avLst/>
          </a:prstGeom>
        </p:spPr>
        <p:txBody>
          <a:bodyPr/>
          <a:lstStyle/>
          <a:p>
            <a:pPr/>
            <a:r>
              <a:t>C. Ion Channel Receptors</a:t>
            </a:r>
          </a:p>
        </p:txBody>
      </p:sp>
      <p:sp>
        <p:nvSpPr>
          <p:cNvPr id="503" name="Binding, in turn, causes the channel to open and ions flow through the gate triggering an electrical signal that rapidly moves along the length of the receiving cell."/>
          <p:cNvSpPr txBox="1"/>
          <p:nvPr>
            <p:ph type="body" sz="half" idx="1"/>
          </p:nvPr>
        </p:nvSpPr>
        <p:spPr>
          <a:xfrm>
            <a:off x="568325" y="2071687"/>
            <a:ext cx="4643438" cy="4786313"/>
          </a:xfrm>
          <a:prstGeom prst="rect">
            <a:avLst/>
          </a:prstGeom>
        </p:spPr>
        <p:txBody>
          <a:bodyPr/>
          <a:lstStyle/>
          <a:p>
            <a:pPr/>
            <a:r>
              <a:t>Binding, in turn, causes the channel to open and ions flow through the gate triggering an electrical signal that rapidly moves along the length of the receiving cell.</a:t>
            </a:r>
          </a:p>
        </p:txBody>
      </p:sp>
      <p:pic>
        <p:nvPicPr>
          <p:cNvPr id="504" name="48_13ActionPotGenerat_1_L.jpg" descr="48_13ActionPotGenerat_1_L.jpg"/>
          <p:cNvPicPr>
            <a:picLocks noChangeAspect="0"/>
          </p:cNvPicPr>
          <p:nvPr/>
        </p:nvPicPr>
        <p:blipFill>
          <a:blip r:embed="rId2">
            <a:extLst/>
          </a:blip>
          <a:stretch>
            <a:fillRect/>
          </a:stretch>
        </p:blipFill>
        <p:spPr>
          <a:xfrm>
            <a:off x="5024437" y="2157412"/>
            <a:ext cx="4000501" cy="3497263"/>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50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50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50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51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51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51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51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51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515" name="Intracellular Receptors"/>
          <p:cNvSpPr txBox="1"/>
          <p:nvPr>
            <p:ph type="title"/>
          </p:nvPr>
        </p:nvSpPr>
        <p:spPr>
          <a:prstGeom prst="rect">
            <a:avLst/>
          </a:prstGeom>
        </p:spPr>
        <p:txBody>
          <a:bodyPr/>
          <a:lstStyle/>
          <a:p>
            <a:pPr/>
            <a:r>
              <a:t>Intracellular Receptors</a:t>
            </a:r>
          </a:p>
        </p:txBody>
      </p:sp>
      <p:sp>
        <p:nvSpPr>
          <p:cNvPr id="516" name="Intracellular receptor proteins can also be found in the nucleus or the cytoplasm of target cells.…"/>
          <p:cNvSpPr txBox="1"/>
          <p:nvPr>
            <p:ph type="body" idx="1"/>
          </p:nvPr>
        </p:nvSpPr>
        <p:spPr>
          <a:prstGeom prst="rect">
            <a:avLst/>
          </a:prstGeom>
        </p:spPr>
        <p:txBody>
          <a:bodyPr/>
          <a:lstStyle/>
          <a:p>
            <a:pPr/>
            <a:r>
              <a:t>Intracellular receptor proteins can also be found in the nucleus or the cytoplasm of target cells.</a:t>
            </a:r>
          </a:p>
          <a:p>
            <a:pPr/>
            <a:r>
              <a:t>In order to reach these receptors, the chemical messenger must pass through the plasma membrane.</a:t>
            </a:r>
          </a:p>
          <a:p>
            <a:pPr/>
            <a:r>
              <a:t>Steroid hormones, thyroid hormones, and nitric oxide are common messengers that pass through the plasma membrane.</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51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52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52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52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52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52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52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52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527" name="Intracellular Receptors"/>
          <p:cNvSpPr txBox="1"/>
          <p:nvPr>
            <p:ph type="title"/>
          </p:nvPr>
        </p:nvSpPr>
        <p:spPr>
          <a:prstGeom prst="rect">
            <a:avLst/>
          </a:prstGeom>
        </p:spPr>
        <p:txBody>
          <a:bodyPr/>
          <a:lstStyle/>
          <a:p>
            <a:pPr/>
            <a:r>
              <a:t>Intracellular Receptors</a:t>
            </a:r>
          </a:p>
        </p:txBody>
      </p:sp>
      <p:sp>
        <p:nvSpPr>
          <p:cNvPr id="528" name="Once they pass through the membrane, the signals activate a receptor protein which then enters the nucleus and turns on transcription and translation."/>
          <p:cNvSpPr txBox="1"/>
          <p:nvPr>
            <p:ph type="body" sz="half" idx="1"/>
          </p:nvPr>
        </p:nvSpPr>
        <p:spPr>
          <a:xfrm>
            <a:off x="668337" y="1784350"/>
            <a:ext cx="4164013" cy="5073650"/>
          </a:xfrm>
          <a:prstGeom prst="rect">
            <a:avLst/>
          </a:prstGeom>
        </p:spPr>
        <p:txBody>
          <a:bodyPr/>
          <a:lstStyle/>
          <a:p>
            <a:pPr/>
            <a:r>
              <a:t>Once they pass through the membrane, the signals activate a receptor protein which then enters the nucleus and turns on transcription and translation.</a:t>
            </a:r>
          </a:p>
        </p:txBody>
      </p:sp>
      <p:pic>
        <p:nvPicPr>
          <p:cNvPr id="529" name="11_06IntracellReceptor_L.jpg" descr="11_06IntracellReceptor_L.jpg"/>
          <p:cNvPicPr>
            <a:picLocks noChangeAspect="0"/>
          </p:cNvPicPr>
          <p:nvPr/>
        </p:nvPicPr>
        <p:blipFill>
          <a:blip r:embed="rId2">
            <a:extLst/>
          </a:blip>
          <a:stretch>
            <a:fillRect/>
          </a:stretch>
        </p:blipFill>
        <p:spPr>
          <a:xfrm>
            <a:off x="5005387" y="1657350"/>
            <a:ext cx="4027488" cy="5006975"/>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53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53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53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53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53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53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53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53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540" name="Intracellular Receptors"/>
          <p:cNvSpPr txBox="1"/>
          <p:nvPr>
            <p:ph type="title"/>
          </p:nvPr>
        </p:nvSpPr>
        <p:spPr>
          <a:prstGeom prst="rect">
            <a:avLst/>
          </a:prstGeom>
        </p:spPr>
        <p:txBody>
          <a:bodyPr/>
          <a:lstStyle/>
          <a:p>
            <a:pPr/>
            <a:r>
              <a:t>Intracellular Receptors</a:t>
            </a:r>
          </a:p>
        </p:txBody>
      </p:sp>
      <p:sp>
        <p:nvSpPr>
          <p:cNvPr id="541" name="How does this happen?…"/>
          <p:cNvSpPr txBox="1"/>
          <p:nvPr>
            <p:ph type="body" sz="half" idx="1"/>
          </p:nvPr>
        </p:nvSpPr>
        <p:spPr>
          <a:xfrm>
            <a:off x="460375" y="1784350"/>
            <a:ext cx="4529138" cy="5073650"/>
          </a:xfrm>
          <a:prstGeom prst="rect">
            <a:avLst/>
          </a:prstGeom>
        </p:spPr>
        <p:txBody>
          <a:bodyPr/>
          <a:lstStyle/>
          <a:p>
            <a:pPr/>
            <a:r>
              <a:t>How does this happen?</a:t>
            </a:r>
          </a:p>
          <a:p>
            <a:pPr/>
            <a:r>
              <a:t>These activated receptor proteins act as transcription factors  which control the transcription of genes into mRNA, and ultimately the production of protein.</a:t>
            </a:r>
          </a:p>
        </p:txBody>
      </p:sp>
      <p:pic>
        <p:nvPicPr>
          <p:cNvPr id="542" name="19_06ActivatorAction_L.jpg" descr="19_06ActivatorAction_L.jpg"/>
          <p:cNvPicPr>
            <a:picLocks noChangeAspect="0"/>
          </p:cNvPicPr>
          <p:nvPr/>
        </p:nvPicPr>
        <p:blipFill>
          <a:blip r:embed="rId2">
            <a:extLst/>
          </a:blip>
          <a:stretch>
            <a:fillRect/>
          </a:stretch>
        </p:blipFill>
        <p:spPr>
          <a:xfrm>
            <a:off x="4964112" y="2405062"/>
            <a:ext cx="4044951" cy="3009901"/>
          </a:xfrm>
          <a:prstGeom prst="rect">
            <a:avLst/>
          </a:prstGeom>
          <a:ln w="635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54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54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54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54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54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55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55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55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553" name="2. Signal Transduction"/>
          <p:cNvSpPr txBox="1"/>
          <p:nvPr>
            <p:ph type="title"/>
          </p:nvPr>
        </p:nvSpPr>
        <p:spPr>
          <a:prstGeom prst="rect">
            <a:avLst/>
          </a:prstGeom>
        </p:spPr>
        <p:txBody>
          <a:bodyPr/>
          <a:lstStyle/>
          <a:p>
            <a:pPr/>
            <a:r>
              <a:t>2. Signal Transduction</a:t>
            </a:r>
          </a:p>
        </p:txBody>
      </p:sp>
      <p:sp>
        <p:nvSpPr>
          <p:cNvPr id="554" name="Cell signaling is usually a multistep pathway.…"/>
          <p:cNvSpPr txBox="1"/>
          <p:nvPr>
            <p:ph type="body" idx="1"/>
          </p:nvPr>
        </p:nvSpPr>
        <p:spPr>
          <a:prstGeom prst="rect">
            <a:avLst/>
          </a:prstGeom>
        </p:spPr>
        <p:txBody>
          <a:bodyPr/>
          <a:lstStyle/>
          <a:p>
            <a:pPr/>
            <a:r>
              <a:t>Cell signaling is usually a multistep pathway.</a:t>
            </a:r>
          </a:p>
          <a:p>
            <a:pPr/>
            <a:r>
              <a:t>These steps can include:</a:t>
            </a:r>
          </a:p>
          <a:p>
            <a:pPr lvl="1"/>
            <a:r>
              <a:t>The addition of phosphate groups.</a:t>
            </a:r>
          </a:p>
          <a:p>
            <a:pPr lvl="1"/>
            <a:r>
              <a:t>The removal of phosphate groups. </a:t>
            </a:r>
          </a:p>
          <a:p>
            <a:pPr lvl="1"/>
            <a:r>
              <a:t>Release of small molecules or ions which act as messengers.</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55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55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55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56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56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56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56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56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565" name="2. Signal Transduction"/>
          <p:cNvSpPr txBox="1"/>
          <p:nvPr>
            <p:ph type="title"/>
          </p:nvPr>
        </p:nvSpPr>
        <p:spPr>
          <a:prstGeom prst="rect">
            <a:avLst/>
          </a:prstGeom>
        </p:spPr>
        <p:txBody>
          <a:bodyPr/>
          <a:lstStyle/>
          <a:p>
            <a:pPr/>
            <a:r>
              <a:t>2. Signal Transduction</a:t>
            </a:r>
          </a:p>
        </p:txBody>
      </p:sp>
      <p:sp>
        <p:nvSpPr>
          <p:cNvPr id="566" name="By this method, the signal is often amplified as a small number of initial molecules interact with a larger number of molecules in the next step of the pathway."/>
          <p:cNvSpPr txBox="1"/>
          <p:nvPr>
            <p:ph type="body" sz="half" idx="1"/>
          </p:nvPr>
        </p:nvSpPr>
        <p:spPr>
          <a:xfrm>
            <a:off x="411162" y="1784350"/>
            <a:ext cx="4627563" cy="5073650"/>
          </a:xfrm>
          <a:prstGeom prst="rect">
            <a:avLst/>
          </a:prstGeom>
        </p:spPr>
        <p:txBody>
          <a:bodyPr/>
          <a:lstStyle/>
          <a:p>
            <a:pPr/>
            <a:r>
              <a:t>By this method, the signal is often amplified as a small number of initial molecules interact with a larger number of molecules in the next step of the pathway.</a:t>
            </a:r>
          </a:p>
        </p:txBody>
      </p:sp>
      <p:pic>
        <p:nvPicPr>
          <p:cNvPr id="567" name="SMAD_Signaling_Network_680.png" descr="SMAD_Signaling_Network_680.png"/>
          <p:cNvPicPr>
            <a:picLocks noChangeAspect="0"/>
          </p:cNvPicPr>
          <p:nvPr/>
        </p:nvPicPr>
        <p:blipFill>
          <a:blip r:embed="rId2">
            <a:extLst/>
          </a:blip>
          <a:stretch>
            <a:fillRect/>
          </a:stretch>
        </p:blipFill>
        <p:spPr>
          <a:xfrm>
            <a:off x="4972050" y="1450975"/>
            <a:ext cx="4029075" cy="4673600"/>
          </a:xfrm>
          <a:prstGeom prst="rect">
            <a:avLst/>
          </a:prstGeom>
          <a:ln w="12700">
            <a:solidFill>
              <a:srgbClr val="000000"/>
            </a:solidFill>
            <a:miter lim="400000"/>
          </a:ln>
        </p:spPr>
      </p:pic>
      <p:sp>
        <p:nvSpPr>
          <p:cNvPr id="568" name="http://sabiosciences.com/pathway.php?sn=SMAD_Signaling_Network"/>
          <p:cNvSpPr/>
          <p:nvPr/>
        </p:nvSpPr>
        <p:spPr>
          <a:xfrm>
            <a:off x="4933950" y="6178550"/>
            <a:ext cx="2358936" cy="203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buClr>
                <a:srgbClr val="FFFFFF"/>
              </a:buClr>
              <a:buFont typeface="Corbel"/>
              <a:defRPr sz="600">
                <a:latin typeface="+mn-lt"/>
                <a:ea typeface="+mn-ea"/>
                <a:cs typeface="+mn-cs"/>
                <a:sym typeface="Corbel"/>
              </a:defRPr>
            </a:lvl1pPr>
          </a:lstStyle>
          <a:p>
            <a:pPr/>
            <a:r>
              <a:t>http://sabiosciences.com/pathway.php?sn=SMAD_Signaling_Network</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57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57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57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57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57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57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57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57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579" name="Signal Transduction Pathway"/>
          <p:cNvSpPr txBox="1"/>
          <p:nvPr>
            <p:ph type="title"/>
          </p:nvPr>
        </p:nvSpPr>
        <p:spPr>
          <a:prstGeom prst="rect">
            <a:avLst/>
          </a:prstGeom>
        </p:spPr>
        <p:txBody>
          <a:bodyPr/>
          <a:lstStyle/>
          <a:p>
            <a:pPr/>
            <a:r>
              <a:t>Signal Transduction Pathway</a:t>
            </a:r>
          </a:p>
        </p:txBody>
      </p:sp>
      <p:sp>
        <p:nvSpPr>
          <p:cNvPr id="580" name="The first step in the pathway is the attachment of the signaling molecule to the receptor protein.…"/>
          <p:cNvSpPr txBox="1"/>
          <p:nvPr>
            <p:ph type="body" idx="1"/>
          </p:nvPr>
        </p:nvSpPr>
        <p:spPr>
          <a:prstGeom prst="rect">
            <a:avLst/>
          </a:prstGeom>
        </p:spPr>
        <p:txBody>
          <a:bodyPr/>
          <a:lstStyle/>
          <a:p>
            <a:pPr>
              <a:lnSpc>
                <a:spcPct val="90000"/>
              </a:lnSpc>
            </a:pPr>
            <a:r>
              <a:t>The first step in the pathway is the attachment of the signaling molecule to the receptor protein.</a:t>
            </a:r>
          </a:p>
          <a:p>
            <a:pPr>
              <a:lnSpc>
                <a:spcPct val="90000"/>
              </a:lnSpc>
            </a:pPr>
            <a:r>
              <a:t>From here, the relay molecules (mostly proteins) transmit the signal to the next step—usually resulting in a change in protein conformation.</a:t>
            </a:r>
          </a:p>
          <a:p>
            <a:pPr>
              <a:lnSpc>
                <a:spcPct val="90000"/>
              </a:lnSpc>
            </a:pPr>
            <a:r>
              <a:t>These pathways can regulate both the activity of the proteins, or the synthesis of them.</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58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58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58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58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58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58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58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59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591" name="Protein Kinases"/>
          <p:cNvSpPr txBox="1"/>
          <p:nvPr>
            <p:ph type="title"/>
          </p:nvPr>
        </p:nvSpPr>
        <p:spPr>
          <a:prstGeom prst="rect">
            <a:avLst/>
          </a:prstGeom>
        </p:spPr>
        <p:txBody>
          <a:bodyPr/>
          <a:lstStyle/>
          <a:p>
            <a:pPr/>
            <a:r>
              <a:t>Protein Kinases</a:t>
            </a:r>
          </a:p>
        </p:txBody>
      </p:sp>
      <p:sp>
        <p:nvSpPr>
          <p:cNvPr id="592" name="The phosphorylation and dephosphorylation of proteins is a common cellular mechanism for regulating protein activity.…"/>
          <p:cNvSpPr txBox="1"/>
          <p:nvPr>
            <p:ph type="body" idx="1"/>
          </p:nvPr>
        </p:nvSpPr>
        <p:spPr>
          <a:prstGeom prst="rect">
            <a:avLst/>
          </a:prstGeom>
        </p:spPr>
        <p:txBody>
          <a:bodyPr/>
          <a:lstStyle/>
          <a:p>
            <a:pPr/>
            <a:r>
              <a:t>The phosphorylation and dephosphorylation of proteins is a common cellular mechanism for regulating protein activity.</a:t>
            </a:r>
          </a:p>
          <a:p>
            <a:pPr lvl="1"/>
            <a:r>
              <a:t>Protein kinases are enzymes that transfer a phosphate group from ATP to a protein.</a:t>
            </a:r>
          </a:p>
          <a:p>
            <a:pPr lvl="2"/>
            <a:r>
              <a:t>These are very important—at least 2% of our genes code for protein kinases.</a:t>
            </a:r>
          </a:p>
          <a:p>
            <a:pPr/>
            <a:r>
              <a:t>Each cell may have more than 100 different kinds of protein kinases.</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59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59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59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59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59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60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60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60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603" name="Protein Kinases"/>
          <p:cNvSpPr txBox="1"/>
          <p:nvPr>
            <p:ph type="title"/>
          </p:nvPr>
        </p:nvSpPr>
        <p:spPr>
          <a:prstGeom prst="rect">
            <a:avLst/>
          </a:prstGeom>
        </p:spPr>
        <p:txBody>
          <a:bodyPr/>
          <a:lstStyle/>
          <a:p>
            <a:pPr/>
            <a:r>
              <a:t>Protein Kinases</a:t>
            </a:r>
          </a:p>
        </p:txBody>
      </p:sp>
      <p:pic>
        <p:nvPicPr>
          <p:cNvPr id="604" name="11_08PhosphorylatCascade_L.jpg" descr="11_08PhosphorylatCascade_L.jpg"/>
          <p:cNvPicPr>
            <a:picLocks noChangeAspect="0"/>
          </p:cNvPicPr>
          <p:nvPr/>
        </p:nvPicPr>
        <p:blipFill>
          <a:blip r:embed="rId2">
            <a:extLst/>
          </a:blip>
          <a:stretch>
            <a:fillRect/>
          </a:stretch>
        </p:blipFill>
        <p:spPr>
          <a:xfrm>
            <a:off x="1187450" y="1293812"/>
            <a:ext cx="6999288" cy="5445126"/>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60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60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60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61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61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61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61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61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615" name="Protein Kinases"/>
          <p:cNvSpPr txBox="1"/>
          <p:nvPr>
            <p:ph type="title"/>
          </p:nvPr>
        </p:nvSpPr>
        <p:spPr>
          <a:prstGeom prst="rect">
            <a:avLst/>
          </a:prstGeom>
        </p:spPr>
        <p:txBody>
          <a:bodyPr/>
          <a:lstStyle/>
          <a:p>
            <a:pPr/>
            <a:r>
              <a:t>Protein Kinases</a:t>
            </a:r>
          </a:p>
        </p:txBody>
      </p:sp>
      <p:sp>
        <p:nvSpPr>
          <p:cNvPr id="616" name="Many relay molecules in a signal transduction pathway are protein kinases; these often act on other protein kinases in the pathway."/>
          <p:cNvSpPr txBox="1"/>
          <p:nvPr>
            <p:ph type="body" idx="1"/>
          </p:nvPr>
        </p:nvSpPr>
        <p:spPr>
          <a:prstGeom prst="rect">
            <a:avLst/>
          </a:prstGeom>
        </p:spPr>
        <p:txBody>
          <a:bodyPr/>
          <a:lstStyle/>
          <a:p>
            <a:pPr/>
            <a:r>
              <a:t>Many relay molecules in a signal transduction pathway are protein kinases; these often act on other protein kinases in the pathway.</a:t>
            </a:r>
          </a:p>
        </p:txBody>
      </p:sp>
      <p:pic>
        <p:nvPicPr>
          <p:cNvPr id="617" name="11_08PhosphorylatCascade_L.jpg" descr="11_08PhosphorylatCascade_L.jpg"/>
          <p:cNvPicPr>
            <a:picLocks noChangeAspect="0"/>
          </p:cNvPicPr>
          <p:nvPr/>
        </p:nvPicPr>
        <p:blipFill>
          <a:blip r:embed="rId2">
            <a:extLst/>
          </a:blip>
          <a:stretch>
            <a:fillRect/>
          </a:stretch>
        </p:blipFill>
        <p:spPr>
          <a:xfrm>
            <a:off x="2663825" y="3319462"/>
            <a:ext cx="4395788" cy="3419476"/>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620"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621"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622"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623"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624"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625"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626"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627"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628" name="Phosphorylation Cascade"/>
          <p:cNvSpPr txBox="1"/>
          <p:nvPr>
            <p:ph type="title"/>
          </p:nvPr>
        </p:nvSpPr>
        <p:spPr>
          <a:prstGeom prst="rect">
            <a:avLst/>
          </a:prstGeom>
        </p:spPr>
        <p:txBody>
          <a:bodyPr/>
          <a:lstStyle/>
          <a:p>
            <a:pPr/>
            <a:r>
              <a:t>Phosphorylation Cascade</a:t>
            </a:r>
          </a:p>
        </p:txBody>
      </p:sp>
      <p:sp>
        <p:nvSpPr>
          <p:cNvPr id="629" name="In such a cascade, a series of different molecules in the pathway are phosphorylated, and in turn, each molecule adds a phosphate group to the next one in the series."/>
          <p:cNvSpPr txBox="1"/>
          <p:nvPr>
            <p:ph type="body" idx="1"/>
          </p:nvPr>
        </p:nvSpPr>
        <p:spPr>
          <a:prstGeom prst="rect">
            <a:avLst/>
          </a:prstGeom>
        </p:spPr>
        <p:txBody>
          <a:bodyPr/>
          <a:lstStyle/>
          <a:p>
            <a:pPr/>
            <a:r>
              <a:t>In such a cascade, a series of different molecules in the pathway are phosphorylated, and in turn, each molecule adds a phosphate group to the next one in the series.</a:t>
            </a:r>
          </a:p>
        </p:txBody>
      </p:sp>
      <p:pic>
        <p:nvPicPr>
          <p:cNvPr id="630" name="11_08PhosphorylatCascade_L.jpg" descr="11_08PhosphorylatCascade_L.jpg"/>
          <p:cNvPicPr>
            <a:picLocks noChangeAspect="0"/>
          </p:cNvPicPr>
          <p:nvPr/>
        </p:nvPicPr>
        <p:blipFill>
          <a:blip r:embed="rId2">
            <a:extLst/>
          </a:blip>
          <a:stretch>
            <a:fillRect/>
          </a:stretch>
        </p:blipFill>
        <p:spPr>
          <a:xfrm>
            <a:off x="4083050" y="3714750"/>
            <a:ext cx="3875088" cy="3014663"/>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63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63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63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63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63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63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63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64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641" name="Phosphorylation Cascade"/>
          <p:cNvSpPr txBox="1"/>
          <p:nvPr>
            <p:ph type="title"/>
          </p:nvPr>
        </p:nvSpPr>
        <p:spPr>
          <a:prstGeom prst="rect">
            <a:avLst/>
          </a:prstGeom>
        </p:spPr>
        <p:txBody>
          <a:bodyPr/>
          <a:lstStyle/>
          <a:p>
            <a:pPr/>
            <a:r>
              <a:t>Phosphorylation Cascade</a:t>
            </a:r>
          </a:p>
        </p:txBody>
      </p:sp>
      <p:sp>
        <p:nvSpPr>
          <p:cNvPr id="642" name="Generally speaking, phosphorylation activates each molecule, and dephosphorylation returns it to its inactive form; each often results in a change in molecular shape."/>
          <p:cNvSpPr txBox="1"/>
          <p:nvPr>
            <p:ph type="body" idx="1"/>
          </p:nvPr>
        </p:nvSpPr>
        <p:spPr>
          <a:prstGeom prst="rect">
            <a:avLst/>
          </a:prstGeom>
        </p:spPr>
        <p:txBody>
          <a:bodyPr/>
          <a:lstStyle/>
          <a:p>
            <a:pPr/>
            <a:r>
              <a:t>Generally speaking, phosphorylation activates each molecule, and dephosphorylation returns it to its inactive form; each often results in a change in molecular shape.</a:t>
            </a:r>
          </a:p>
        </p:txBody>
      </p:sp>
      <p:pic>
        <p:nvPicPr>
          <p:cNvPr id="643" name="11_08PhosphorylatCascade_L.jpg" descr="11_08PhosphorylatCascade_L.jpg"/>
          <p:cNvPicPr>
            <a:picLocks noChangeAspect="0"/>
          </p:cNvPicPr>
          <p:nvPr/>
        </p:nvPicPr>
        <p:blipFill>
          <a:blip r:embed="rId2">
            <a:extLst/>
          </a:blip>
          <a:stretch>
            <a:fillRect/>
          </a:stretch>
        </p:blipFill>
        <p:spPr>
          <a:xfrm>
            <a:off x="4222750" y="3802062"/>
            <a:ext cx="3776663" cy="2938463"/>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5"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646"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647"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648"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649"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65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65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65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65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654" name="Protein Phosphatases"/>
          <p:cNvSpPr txBox="1"/>
          <p:nvPr>
            <p:ph type="title"/>
          </p:nvPr>
        </p:nvSpPr>
        <p:spPr>
          <a:prstGeom prst="rect">
            <a:avLst/>
          </a:prstGeom>
        </p:spPr>
        <p:txBody>
          <a:bodyPr/>
          <a:lstStyle/>
          <a:p>
            <a:pPr/>
            <a:r>
              <a:t>Protein Phosphatases</a:t>
            </a:r>
          </a:p>
        </p:txBody>
      </p:sp>
      <p:sp>
        <p:nvSpPr>
          <p:cNvPr id="655" name="As we said, phosphorylation and dephosphorylation of proteins are common cellular mechanisms for regulating protein activity.…"/>
          <p:cNvSpPr txBox="1"/>
          <p:nvPr>
            <p:ph type="body" idx="1"/>
          </p:nvPr>
        </p:nvSpPr>
        <p:spPr>
          <a:prstGeom prst="rect">
            <a:avLst/>
          </a:prstGeom>
        </p:spPr>
        <p:txBody>
          <a:bodyPr/>
          <a:lstStyle/>
          <a:p>
            <a:pPr/>
            <a:r>
              <a:t>As we said, phosphorylation and dephosphorylation of proteins are common cellular mechanisms for regulating protein activity.</a:t>
            </a:r>
          </a:p>
          <a:p>
            <a:pPr lvl="1"/>
            <a:r>
              <a:t>Phosphatases rapidly remove phosphate groups from proteins in a process called dephosphorylation.</a:t>
            </a:r>
          </a:p>
          <a:p>
            <a:pPr lvl="1"/>
            <a:r>
              <a:t>They act as off switches in the signal pathway, and they make the protein kinases available for reuse.</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7"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658"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659"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660"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661"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662"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663"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664"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665"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666" name="Protein Phosphatases"/>
          <p:cNvSpPr txBox="1"/>
          <p:nvPr>
            <p:ph type="title"/>
          </p:nvPr>
        </p:nvSpPr>
        <p:spPr>
          <a:prstGeom prst="rect">
            <a:avLst/>
          </a:prstGeom>
        </p:spPr>
        <p:txBody>
          <a:bodyPr/>
          <a:lstStyle/>
          <a:p>
            <a:pPr/>
            <a:r>
              <a:t>Protein Phosphatases</a:t>
            </a:r>
          </a:p>
        </p:txBody>
      </p:sp>
      <p:pic>
        <p:nvPicPr>
          <p:cNvPr id="667" name="11_08PhosphorylatCascade_L.jpg" descr="11_08PhosphorylatCascade_L.jpg"/>
          <p:cNvPicPr>
            <a:picLocks noChangeAspect="0"/>
          </p:cNvPicPr>
          <p:nvPr/>
        </p:nvPicPr>
        <p:blipFill>
          <a:blip r:embed="rId2">
            <a:extLst/>
          </a:blip>
          <a:stretch>
            <a:fillRect/>
          </a:stretch>
        </p:blipFill>
        <p:spPr>
          <a:xfrm>
            <a:off x="1327150" y="1550987"/>
            <a:ext cx="6672263" cy="5189538"/>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670"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671"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672"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673"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674"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675"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676"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677"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678" name="Second Messengers"/>
          <p:cNvSpPr txBox="1"/>
          <p:nvPr>
            <p:ph type="title"/>
          </p:nvPr>
        </p:nvSpPr>
        <p:spPr>
          <a:prstGeom prst="rect">
            <a:avLst/>
          </a:prstGeom>
        </p:spPr>
        <p:txBody>
          <a:bodyPr/>
          <a:lstStyle/>
          <a:p>
            <a:pPr/>
            <a:r>
              <a:t>Second Messengers</a:t>
            </a:r>
          </a:p>
        </p:txBody>
      </p:sp>
      <p:sp>
        <p:nvSpPr>
          <p:cNvPr id="679" name="Some components of the signal transduction pathways are NOT proteins.…"/>
          <p:cNvSpPr txBox="1"/>
          <p:nvPr>
            <p:ph type="body" idx="1"/>
          </p:nvPr>
        </p:nvSpPr>
        <p:spPr>
          <a:prstGeom prst="rect">
            <a:avLst/>
          </a:prstGeom>
        </p:spPr>
        <p:txBody>
          <a:bodyPr/>
          <a:lstStyle/>
          <a:p>
            <a:pPr>
              <a:lnSpc>
                <a:spcPct val="80000"/>
              </a:lnSpc>
              <a:defRPr sz="2800"/>
            </a:pPr>
            <a:r>
              <a:t>Some components of the signal transduction pathways are NOT proteins.</a:t>
            </a:r>
          </a:p>
          <a:p>
            <a:pPr>
              <a:lnSpc>
                <a:spcPct val="80000"/>
              </a:lnSpc>
              <a:defRPr sz="2800"/>
            </a:pPr>
            <a:r>
              <a:t>Many of these pathways involve second messengers, which are often small, water soluble molecules or ions.  Additionally, they can easily diffuse through the cytoplasm.</a:t>
            </a:r>
          </a:p>
          <a:p>
            <a:pPr>
              <a:lnSpc>
                <a:spcPct val="80000"/>
              </a:lnSpc>
              <a:defRPr sz="2800"/>
            </a:pPr>
            <a:r>
              <a:t>Second messengers participate in signal transduction pathways initiated by both G protein-coupled receptors and receptor tyrosine kinases.</a:t>
            </a:r>
          </a:p>
          <a:p>
            <a:pPr lvl="1">
              <a:lnSpc>
                <a:spcPct val="80000"/>
              </a:lnSpc>
            </a:pPr>
            <a:r>
              <a:rPr sz="2400"/>
              <a:t>cAMP and Ca</a:t>
            </a:r>
            <a:r>
              <a:rPr baseline="29999" sz="2400"/>
              <a:t>2+</a:t>
            </a:r>
            <a:r>
              <a:rPr sz="2400"/>
              <a:t> are the two most commonly used second messengers.</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68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68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68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68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68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68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68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68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690" name="Cyclic AMP"/>
          <p:cNvSpPr txBox="1"/>
          <p:nvPr>
            <p:ph type="title"/>
          </p:nvPr>
        </p:nvSpPr>
        <p:spPr>
          <a:prstGeom prst="rect">
            <a:avLst/>
          </a:prstGeom>
        </p:spPr>
        <p:txBody>
          <a:bodyPr/>
          <a:lstStyle/>
          <a:p>
            <a:pPr/>
            <a:r>
              <a:t>Cyclic AMP</a:t>
            </a:r>
          </a:p>
        </p:txBody>
      </p:sp>
      <p:sp>
        <p:nvSpPr>
          <p:cNvPr id="691" name="Embedded within the membrane is an enzyme called adenylyl cyclase which converts ATP to cAMP in response to the extracellular signal."/>
          <p:cNvSpPr txBox="1"/>
          <p:nvPr>
            <p:ph type="body" idx="1"/>
          </p:nvPr>
        </p:nvSpPr>
        <p:spPr>
          <a:prstGeom prst="rect">
            <a:avLst/>
          </a:prstGeom>
        </p:spPr>
        <p:txBody>
          <a:bodyPr/>
          <a:lstStyle/>
          <a:p>
            <a:pPr/>
            <a:r>
              <a:t>Embedded within the membrane is an enzyme called adenylyl cyclase which converts ATP to cAMP in response to the extracellular signal.</a:t>
            </a:r>
          </a:p>
        </p:txBody>
      </p:sp>
      <p:pic>
        <p:nvPicPr>
          <p:cNvPr id="692" name="11_09CyclicAMP_L.jpg" descr="11_09CyclicAMP_L.jpg"/>
          <p:cNvPicPr>
            <a:picLocks noChangeAspect="0"/>
          </p:cNvPicPr>
          <p:nvPr/>
        </p:nvPicPr>
        <p:blipFill>
          <a:blip r:embed="rId2">
            <a:extLst/>
          </a:blip>
          <a:stretch>
            <a:fillRect/>
          </a:stretch>
        </p:blipFill>
        <p:spPr>
          <a:xfrm>
            <a:off x="466725" y="4095750"/>
            <a:ext cx="8534400" cy="2463800"/>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69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69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69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69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69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70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70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70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703" name="Cyclic AMP"/>
          <p:cNvSpPr txBox="1"/>
          <p:nvPr>
            <p:ph type="title"/>
          </p:nvPr>
        </p:nvSpPr>
        <p:spPr>
          <a:prstGeom prst="rect">
            <a:avLst/>
          </a:prstGeom>
        </p:spPr>
        <p:txBody>
          <a:bodyPr/>
          <a:lstStyle/>
          <a:p>
            <a:pPr/>
            <a:r>
              <a:t>Cyclic AMP</a:t>
            </a:r>
          </a:p>
        </p:txBody>
      </p:sp>
      <p:sp>
        <p:nvSpPr>
          <p:cNvPr id="704" name="In response to the external signal, a receptor protein activates adenylyl cyclase, catalyzing the synthesis of many molecules of cAMP.…"/>
          <p:cNvSpPr txBox="1"/>
          <p:nvPr>
            <p:ph type="body" sz="half" idx="1"/>
          </p:nvPr>
        </p:nvSpPr>
        <p:spPr>
          <a:xfrm>
            <a:off x="469900" y="1784350"/>
            <a:ext cx="4800600" cy="5073650"/>
          </a:xfrm>
          <a:prstGeom prst="rect">
            <a:avLst/>
          </a:prstGeom>
        </p:spPr>
        <p:txBody>
          <a:bodyPr/>
          <a:lstStyle/>
          <a:p>
            <a:pPr/>
            <a:r>
              <a:t>In response to the external signal, a receptor protein activates adenylyl cyclase, catalyzing the synthesis of many molecules of cAMP.</a:t>
            </a:r>
          </a:p>
          <a:p>
            <a:pPr/>
            <a:r>
              <a:t>Thus, in a matter of seconds, the amount of cAMP can be dramatically increased.</a:t>
            </a:r>
          </a:p>
        </p:txBody>
      </p:sp>
      <p:pic>
        <p:nvPicPr>
          <p:cNvPr id="705" name="11_10cAMPSecondMessenger_L.jpg" descr="11_10cAMPSecondMessenger_L.jpg"/>
          <p:cNvPicPr>
            <a:picLocks noChangeAspect="0"/>
          </p:cNvPicPr>
          <p:nvPr/>
        </p:nvPicPr>
        <p:blipFill>
          <a:blip r:embed="rId2">
            <a:extLst/>
          </a:blip>
          <a:stretch>
            <a:fillRect/>
          </a:stretch>
        </p:blipFill>
        <p:spPr>
          <a:xfrm>
            <a:off x="5181600" y="2374900"/>
            <a:ext cx="3856038" cy="3514725"/>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7"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708"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709"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710"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711"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712"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713"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714"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715"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716" name="Cyclic AMP"/>
          <p:cNvSpPr txBox="1"/>
          <p:nvPr>
            <p:ph type="title"/>
          </p:nvPr>
        </p:nvSpPr>
        <p:spPr>
          <a:prstGeom prst="rect">
            <a:avLst/>
          </a:prstGeom>
        </p:spPr>
        <p:txBody>
          <a:bodyPr/>
          <a:lstStyle/>
          <a:p>
            <a:pPr/>
            <a:r>
              <a:t>Cyclic AMP</a:t>
            </a:r>
          </a:p>
        </p:txBody>
      </p:sp>
      <p:sp>
        <p:nvSpPr>
          <p:cNvPr id="717" name="Not long after cAMP is created, phosphodiesterase converts it to AMP and the pathway shuts down.…"/>
          <p:cNvSpPr txBox="1"/>
          <p:nvPr>
            <p:ph type="body" sz="half" idx="1"/>
          </p:nvPr>
        </p:nvSpPr>
        <p:spPr>
          <a:xfrm>
            <a:off x="461962" y="1784350"/>
            <a:ext cx="4733926" cy="5073650"/>
          </a:xfrm>
          <a:prstGeom prst="rect">
            <a:avLst/>
          </a:prstGeom>
        </p:spPr>
        <p:txBody>
          <a:bodyPr/>
          <a:lstStyle/>
          <a:p>
            <a:pPr>
              <a:defRPr sz="2800"/>
            </a:pPr>
            <a:r>
              <a:t>Not long after cAMP is created, phosphodiesterase converts it to AMP and the pathway shuts down.</a:t>
            </a:r>
          </a:p>
          <a:p>
            <a:pPr lvl="1">
              <a:defRPr sz="2400"/>
            </a:pPr>
            <a:r>
              <a:t>The immediate effect of cAMP is usually the activation of a serine/threonine kinase called protein kinase A.</a:t>
            </a:r>
          </a:p>
          <a:p>
            <a:pPr lvl="1">
              <a:defRPr sz="2400"/>
            </a:pPr>
            <a:r>
              <a:t>This leads to further transmission of the signal.</a:t>
            </a:r>
          </a:p>
        </p:txBody>
      </p:sp>
      <p:pic>
        <p:nvPicPr>
          <p:cNvPr id="718" name="11_10cAMPSecondMessenger_L.jpg" descr="11_10cAMPSecondMessenger_L.jpg"/>
          <p:cNvPicPr>
            <a:picLocks noChangeAspect="0"/>
          </p:cNvPicPr>
          <p:nvPr/>
        </p:nvPicPr>
        <p:blipFill>
          <a:blip r:embed="rId2">
            <a:extLst/>
          </a:blip>
          <a:stretch>
            <a:fillRect/>
          </a:stretch>
        </p:blipFill>
        <p:spPr>
          <a:xfrm>
            <a:off x="5181600" y="2374900"/>
            <a:ext cx="3856038" cy="3514725"/>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72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72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72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72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72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72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72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72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729" name="Cyclic AMP"/>
          <p:cNvSpPr txBox="1"/>
          <p:nvPr>
            <p:ph type="title"/>
          </p:nvPr>
        </p:nvSpPr>
        <p:spPr>
          <a:prstGeom prst="rect">
            <a:avLst/>
          </a:prstGeom>
        </p:spPr>
        <p:txBody>
          <a:bodyPr/>
          <a:lstStyle/>
          <a:p>
            <a:pPr/>
            <a:r>
              <a:t>Cyclic AMP</a:t>
            </a:r>
          </a:p>
        </p:txBody>
      </p:sp>
      <p:sp>
        <p:nvSpPr>
          <p:cNvPr id="730" name="Cell metabolism can be further regulated by other G-protein systems that inhibit adenylyl cyclase.…"/>
          <p:cNvSpPr txBox="1"/>
          <p:nvPr>
            <p:ph type="body" idx="1"/>
          </p:nvPr>
        </p:nvSpPr>
        <p:spPr>
          <a:prstGeom prst="rect">
            <a:avLst/>
          </a:prstGeom>
        </p:spPr>
        <p:txBody>
          <a:bodyPr/>
          <a:lstStyle/>
          <a:p>
            <a:pPr/>
            <a:r>
              <a:t>Cell metabolism can be further regulated by other G-protein systems that inhibit adenylyl cyclase.</a:t>
            </a:r>
          </a:p>
          <a:p>
            <a:pPr/>
            <a:r>
              <a:t>In such cases, a different signaling molecule activates different receptors which, in turn, activate inhibitory G-proteins.</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73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73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73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73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73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73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73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74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741" name="Ca2+ and IP3"/>
          <p:cNvSpPr txBox="1"/>
          <p:nvPr>
            <p:ph type="title"/>
          </p:nvPr>
        </p:nvSpPr>
        <p:spPr>
          <a:prstGeom prst="rect">
            <a:avLst/>
          </a:prstGeom>
        </p:spPr>
        <p:txBody>
          <a:bodyPr/>
          <a:lstStyle/>
          <a:p>
            <a:pPr/>
            <a:r>
              <a:t>Ca</a:t>
            </a:r>
            <a:r>
              <a:rPr baseline="29999"/>
              <a:t>2+</a:t>
            </a:r>
            <a:r>
              <a:t> and IP</a:t>
            </a:r>
            <a:r>
              <a:rPr baseline="-25000"/>
              <a:t>3</a:t>
            </a:r>
          </a:p>
        </p:txBody>
      </p:sp>
      <p:sp>
        <p:nvSpPr>
          <p:cNvPr id="742" name="Many signaling molecules induce responses in their target cells by signal transduction pathways.…"/>
          <p:cNvSpPr txBox="1"/>
          <p:nvPr>
            <p:ph type="body" sz="half" idx="1"/>
          </p:nvPr>
        </p:nvSpPr>
        <p:spPr>
          <a:xfrm>
            <a:off x="527050" y="1784350"/>
            <a:ext cx="4781550" cy="5073650"/>
          </a:xfrm>
          <a:prstGeom prst="rect">
            <a:avLst/>
          </a:prstGeom>
        </p:spPr>
        <p:txBody>
          <a:bodyPr/>
          <a:lstStyle/>
          <a:p>
            <a:pPr/>
            <a:r>
              <a:t>Many signaling molecules induce responses in their target cells by signal transduction pathways.</a:t>
            </a:r>
          </a:p>
          <a:p>
            <a:pPr/>
            <a:r>
              <a:t>These pathways increase the cytosolic concentration of Ca</a:t>
            </a:r>
            <a:r>
              <a:rPr baseline="29999"/>
              <a:t>2+</a:t>
            </a:r>
            <a:r>
              <a:t> ions.</a:t>
            </a:r>
          </a:p>
        </p:txBody>
      </p:sp>
      <p:pic>
        <p:nvPicPr>
          <p:cNvPr id="743" name="11_11CalciumIonConcentrat_L.jpg" descr="11_11CalciumIonConcentrat_L.jpg"/>
          <p:cNvPicPr>
            <a:picLocks noChangeAspect="0"/>
          </p:cNvPicPr>
          <p:nvPr/>
        </p:nvPicPr>
        <p:blipFill>
          <a:blip r:embed="rId2">
            <a:extLst/>
          </a:blip>
          <a:stretch>
            <a:fillRect/>
          </a:stretch>
        </p:blipFill>
        <p:spPr>
          <a:xfrm>
            <a:off x="5308600" y="1690687"/>
            <a:ext cx="3594100" cy="3967163"/>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5"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746"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747"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748"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749"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75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75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75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75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754" name="Ca2+ and IP3"/>
          <p:cNvSpPr txBox="1"/>
          <p:nvPr>
            <p:ph type="title"/>
          </p:nvPr>
        </p:nvSpPr>
        <p:spPr>
          <a:prstGeom prst="rect">
            <a:avLst/>
          </a:prstGeom>
        </p:spPr>
        <p:txBody>
          <a:bodyPr/>
          <a:lstStyle/>
          <a:p>
            <a:pPr/>
            <a:r>
              <a:t>Ca</a:t>
            </a:r>
            <a:r>
              <a:rPr baseline="29999"/>
              <a:t>2+</a:t>
            </a:r>
            <a:r>
              <a:t> and IP</a:t>
            </a:r>
            <a:r>
              <a:rPr baseline="-25000"/>
              <a:t>3</a:t>
            </a:r>
          </a:p>
        </p:txBody>
      </p:sp>
      <p:sp>
        <p:nvSpPr>
          <p:cNvPr id="755" name="Calcium is actively pumped out of the cell and thus the concentration of Ca2+ is about 10,000x lower in the cytoplasm of the cell."/>
          <p:cNvSpPr txBox="1"/>
          <p:nvPr>
            <p:ph type="body" sz="half" idx="1"/>
          </p:nvPr>
        </p:nvSpPr>
        <p:spPr>
          <a:xfrm>
            <a:off x="519112" y="1784350"/>
            <a:ext cx="4789488" cy="5073650"/>
          </a:xfrm>
          <a:prstGeom prst="rect">
            <a:avLst/>
          </a:prstGeom>
        </p:spPr>
        <p:txBody>
          <a:bodyPr/>
          <a:lstStyle/>
          <a:p>
            <a:pPr/>
            <a:r>
              <a:t>Calcium is actively pumped out of the cell and thus the concentration of Ca</a:t>
            </a:r>
            <a:r>
              <a:rPr baseline="29999"/>
              <a:t>2+</a:t>
            </a:r>
            <a:r>
              <a:t> is about 10,000</a:t>
            </a:r>
            <a:r>
              <a:rPr>
                <a:latin typeface="Bank Gothic Light"/>
                <a:ea typeface="Bank Gothic Light"/>
                <a:cs typeface="Bank Gothic Light"/>
                <a:sym typeface="Bank Gothic Light"/>
              </a:rPr>
              <a:t>x</a:t>
            </a:r>
            <a:r>
              <a:t> </a:t>
            </a:r>
            <a:r>
              <a:rPr i="1" u="sng"/>
              <a:t>lower </a:t>
            </a:r>
            <a:r>
              <a:t>in the cytoplasm of the cell.</a:t>
            </a:r>
          </a:p>
        </p:txBody>
      </p:sp>
      <p:pic>
        <p:nvPicPr>
          <p:cNvPr id="756" name="11_11CalciumIonConcentrat_L.jpg" descr="11_11CalciumIonConcentrat_L.jpg"/>
          <p:cNvPicPr>
            <a:picLocks noChangeAspect="0"/>
          </p:cNvPicPr>
          <p:nvPr/>
        </p:nvPicPr>
        <p:blipFill>
          <a:blip r:embed="rId2">
            <a:extLst/>
          </a:blip>
          <a:stretch>
            <a:fillRect/>
          </a:stretch>
        </p:blipFill>
        <p:spPr>
          <a:xfrm>
            <a:off x="5308600" y="1690687"/>
            <a:ext cx="3594100" cy="3967163"/>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75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76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76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76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76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76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76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76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767" name="Ca2+ and IP3"/>
          <p:cNvSpPr txBox="1"/>
          <p:nvPr>
            <p:ph type="title"/>
          </p:nvPr>
        </p:nvSpPr>
        <p:spPr>
          <a:prstGeom prst="rect">
            <a:avLst/>
          </a:prstGeom>
        </p:spPr>
        <p:txBody>
          <a:bodyPr/>
          <a:lstStyle/>
          <a:p>
            <a:pPr/>
            <a:r>
              <a:t>Ca</a:t>
            </a:r>
            <a:r>
              <a:rPr baseline="29999"/>
              <a:t>2+</a:t>
            </a:r>
            <a:r>
              <a:t> and IP</a:t>
            </a:r>
            <a:r>
              <a:rPr baseline="-25000"/>
              <a:t>3</a:t>
            </a:r>
          </a:p>
        </p:txBody>
      </p:sp>
      <p:sp>
        <p:nvSpPr>
          <p:cNvPr id="768" name="When an appropriate signal is received, a variety of second messengers get involved resulting in an increase in cytoplasmic calcium concentration."/>
          <p:cNvSpPr txBox="1"/>
          <p:nvPr>
            <p:ph type="body" sz="half" idx="1"/>
          </p:nvPr>
        </p:nvSpPr>
        <p:spPr>
          <a:xfrm>
            <a:off x="395287" y="1784350"/>
            <a:ext cx="4552951" cy="5073650"/>
          </a:xfrm>
          <a:prstGeom prst="rect">
            <a:avLst/>
          </a:prstGeom>
        </p:spPr>
        <p:txBody>
          <a:bodyPr/>
          <a:lstStyle/>
          <a:p>
            <a:pPr/>
            <a:r>
              <a:t>When an appropriate signal is received, a variety of second messengers get involved resulting in an increase in cytoplasmic calcium concentration.</a:t>
            </a:r>
          </a:p>
        </p:txBody>
      </p:sp>
      <p:pic>
        <p:nvPicPr>
          <p:cNvPr id="769" name="11_12CalciumSignalPath_1_L.jpg" descr="11_12CalciumSignalPath_1_L.jpg"/>
          <p:cNvPicPr>
            <a:picLocks noChangeAspect="0"/>
          </p:cNvPicPr>
          <p:nvPr/>
        </p:nvPicPr>
        <p:blipFill>
          <a:blip r:embed="rId2">
            <a:extLst/>
          </a:blip>
          <a:stretch>
            <a:fillRect/>
          </a:stretch>
        </p:blipFill>
        <p:spPr>
          <a:xfrm>
            <a:off x="4845050" y="1841500"/>
            <a:ext cx="4156075" cy="3287713"/>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77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77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77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77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77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77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77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77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780" name="Ca2+ and IP3"/>
          <p:cNvSpPr txBox="1"/>
          <p:nvPr>
            <p:ph type="title"/>
          </p:nvPr>
        </p:nvSpPr>
        <p:spPr>
          <a:prstGeom prst="rect">
            <a:avLst/>
          </a:prstGeom>
        </p:spPr>
        <p:txBody>
          <a:bodyPr/>
          <a:lstStyle/>
          <a:p>
            <a:pPr/>
            <a:r>
              <a:t>Ca</a:t>
            </a:r>
            <a:r>
              <a:rPr baseline="29999"/>
              <a:t>2+</a:t>
            </a:r>
            <a:r>
              <a:t> and IP</a:t>
            </a:r>
            <a:r>
              <a:rPr baseline="-25000"/>
              <a:t>3</a:t>
            </a:r>
          </a:p>
        </p:txBody>
      </p:sp>
      <p:sp>
        <p:nvSpPr>
          <p:cNvPr id="781" name="IP3 and diacylglycerol are two messengers produced by the alteration of a phospholipid in the plasma membrane.…"/>
          <p:cNvSpPr txBox="1"/>
          <p:nvPr>
            <p:ph type="body" sz="half" idx="1"/>
          </p:nvPr>
        </p:nvSpPr>
        <p:spPr>
          <a:xfrm>
            <a:off x="434975" y="1784350"/>
            <a:ext cx="4527550" cy="5073650"/>
          </a:xfrm>
          <a:prstGeom prst="rect">
            <a:avLst/>
          </a:prstGeom>
        </p:spPr>
        <p:txBody>
          <a:bodyPr/>
          <a:lstStyle/>
          <a:p>
            <a:pPr>
              <a:lnSpc>
                <a:spcPct val="90000"/>
              </a:lnSpc>
            </a:pPr>
            <a:r>
              <a:t>IP</a:t>
            </a:r>
            <a:r>
              <a:rPr baseline="-25000"/>
              <a:t>3</a:t>
            </a:r>
            <a:r>
              <a:t> and diacylglycerol are two messengers produced by the alteration of a phospholipid in the plasma membrane.</a:t>
            </a:r>
          </a:p>
          <a:p>
            <a:pPr>
              <a:lnSpc>
                <a:spcPct val="90000"/>
              </a:lnSpc>
            </a:pPr>
            <a:r>
              <a:t>This leads to the increase in the Ca</a:t>
            </a:r>
            <a:r>
              <a:rPr baseline="29999"/>
              <a:t>2+</a:t>
            </a:r>
            <a:r>
              <a:t> concentration within the cytoplasm. </a:t>
            </a:r>
          </a:p>
        </p:txBody>
      </p:sp>
      <p:pic>
        <p:nvPicPr>
          <p:cNvPr id="782" name="11_12CalciumSignalPath_2_L.jpg" descr="11_12CalciumSignalPath_2_L.jpg"/>
          <p:cNvPicPr>
            <a:picLocks noChangeAspect="0"/>
          </p:cNvPicPr>
          <p:nvPr/>
        </p:nvPicPr>
        <p:blipFill>
          <a:blip r:embed="rId2">
            <a:extLst/>
          </a:blip>
          <a:stretch>
            <a:fillRect/>
          </a:stretch>
        </p:blipFill>
        <p:spPr>
          <a:xfrm>
            <a:off x="4903787" y="2271712"/>
            <a:ext cx="4117976" cy="3246438"/>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78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78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78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78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78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79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79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79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793" name="3. Cellular Responses"/>
          <p:cNvSpPr txBox="1"/>
          <p:nvPr>
            <p:ph type="title"/>
          </p:nvPr>
        </p:nvSpPr>
        <p:spPr>
          <a:xfrm>
            <a:off x="914400" y="512762"/>
            <a:ext cx="7772400" cy="914401"/>
          </a:xfrm>
          <a:prstGeom prst="rect">
            <a:avLst/>
          </a:prstGeom>
        </p:spPr>
        <p:txBody>
          <a:bodyPr/>
          <a:lstStyle/>
          <a:p>
            <a:pPr/>
            <a:r>
              <a:t>3. Cellular Responses</a:t>
            </a:r>
          </a:p>
        </p:txBody>
      </p:sp>
      <p:sp>
        <p:nvSpPr>
          <p:cNvPr id="794" name="Many signaling pathways ultimately regulate protein synthesis, usually by turning specific genes on and off."/>
          <p:cNvSpPr txBox="1"/>
          <p:nvPr>
            <p:ph type="body" idx="1"/>
          </p:nvPr>
        </p:nvSpPr>
        <p:spPr>
          <a:xfrm>
            <a:off x="395287" y="1427162"/>
            <a:ext cx="4627563" cy="5430838"/>
          </a:xfrm>
          <a:prstGeom prst="rect">
            <a:avLst/>
          </a:prstGeom>
        </p:spPr>
        <p:txBody>
          <a:bodyPr/>
          <a:lstStyle/>
          <a:p>
            <a:pPr/>
            <a:r>
              <a:t>Many signaling pathways ultimately regulate protein synthesis, usually by turning specific genes on and off.</a:t>
            </a:r>
          </a:p>
        </p:txBody>
      </p:sp>
      <p:pic>
        <p:nvPicPr>
          <p:cNvPr id="795" name="11_12CalciumSignalPath_3_L.jpg" descr="11_12CalciumSignalPath_3_L.jpg"/>
          <p:cNvPicPr>
            <a:picLocks noChangeAspect="0"/>
          </p:cNvPicPr>
          <p:nvPr/>
        </p:nvPicPr>
        <p:blipFill>
          <a:blip r:embed="rId2">
            <a:extLst/>
          </a:blip>
          <a:stretch>
            <a:fillRect/>
          </a:stretch>
        </p:blipFill>
        <p:spPr>
          <a:xfrm>
            <a:off x="1203325" y="3794125"/>
            <a:ext cx="3770313" cy="2981325"/>
          </a:xfrm>
          <a:prstGeom prst="rect">
            <a:avLst/>
          </a:prstGeom>
          <a:ln w="12700">
            <a:solidFill>
              <a:srgbClr val="000000"/>
            </a:solidFill>
            <a:miter lim="400000"/>
          </a:ln>
        </p:spPr>
      </p:pic>
      <p:pic>
        <p:nvPicPr>
          <p:cNvPr id="796" name="11_14NuclearResponse_L.jpg" descr="11_14NuclearResponse_L.jpg"/>
          <p:cNvPicPr>
            <a:picLocks noChangeAspect="0"/>
          </p:cNvPicPr>
          <p:nvPr/>
        </p:nvPicPr>
        <p:blipFill>
          <a:blip r:embed="rId3">
            <a:extLst/>
          </a:blip>
          <a:stretch>
            <a:fillRect/>
          </a:stretch>
        </p:blipFill>
        <p:spPr>
          <a:xfrm>
            <a:off x="5357812" y="1681162"/>
            <a:ext cx="3328988" cy="4225926"/>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79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80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80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80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80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80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80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80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807" name="Fine Tuning Cellular Response"/>
          <p:cNvSpPr txBox="1"/>
          <p:nvPr>
            <p:ph type="title"/>
          </p:nvPr>
        </p:nvSpPr>
        <p:spPr>
          <a:xfrm>
            <a:off x="769937" y="512762"/>
            <a:ext cx="8093076" cy="1271588"/>
          </a:xfrm>
          <a:prstGeom prst="rect">
            <a:avLst/>
          </a:prstGeom>
        </p:spPr>
        <p:txBody>
          <a:bodyPr/>
          <a:lstStyle/>
          <a:p>
            <a:pPr/>
            <a:r>
              <a:t>Fine Tuning Cellular Response</a:t>
            </a:r>
          </a:p>
        </p:txBody>
      </p:sp>
      <p:sp>
        <p:nvSpPr>
          <p:cNvPr id="808" name="There are many benefits to having multiple events in a signal transduction pathway.…"/>
          <p:cNvSpPr txBox="1"/>
          <p:nvPr>
            <p:ph type="body" idx="1"/>
          </p:nvPr>
        </p:nvSpPr>
        <p:spPr>
          <a:prstGeom prst="rect">
            <a:avLst/>
          </a:prstGeom>
        </p:spPr>
        <p:txBody>
          <a:bodyPr/>
          <a:lstStyle/>
          <a:p>
            <a:pPr/>
            <a:r>
              <a:t>There are many benefits to having multiple events in a signal transduction pathway.</a:t>
            </a:r>
          </a:p>
          <a:p>
            <a:pPr/>
            <a:r>
              <a:t>Two important benefits:</a:t>
            </a:r>
          </a:p>
          <a:p>
            <a:pPr lvl="1"/>
            <a:r>
              <a:t>1.  They easily amplify the signal.</a:t>
            </a:r>
          </a:p>
          <a:p>
            <a:pPr lvl="1"/>
            <a:r>
              <a:t>2.  They provide different points where the response can be regulated.</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81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81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81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81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81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81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81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81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819" name="1. Signal Amplification"/>
          <p:cNvSpPr txBox="1"/>
          <p:nvPr>
            <p:ph type="title"/>
          </p:nvPr>
        </p:nvSpPr>
        <p:spPr>
          <a:prstGeom prst="rect">
            <a:avLst/>
          </a:prstGeom>
        </p:spPr>
        <p:txBody>
          <a:bodyPr/>
          <a:lstStyle/>
          <a:p>
            <a:pPr/>
            <a:r>
              <a:t>1. Signal Amplification</a:t>
            </a:r>
          </a:p>
        </p:txBody>
      </p:sp>
      <p:sp>
        <p:nvSpPr>
          <p:cNvPr id="820" name="Elaborate enzyme cascades amplify a cell’s response to an external signal.…"/>
          <p:cNvSpPr txBox="1"/>
          <p:nvPr>
            <p:ph type="body" sz="half" idx="1"/>
          </p:nvPr>
        </p:nvSpPr>
        <p:spPr>
          <a:xfrm>
            <a:off x="552450" y="1784350"/>
            <a:ext cx="4883150" cy="5073650"/>
          </a:xfrm>
          <a:prstGeom prst="rect">
            <a:avLst/>
          </a:prstGeom>
        </p:spPr>
        <p:txBody>
          <a:bodyPr/>
          <a:lstStyle/>
          <a:p>
            <a:pPr/>
            <a:r>
              <a:t>Elaborate enzyme cascades amplify a cell’s response to an external signal.</a:t>
            </a:r>
          </a:p>
          <a:p>
            <a:pPr lvl="1"/>
            <a:r>
              <a:t>Such cascades serve to activate many more products in the following stage—in much the same way as occurs during a nuclear chain reaction.</a:t>
            </a:r>
          </a:p>
        </p:txBody>
      </p:sp>
      <p:pic>
        <p:nvPicPr>
          <p:cNvPr id="821" name="SignalTransAmplification1.jpg" descr="SignalTransAmplification1.jpg"/>
          <p:cNvPicPr>
            <a:picLocks noChangeAspect="0"/>
          </p:cNvPicPr>
          <p:nvPr/>
        </p:nvPicPr>
        <p:blipFill>
          <a:blip r:embed="rId2">
            <a:extLst/>
          </a:blip>
          <a:stretch>
            <a:fillRect/>
          </a:stretch>
        </p:blipFill>
        <p:spPr>
          <a:xfrm>
            <a:off x="4878387" y="1682750"/>
            <a:ext cx="4197351" cy="2701925"/>
          </a:xfrm>
          <a:prstGeom prst="rect">
            <a:avLst/>
          </a:prstGeom>
          <a:ln w="12700">
            <a:solidFill>
              <a:srgbClr val="000000"/>
            </a:solidFill>
            <a:miter lim="400000"/>
          </a:ln>
        </p:spPr>
      </p:pic>
      <p:sp>
        <p:nvSpPr>
          <p:cNvPr id="822" name="http://www.utm.utoronto.ca/~w3bio315/lecture10.htm"/>
          <p:cNvSpPr/>
          <p:nvPr/>
        </p:nvSpPr>
        <p:spPr>
          <a:xfrm>
            <a:off x="4878387" y="4384675"/>
            <a:ext cx="1867506" cy="203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buClr>
                <a:srgbClr val="FFFFFF"/>
              </a:buClr>
              <a:buFont typeface="Corbel"/>
              <a:defRPr sz="600" u="sng">
                <a:latin typeface="+mn-lt"/>
                <a:ea typeface="+mn-ea"/>
                <a:cs typeface="+mn-cs"/>
                <a:sym typeface="Corbel"/>
                <a:hlinkClick r:id="rId3" invalidUrl="" action="" tgtFrame="" tooltip="" history="1" highlightClick="0" endSnd="0"/>
              </a:defRPr>
            </a:lvl1pPr>
          </a:lstStyle>
          <a:p>
            <a:pPr>
              <a:defRPr u="none"/>
            </a:pPr>
            <a:r>
              <a:rPr u="sng">
                <a:hlinkClick r:id="rId3" invalidUrl="" action="" tgtFrame="" tooltip="" history="1" highlightClick="0" endSnd="0"/>
              </a:rPr>
              <a:t>http://www.utm.utoronto.ca/~w3bio315/lecture10.htm</a:t>
            </a:r>
          </a:p>
        </p:txBody>
      </p:sp>
      <p:sp>
        <p:nvSpPr>
          <p:cNvPr id="823" name="http://www.physics.carleton.ca/~watson/Physics/1000_level/1008_Modern_Physics/1008_Nuclear_Physics_app.html"/>
          <p:cNvSpPr/>
          <p:nvPr/>
        </p:nvSpPr>
        <p:spPr>
          <a:xfrm>
            <a:off x="4914900" y="6627812"/>
            <a:ext cx="3807369" cy="20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buClr>
                <a:srgbClr val="FFFFFF"/>
              </a:buClr>
              <a:buFont typeface="Corbel"/>
              <a:defRPr sz="600">
                <a:latin typeface="+mn-lt"/>
                <a:ea typeface="+mn-ea"/>
                <a:cs typeface="+mn-cs"/>
                <a:sym typeface="Corbel"/>
              </a:defRPr>
            </a:lvl1pPr>
          </a:lstStyle>
          <a:p>
            <a:pPr/>
            <a:r>
              <a:t>http://www.physics.carleton.ca/~watson/Physics/1000_level/1008_Modern_Physics/1008_Nuclear_Physics_app.html</a:t>
            </a:r>
          </a:p>
        </p:txBody>
      </p:sp>
      <p:pic>
        <p:nvPicPr>
          <p:cNvPr id="824" name="Chain_reaction.png" descr="Chain_reaction.png"/>
          <p:cNvPicPr>
            <a:picLocks noChangeAspect="0"/>
          </p:cNvPicPr>
          <p:nvPr/>
        </p:nvPicPr>
        <p:blipFill>
          <a:blip r:embed="rId4">
            <a:extLst/>
          </a:blip>
          <a:stretch>
            <a:fillRect/>
          </a:stretch>
        </p:blipFill>
        <p:spPr>
          <a:xfrm>
            <a:off x="4899025" y="4568825"/>
            <a:ext cx="2994025" cy="2052638"/>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82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82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82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83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83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83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83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83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835" name="1. Signal Amplification"/>
          <p:cNvSpPr txBox="1"/>
          <p:nvPr>
            <p:ph type="title"/>
          </p:nvPr>
        </p:nvSpPr>
        <p:spPr>
          <a:prstGeom prst="rect">
            <a:avLst/>
          </a:prstGeom>
        </p:spPr>
        <p:txBody>
          <a:bodyPr/>
          <a:lstStyle/>
          <a:p>
            <a:pPr/>
            <a:r>
              <a:t>1. Signal Amplification</a:t>
            </a:r>
          </a:p>
        </p:txBody>
      </p:sp>
      <p:sp>
        <p:nvSpPr>
          <p:cNvPr id="836" name="The reason this occurs is because the activated proteins remain in the cytoplasm long enough to process numerous molecules of substrate before they become deactivated."/>
          <p:cNvSpPr txBox="1"/>
          <p:nvPr>
            <p:ph type="body" idx="1"/>
          </p:nvPr>
        </p:nvSpPr>
        <p:spPr>
          <a:prstGeom prst="rect">
            <a:avLst/>
          </a:prstGeom>
        </p:spPr>
        <p:txBody>
          <a:bodyPr/>
          <a:lstStyle/>
          <a:p>
            <a:pPr/>
            <a:r>
              <a:t>The reason this occurs is because the activated proteins remain in the cytoplasm long enough to process numerous molecules of substrate before they become deactivated.</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83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84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84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84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84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84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84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84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847" name="2. Different Regulation Points"/>
          <p:cNvSpPr txBox="1"/>
          <p:nvPr>
            <p:ph type="title"/>
          </p:nvPr>
        </p:nvSpPr>
        <p:spPr>
          <a:xfrm>
            <a:off x="584200" y="512762"/>
            <a:ext cx="8334375" cy="1271588"/>
          </a:xfrm>
          <a:prstGeom prst="rect">
            <a:avLst/>
          </a:prstGeom>
        </p:spPr>
        <p:txBody>
          <a:bodyPr/>
          <a:lstStyle/>
          <a:p>
            <a:pPr/>
            <a:r>
              <a:t>2. Different Regulation Points</a:t>
            </a:r>
          </a:p>
        </p:txBody>
      </p:sp>
      <p:sp>
        <p:nvSpPr>
          <p:cNvPr id="848" name="When there are many steps involved, different substances can bind to different proteins, inactivating them, and ultimately controlling the pathway and hence the response."/>
          <p:cNvSpPr txBox="1"/>
          <p:nvPr>
            <p:ph type="body" idx="1"/>
          </p:nvPr>
        </p:nvSpPr>
        <p:spPr>
          <a:prstGeom prst="rect">
            <a:avLst/>
          </a:prstGeom>
        </p:spPr>
        <p:txBody>
          <a:bodyPr/>
          <a:lstStyle/>
          <a:p>
            <a:pPr/>
            <a:r>
              <a:t>When there are many steps involved, different substances can bind to different proteins, inactivating them, and ultimately controlling the pathway and hence the response.</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85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85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85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85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85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85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85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85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859" name="Signal Efficiency"/>
          <p:cNvSpPr txBox="1"/>
          <p:nvPr>
            <p:ph type="title"/>
          </p:nvPr>
        </p:nvSpPr>
        <p:spPr>
          <a:prstGeom prst="rect">
            <a:avLst/>
          </a:prstGeom>
        </p:spPr>
        <p:txBody>
          <a:bodyPr/>
          <a:lstStyle/>
          <a:p>
            <a:pPr/>
            <a:r>
              <a:t>Signal Efficiency</a:t>
            </a:r>
          </a:p>
        </p:txBody>
      </p:sp>
      <p:sp>
        <p:nvSpPr>
          <p:cNvPr id="860" name="There are many large relay proteins that assist in increasing the efficiency of the signal transduction.…"/>
          <p:cNvSpPr txBox="1"/>
          <p:nvPr>
            <p:ph type="body" idx="1"/>
          </p:nvPr>
        </p:nvSpPr>
        <p:spPr>
          <a:prstGeom prst="rect">
            <a:avLst/>
          </a:prstGeom>
        </p:spPr>
        <p:txBody>
          <a:bodyPr/>
          <a:lstStyle/>
          <a:p>
            <a:pPr/>
            <a:r>
              <a:t>There are many large relay proteins that assist in increasing the efficiency of the signal transduction.</a:t>
            </a:r>
          </a:p>
          <a:p>
            <a:pPr/>
            <a:r>
              <a:t>They are necessary because the signal alone cannot simply diffuse through the cytosol.</a:t>
            </a:r>
          </a:p>
        </p:txBody>
      </p:sp>
      <p:pic>
        <p:nvPicPr>
          <p:cNvPr id="861" name="11_16ScaffoldingProtein_L.jpg" descr="11_16ScaffoldingProtein_L.jpg"/>
          <p:cNvPicPr>
            <a:picLocks noChangeAspect="0"/>
          </p:cNvPicPr>
          <p:nvPr/>
        </p:nvPicPr>
        <p:blipFill>
          <a:blip r:embed="rId2">
            <a:extLst/>
          </a:blip>
          <a:stretch>
            <a:fillRect/>
          </a:stretch>
        </p:blipFill>
        <p:spPr>
          <a:xfrm>
            <a:off x="2532062" y="4287837"/>
            <a:ext cx="4381501" cy="2520951"/>
          </a:xfrm>
          <a:prstGeom prst="rect">
            <a:avLst/>
          </a:prstGeom>
          <a:ln w="12700">
            <a:solidFill>
              <a:srgbClr val="000000"/>
            </a:solidFill>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3"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864"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865"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866"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867"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868"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869"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870"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871"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872" name="Signal Termination"/>
          <p:cNvSpPr txBox="1"/>
          <p:nvPr>
            <p:ph type="title"/>
          </p:nvPr>
        </p:nvSpPr>
        <p:spPr>
          <a:prstGeom prst="rect">
            <a:avLst/>
          </a:prstGeom>
        </p:spPr>
        <p:txBody>
          <a:bodyPr/>
          <a:lstStyle/>
          <a:p>
            <a:pPr/>
            <a:r>
              <a:t>Signal Termination</a:t>
            </a:r>
          </a:p>
        </p:txBody>
      </p:sp>
      <p:sp>
        <p:nvSpPr>
          <p:cNvPr id="873" name="Cells must remain continually receptive to signaling so the organism can sense the surrounding stimuli."/>
          <p:cNvSpPr txBox="1"/>
          <p:nvPr>
            <p:ph type="body" idx="1"/>
          </p:nvPr>
        </p:nvSpPr>
        <p:spPr>
          <a:prstGeom prst="rect">
            <a:avLst/>
          </a:prstGeom>
        </p:spPr>
        <p:txBody>
          <a:bodyPr/>
          <a:lstStyle/>
          <a:p>
            <a:pPr/>
            <a:r>
              <a:t>Cells must remain continually receptive to signaling so the organism can sense the surrounding stimuli.</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5"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876"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877"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878"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879"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88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88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88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88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884" name="Signal Termination"/>
          <p:cNvSpPr txBox="1"/>
          <p:nvPr>
            <p:ph type="title"/>
          </p:nvPr>
        </p:nvSpPr>
        <p:spPr>
          <a:prstGeom prst="rect">
            <a:avLst/>
          </a:prstGeom>
        </p:spPr>
        <p:txBody>
          <a:bodyPr/>
          <a:lstStyle/>
          <a:p>
            <a:pPr/>
            <a:r>
              <a:t>Signal Termination</a:t>
            </a:r>
          </a:p>
        </p:txBody>
      </p:sp>
      <p:sp>
        <p:nvSpPr>
          <p:cNvPr id="885" name="This occurs because of the reversibility of the changes the signals produce.…"/>
          <p:cNvSpPr txBox="1"/>
          <p:nvPr>
            <p:ph type="body" idx="1"/>
          </p:nvPr>
        </p:nvSpPr>
        <p:spPr>
          <a:prstGeom prst="rect">
            <a:avLst/>
          </a:prstGeom>
        </p:spPr>
        <p:txBody>
          <a:bodyPr/>
          <a:lstStyle/>
          <a:p>
            <a:pPr/>
            <a:r>
              <a:t>This occurs because of the reversibility of the changes the signals produce.</a:t>
            </a:r>
          </a:p>
          <a:p>
            <a:pPr/>
            <a:r>
              <a:t>The receptor reverts to its inactive form as do the relay molecules and the cell is now ready to respond to fresh stimuli.</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7"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pPr/>
          </a:p>
        </p:txBody>
      </p:sp>
      <p:sp>
        <p:nvSpPr>
          <p:cNvPr id="888"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pPr/>
          </a:p>
        </p:txBody>
      </p:sp>
      <p:sp>
        <p:nvSpPr>
          <p:cNvPr id="889"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pPr/>
          </a:p>
        </p:txBody>
      </p:sp>
      <p:sp>
        <p:nvSpPr>
          <p:cNvPr id="890"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pPr/>
          </a:p>
        </p:txBody>
      </p:sp>
      <p:sp>
        <p:nvSpPr>
          <p:cNvPr id="891"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pPr/>
          </a:p>
        </p:txBody>
      </p:sp>
      <p:sp>
        <p:nvSpPr>
          <p:cNvPr id="892"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pPr/>
          </a:p>
        </p:txBody>
      </p:sp>
      <p:sp>
        <p:nvSpPr>
          <p:cNvPr id="893"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pPr/>
          </a:p>
        </p:txBody>
      </p:sp>
      <p:sp>
        <p:nvSpPr>
          <p:cNvPr id="894"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pPr/>
          </a:p>
        </p:txBody>
      </p:sp>
      <p:sp>
        <p:nvSpPr>
          <p:cNvPr id="895"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pPr/>
          </a:p>
        </p:txBody>
      </p:sp>
      <p:sp>
        <p:nvSpPr>
          <p:cNvPr id="896" name="Signal Termination"/>
          <p:cNvSpPr txBox="1"/>
          <p:nvPr>
            <p:ph type="title"/>
          </p:nvPr>
        </p:nvSpPr>
        <p:spPr>
          <a:xfrm>
            <a:off x="914400" y="215900"/>
            <a:ext cx="7772400" cy="914400"/>
          </a:xfrm>
          <a:prstGeom prst="rect">
            <a:avLst/>
          </a:prstGeom>
        </p:spPr>
        <p:txBody>
          <a:bodyPr/>
          <a:lstStyle/>
          <a:p>
            <a:pPr/>
            <a:r>
              <a:t>Signal Termination</a:t>
            </a:r>
          </a:p>
        </p:txBody>
      </p:sp>
      <p:sp>
        <p:nvSpPr>
          <p:cNvPr id="897" name="Eventually, the signal needs to be terminated so that the cell doesn’t unnecessarily make too much product or waste energy.…"/>
          <p:cNvSpPr txBox="1"/>
          <p:nvPr>
            <p:ph type="body" idx="1"/>
          </p:nvPr>
        </p:nvSpPr>
        <p:spPr>
          <a:xfrm>
            <a:off x="914400" y="1116012"/>
            <a:ext cx="7772400" cy="4572001"/>
          </a:xfrm>
          <a:prstGeom prst="rect">
            <a:avLst/>
          </a:prstGeom>
        </p:spPr>
        <p:txBody>
          <a:bodyPr/>
          <a:lstStyle/>
          <a:p>
            <a:pPr/>
            <a:r>
              <a:t>Eventually, the signal needs to be terminated so that the cell doesn’t unnecessarily make too much product or waste energy.</a:t>
            </a:r>
          </a:p>
          <a:p>
            <a:pPr/>
            <a:r>
              <a:t>Below are some ways in which signal termination occurs:</a:t>
            </a:r>
          </a:p>
        </p:txBody>
      </p:sp>
      <p:pic>
        <p:nvPicPr>
          <p:cNvPr id="898" name="SignalTransTerminate1.jpg" descr="SignalTransTerminate1.jpg"/>
          <p:cNvPicPr>
            <a:picLocks noChangeAspect="0"/>
          </p:cNvPicPr>
          <p:nvPr/>
        </p:nvPicPr>
        <p:blipFill>
          <a:blip r:embed="rId2">
            <a:extLst/>
          </a:blip>
          <a:stretch>
            <a:fillRect/>
          </a:stretch>
        </p:blipFill>
        <p:spPr>
          <a:xfrm>
            <a:off x="4733925" y="3216275"/>
            <a:ext cx="3817938" cy="3201988"/>
          </a:xfrm>
          <a:prstGeom prst="rect">
            <a:avLst/>
          </a:prstGeom>
          <a:ln w="12700">
            <a:miter lim="400000"/>
          </a:ln>
        </p:spPr>
      </p:pic>
      <p:sp>
        <p:nvSpPr>
          <p:cNvPr id="899" name="http://www.utm.utoronto.ca/~w3bio315/lecture10.htm#section10"/>
          <p:cNvSpPr/>
          <p:nvPr/>
        </p:nvSpPr>
        <p:spPr>
          <a:xfrm>
            <a:off x="4733925" y="6429375"/>
            <a:ext cx="2217773" cy="203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buClr>
                <a:srgbClr val="FFFFFF"/>
              </a:buClr>
              <a:buFont typeface="Corbel"/>
              <a:defRPr sz="600">
                <a:latin typeface="+mn-lt"/>
                <a:ea typeface="+mn-ea"/>
                <a:cs typeface="+mn-cs"/>
                <a:sym typeface="Corbel"/>
              </a:defRPr>
            </a:lvl1pPr>
          </a:lstStyle>
          <a:p>
            <a:pPr/>
            <a:r>
              <a:t>http://www.utm.utoronto.ca/~w3bio315/lecture10.htm#section10</a:t>
            </a:r>
          </a:p>
        </p:txBody>
      </p:sp>
    </p:spTree>
  </p:cSld>
  <p:clrMapOvr>
    <a:masterClrMapping/>
  </p:clrMapOvr>
  <mc:AlternateContent xmlns:mc="http://schemas.openxmlformats.org/markup-compatibility/2006">
    <mc:Choice xmlns:p14="http://schemas.microsoft.com/office/powerpoint/2010/main" Requires="p14">
      <p:transition spd="med" advClick="1" p14:dur="1000">
        <p14:prism dir="l"/>
      </p:transition>
    </mc:Choice>
    <mc:Fallback>
      <p:transition spd="med">
        <p:fade/>
      </p:transition>
    </mc:Fallback>
  </mc:AlternateContent>
</p:sld>
</file>

<file path=ppt/theme/theme1.xml><?xml version="1.0" encoding="utf-8"?>
<a:theme xmlns:a="http://schemas.openxmlformats.org/drawingml/2006/main" xmlns:r="http://schemas.openxmlformats.org/officeDocument/2006/relationships" name="White">
  <a:themeElements>
    <a:clrScheme name="White">
      <a:dk1>
        <a:srgbClr val="FF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Consolas"/>
        <a:ea typeface="Consolas"/>
        <a:cs typeface="Consolas"/>
      </a:majorFont>
      <a:minorFont>
        <a:latin typeface="Corbel"/>
        <a:ea typeface="Corbel"/>
        <a:cs typeface="Corbe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FD64B"/>
        </a:solidFill>
        <a:ln w="9525" cap="flat">
          <a:solidFill>
            <a:srgbClr val="FFFFFF"/>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40639" marR="40639" indent="0" algn="l" defTabSz="457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
              <a:solidFill>
                <a:srgbClr val="FFFFFF"/>
              </a:solidFill>
            </a:uFill>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9525" cap="flat">
          <a:solidFill>
            <a:srgbClr val="FFFFFF"/>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40639" marR="40639" indent="0" algn="l" defTabSz="457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
              <a:solidFill>
                <a:srgbClr val="FFFFFF"/>
              </a:solidFill>
            </a:uFill>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Consolas"/>
        <a:ea typeface="Consolas"/>
        <a:cs typeface="Consolas"/>
      </a:majorFont>
      <a:minorFont>
        <a:latin typeface="Corbel"/>
        <a:ea typeface="Corbel"/>
        <a:cs typeface="Corbe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FD64B"/>
        </a:solidFill>
        <a:ln w="9525" cap="flat">
          <a:solidFill>
            <a:srgbClr val="FFFFFF"/>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40639" marR="40639" indent="0" algn="l" defTabSz="457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
              <a:solidFill>
                <a:srgbClr val="FFFFFF"/>
              </a:solidFill>
            </a:uFill>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9525" cap="flat">
          <a:solidFill>
            <a:srgbClr val="FFFFFF"/>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40639" marR="40639" indent="0" algn="l" defTabSz="457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
              <a:solidFill>
                <a:srgbClr val="FFFFFF"/>
              </a:solidFill>
            </a:uFill>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