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312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13" r:id="rId48"/>
    <p:sldId id="303" r:id="rId49"/>
    <p:sldId id="304" r:id="rId50"/>
    <p:sldId id="305" r:id="rId51"/>
    <p:sldId id="306" r:id="rId52"/>
    <p:sldId id="307" r:id="rId53"/>
    <p:sldId id="308" r:id="rId54"/>
    <p:sldId id="314" r:id="rId55"/>
    <p:sldId id="309" r:id="rId56"/>
    <p:sldId id="315" r:id="rId57"/>
    <p:sldId id="310" r:id="rId58"/>
    <p:sldId id="311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33"/>
    <p:restoredTop sz="94694"/>
  </p:normalViewPr>
  <p:slideViewPr>
    <p:cSldViewPr snapToGrid="0" snapToObjects="1">
      <p:cViewPr>
        <p:scale>
          <a:sx n="200" d="100"/>
          <a:sy n="200" d="100"/>
        </p:scale>
        <p:origin x="8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7:23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95 18470,'3'40'1412,"-1"3"-936,-9-8-151,0 6-57,-1 5-100,0 1-28,0 0-50,1-2-45,3-7-40,0-6 7,3-9 44,1-9 28,0-7 162,0-5-246,1-19-67,5-7-135,3-21-162,6-8-140,1-7-89,4-5-197,7-23 611,-6 27 95,5-8 11,-10 36-3319,-2 10 3527,4 6-1060,-3 62 1,-2 41 0,0-16-2638,11-26 3562,-10 26 0,-1 16 0,-2-42 0,-6-49 0,-1-2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7:24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19479,'98'13'-1894,"-11"-2"-5256,-43-8 5755,-6-2 1125,8-1 1,-26 0 0,6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7:22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113 144 16717,'-28'-13'252,"5"2"1439,19 11-1236,-2 0-74,0 0-79,0 0 241,0 5 56,-2 18-459,1-1 314,-3 48-398,7-38 89,-3 32-145,6-50 410,3-3-365,5-26-45,3-12 0,7-12-119,-1-5-3424,2-4 3403,20-37-2139,-19 45 2195,10-19-23,-24 55 35,0 4 72,1 9 0,3 3 0,0 11 67,9 40-146,-6 19 1,-1 3-1098,10 3-261,-12-2 0,3-29-1352,1-69 2789,7-28 0,-10 16 0,2-11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7:22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20996,'38'-34'-33,"-4"6"-5622,-18 28 5661,2 1-1,2 4 1404,3-1-5162,40 3-447,-27-4 4414,28-1 1,-49-3 0,-5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9:43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61 16163,'-20'-27'2268,"4"6"-1635,13 17-78,0 1-79,0 0-62,0 2-106,1-1 252,0 2-442,2 0 402,-1 2-284,-1 8-101,-1 37-102,1 3-212,1 22-3382,2-31 3253,3-13-2598,3-16 1315,-2-6-4021,6-15 5612,-3-10 0,0 3 0,-1 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9:43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1 19305,'-37'64'1826,"8"-14"-1552,1-13-5637,9-11 5592,-1-2 1359,2 0-1514,-1-3-30,6-3-44,1-5 944,4-1-821,3-7-123,2 1-73,3-6-185,0 0-145,24 0-73,-5 0-1758,49 0-797,-19 0-6800,35-16 9450,-39 7 1,-7-7-1,-29 11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9:45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8 13138,'-8'-4'3406,"0"1"-2583,8 3 1468,0 0-1843,-9 30-190,3-8-85,-9 39-139,12-27-3421,-2 15 3387,5-28-216,0 0 32,7-29-348,11-20 257,5-19-1854,6-8 2302,-14 21 643,-5 21-664,-10 25 127,-2 29-195,-2 7-1738,1 27 1654,-1-33 1687,15-2-1720,9-57 1910,14-17-1978,-6-6 34,2-11 62,-17 27 3167,0 2-3162,-9 17 207,-2 15-134,-2 3-23,0 14-5,0-1-3437,0 14 3364,2-12-89,2 7-119,6-18-2648,3-7 1366,15-5 375,-4-9 18,22-20 3158,-17 1-2219,13-25 270,-20 18 1194,-3 1-965,-12 15 3359,-5 11-2697,-2 3-594,-2 0 415,-9 0-645,-2 0-3437,-16 0 3286,11 0 62,-12 10 251,8 8-2105,-6 32 1798,11-19 5,9 14 84,27-37 2022,15-15-2246,-2-5 6,12-36 174,-28 12 363,3-17-179,-13 29-752,-5 9 522,-1 15 51,0 19-50,7-2-2068,15 14 2062,-3-17-1548,33-13 1458,-27-12 1235,36-33-1273,-32 9-1370,4-10 1431,-21 26 257,-21 50-61,-2-7 118,-19 61-247,15-49-852,-6 27 997,16-47 871,1-9-1055,4-19-11,-1-18-6,-3 15 95,-2 4-34,-1 20 1561,0 36-1605,14-15-180,19 11-1013,38-60 818,-13-3 273,-9-19 1,-5-4 623,-14 12 323,7-23-610,-31 49 11,-8 4 437,-24 34 1742,6 5-2375,-7 38 3275,26-30-4725,43-4 873,21-47 1,4-10 0,3 12-1,-12-10 1,0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9:45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12897,'0'0'0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9:46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48 19748,'-9'-28'991,"2"9"-6198,7 31 5465,0 10-102,0 13 1315,0 11-1426,1 7-1454,4 3 1269,1 2-4906,15 40 2850,-9-51 631,12 20-4427,-11-64 5713,3-14 1,-7 6-1,-2-5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9:48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0 20476,'7'37'677,"-6"-3"-4794,-12-14 4262,-3 0 1092,-4-3-1170,1 1-1927,-5-2 1905,1 0-1729,-18 10 1690,17-12-479,-8 14 473,24-18 11,3 2 213,38-5 1293,-12-5-1550,54-7 2228,-39-10-2133,10-12 3442,-32 6-3084,-9-3-369,-7 19 55,-1 4-50,-1 11-3257,-1 29 3212,1-5-2080,6 14 2103,8-25-1548,17-17 1480,-6-15-1102,19-45 1164,-22 9-28,3-16-39,-15 35 875,-6 27-830,-2 26 1457,0 16-1463,0 9 0,10-9 0,-3-18-162,31-34 5,-20-10-157,27-48 314,-29 34 185,3-22-292,-14 44 67,-4 11 40,-1 10-11,0 22-734,8-11-2737,21 1 2697,-1-17 57,34-30 930,-30 4 2105,8-16-1254,-28 15-51,-8 3-851,-5 8-1304,-26 1 1271,9 8 179,-38 22-157,31-5 45,-19 51-190,31-36-1004,-2 28 1076,20-45-196,24-2-168,1-29 73,17-18 224,-23 5 17,-6-8-12,-16 30 1004,4 0-959,-4 16 102,13 14-141,-6-4 1573,15 7-1438,6-18-270,12-25 52,-6 0-7,12-50 79,-33 42-325,7-18 409,-21 66-33,-1-2 178,-8 53-229,3-35 2280,-7 20-2207,6-32 3408,2-11-3144,-6-26-382,4-4-33,-10-37 33,8 33-342,-2-9 387,8 30 84,1 15-45,9 10 0,34 17-117,-11-20-281,45-9 186,-46-26 16,15-35 219,-34 13 83,-16-7 158,-18 34-107,-2 37-196,8-7-6716,88 5 6716,-28-42 0,38 6 0,-60-14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9:49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13502,'85'10'0,"-17"-1"0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7:25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21579,'-10'42'476,"1"5"-6086,1 0 5610,0 7-415,5 1 281,0-2 893,3-5-1101,0-6-1757,0-8 1567,1-10-9299,22-27 9169,-7-11 0,8-7 0,-15 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7:26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14773,'10'9'5663,"-2"-2"-5623,-8-7-29,31-28-4207,-9 17 4263,28-20 1162,-1 23-484,5 4-2301,11 0 2004,-23 13-1383,-21 24 1025,-30-5-79,-36 36-11,15-38-1451,-20 17 1339,37-33-291,11-3 112,17-12 1166,30-8-1027,-9 2 80,16 0 60,-17 7-5,6 2-84,-14 4 970,-4 13-617,-16 2 0,-9 12 298,-25 23-1999,6-18 1611,-23 19 6,14-29 0,-18 2-168,13-10 1452,-10-1-2544,16-11-4599,14-5 5691,2-11 0,11 6 0,2-5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9:50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22268,'4'64'476,"-1"4"-6103,-4-1 5627,-1 4 1057,0-1-1505,1-4-2824,1 11 1748,4-27-8307,20-5 9782,-6-45 1,7-2 0,-17-10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9:52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 22834,'-28'46'767,"-3"-3"-599,2-14-62,-2-1-38,-1 0-57,2 0-2353,4-3 2348,4-3 530,8-3-536,4-6-5,6-3 10,2-6 107,5-1-106,2-3 5,14 0 1805,-6 0-1816,26 0-5,-20-3-79,37-12 73,-31 3-1,19-16-66,-34 18 89,1 9 40,-11 13-51,0 10 39,0 0-39,0-2 0,0 0-28,17 0-6,-4-11-83,25-4-3326,-14-16 3354,15-20-2219,-15-18 2370,-5 10-1231,-9 2 1197,-10 29 101,0 12 6,0 16-113,0 21-16,1-8 1552,7 8-1636,-1-30 1945,7 0-1912,-3-10-112,10-14-2022,10-35 2185,-11 34 27,3-18 2236,-18 56-2275,0 1-134,4-1-1580,16 0-1432,23-16 2815,-3-28 1,1-7-1462,10 3 2454,8-39 1115,-58 55-1216,-2 3-22,-3 2-404,-1 2-90,-7 0-5,-2 1 2361,-8 0-2311,-2 1 2808,-1 6-2455,-15 21-22,16-6-891,53-2 532,-22-22 6,48-16 89,-59 3-39,-1 2-17,0 6-95,0 1 0,0 5 101,0-1 0,0 9-1149,82 42 1132,-68-15-45,23 11 1,-9 1-29,-43-5 79,-3 5 38,12-29-44,3-14-72,3-6-12,-2-6 5,-1-23 34,1 11 17,-2-19-56,2 31-44,1-2-7,1 11 51,0 0 0,4 0-89,52 18-810,-23-14 660,36-33 1,-2-14 821,-32 3-124,-4-12 1,-15 4-242,-34 30 230,-41 44-325,38 6-67,-6 24-2622,30-20 2510,13-9-829,28-17-1535,14-10 2420,-13-21 0,0-5 0,3 10 0,1-31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9:52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12438,'0'0'0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9:53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21411,'11'-10'1294,"-1"13"-1014,-10 18-146,0 17-117,-4 10 0,-1 5-695,2 35-235,-4-26 0,5-3-3887,20-2-2547,-2-43 7347,18-36 0,-20 1 0,-2 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7:27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22823,'6'49'352,"-1"1"-324,-6-4-28,-1 6-100,0 1-119,1-1-212,1-3-3774,0-6 3270,0-9-375,3-9-528,2-11-912,5-7-2509,5-12 5259,0-8 0,-5 3 0,-5-1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7:28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75 101 15373,'-4'-5'4195,"0"1"-3013,4 4-314,0 0-756,11-15-56,5 7 56,14-12 45,3 12 101,5-1-6,2 1 6,-2-1 55,-1 3-78,-7 1-78,-6 3-112,-7 1 39,-7 1 6,-6 7 5,-2 6-62,-2 7 1,-7 4-34,-2-1 0,-8 1 0,0-4-34,-1-1-22,-7-1 51,7-7-34,-2 0-309,11-8-840,6-2 1087,1-4 28,8 0-100,45 1 106,-28 8-129,32 27 196,-48-4 179,-7 51 836,-10-42-164,-47 35-795,20-55-56,-53 5-5658,4-72 691,34 29 4119,-8-35 0,59 47 0,1 5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9:56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305 1 15754,'6'5'4206,"-1"-1"-3377,-5-4 453,0 0-866,-7 9 295,-12 14-218,-14 16-191,-15 17-151,-8 5-3392,-7 11 3393,19-22-46,9-11-56,25-27 34,11-11-50,10-6 33,5-2-56,11-6 23,44-9-34,-33 12 3386,29-4-3436,-48 14 44,-4 0-33,3 0 67,-9 0-3465,3-7 3437,-7-3-2274,-3-17 2308,-1 13 95,-9 15-90,4 35-39,-5-1-101,19 20 2213,6-40-2224,9 2-6,-4-27 12,-1-9-2213,-1-28 2414,-8 14-1433,1-8 1417,-11 27 103,-1 12-93,0 22-83,0 28-12,0-6-341,3 23 241,2-45-163,24-24 202,-11-19-1012,24-51 1079,-29 38 11,4-14-72,-15 41 1075,-1 17-1014,-1 16-1456,0 26-1804,7-9-3383,20-7 4946,-4-31 2722,25-32 2307,-29 0-436,3-14-2045,-17 23 832,-4 1-1240,-1 13 1326,-13-2-1517,-5 7 1495,-14 8-1680,7 3 2384,-6 29-2446,20-16 3215,-3 17-3411,18 0-10,3-21-91,18 10 108,-2-41 144,10-13 40,-13-3-3145,-2-17 3330,-13 27-40,1-6-145,-6 20-50,0 3 44,0 1 6,1 0 56,0 0 3437,2 0-3443,-3 0 774,1 0-824,1 0 5,-1 0 1,3-2-1,-1 2-5,-1-1 0,-1 1 0,-1 0 6,1 0-6,0 0 0,2 0 11,-3 0 56,1-1-67,-1 0 51,0-1-12,2 0 0,-2 1-33,1-1-17,-1 2 11,0 3 0,0 6 0,0 2 11,0 20-11,0-12-112,0 25 5,0-26-895,23 12 593,-10-30-348,28-20 494,-23-8-134,18-37-3124,-21 35 3409,5-12-325,-16 32 448,-2 11 57,-2 5 77,0 13-111,0-6 117,0 1-39,0-11 3543,0-1-3453,0-7 459,-10-7-549,2 4 73,-22-3 61,7 15-3419,-8 22 3218,16-4-2303,5 27 2186,15-30-35,4 7-5,7-21-1685,10-4 1584,-5-10 6,22-28 241,-24 9 1516,10-18-950,-16 15-158,-6 16-358,1-4 84,-8 17 582,0 2-750,0 6 0,0 1 0,0 7 2269,0 4-2269,-4 15 3302,0 9-3587,-1 12 217,1-12 124,1-15-56,-1-18 0,-2-23 0,3 0-5,-3-15 5,4 13-123,-1 3 11,3 8 61,14 4-33,1 1-565,40 0 341,-23-6-304,28-21 612,-41 5 1037,3-32-768,-19 36 235,-14-9-454,7 31 18,-10 10-96,13 2-73,7 4-1154,18-3-4816,28-7 6071,23-1 0,-24-8 0,-9-1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8T20:19:56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38 15440,'-75'-37'0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753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804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0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715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240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03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51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875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89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222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926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2663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805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938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328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708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580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982574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05454-BB5E-8149-ACF7-3C104E4BA005}" type="datetimeFigureOut">
              <a:rPr lang="en-US" smtClean="0"/>
              <a:t>2/11/26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6CA7B-66B1-1649-9B98-810816BA2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1909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hyperlink" Target="http://imgarcade.com/1/cytokinesis-in-plant-cells-microscope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hyperlink" Target="http://imgarcade.com/1/cytokinesis-in-plant-cells-microscope/" TargetMode="Externa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customXml" Target="../ink/ink19.xml"/><Relationship Id="rId21" Type="http://schemas.openxmlformats.org/officeDocument/2006/relationships/image" Target="../media/image39.png"/><Relationship Id="rId34" Type="http://schemas.openxmlformats.org/officeDocument/2006/relationships/customXml" Target="../ink/ink16.xml"/><Relationship Id="rId42" Type="http://schemas.openxmlformats.org/officeDocument/2006/relationships/image" Target="../media/image49.png"/><Relationship Id="rId7" Type="http://schemas.openxmlformats.org/officeDocument/2006/relationships/image" Target="../media/image32.png"/><Relationship Id="rId2" Type="http://schemas.openxmlformats.org/officeDocument/2006/relationships/image" Target="../media/image49.jpeg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43.png"/><Relationship Id="rId41" Type="http://schemas.openxmlformats.org/officeDocument/2006/relationships/customXml" Target="../ink/ink20.xml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2.xml"/><Relationship Id="rId11" Type="http://schemas.openxmlformats.org/officeDocument/2006/relationships/image" Target="../media/image340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customXml" Target="../ink/ink18.xml"/><Relationship Id="rId40" Type="http://schemas.openxmlformats.org/officeDocument/2006/relationships/image" Target="../media/image480.png"/><Relationship Id="rId5" Type="http://schemas.openxmlformats.org/officeDocument/2006/relationships/image" Target="../media/image310.png"/><Relationship Id="rId15" Type="http://schemas.openxmlformats.org/officeDocument/2006/relationships/image" Target="../media/image36.png"/><Relationship Id="rId23" Type="http://schemas.openxmlformats.org/officeDocument/2006/relationships/image" Target="../media/image400.png"/><Relationship Id="rId28" Type="http://schemas.openxmlformats.org/officeDocument/2006/relationships/customXml" Target="../ink/ink13.xml"/><Relationship Id="rId36" Type="http://schemas.openxmlformats.org/officeDocument/2006/relationships/image" Target="../media/image460.png"/><Relationship Id="rId10" Type="http://schemas.openxmlformats.org/officeDocument/2006/relationships/customXml" Target="../ink/ink4.xml"/><Relationship Id="rId19" Type="http://schemas.openxmlformats.org/officeDocument/2006/relationships/image" Target="../media/image38.png"/><Relationship Id="rId31" Type="http://schemas.openxmlformats.org/officeDocument/2006/relationships/image" Target="../media/image44.png"/><Relationship Id="rId44" Type="http://schemas.openxmlformats.org/officeDocument/2006/relationships/image" Target="../media/image50.png"/><Relationship Id="rId4" Type="http://schemas.openxmlformats.org/officeDocument/2006/relationships/customXml" Target="../ink/ink1.xml"/><Relationship Id="rId9" Type="http://schemas.openxmlformats.org/officeDocument/2006/relationships/image" Target="../media/image33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42.png"/><Relationship Id="rId30" Type="http://schemas.openxmlformats.org/officeDocument/2006/relationships/customXml" Target="../ink/ink14.xml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8" Type="http://schemas.openxmlformats.org/officeDocument/2006/relationships/customXml" Target="../ink/ink3.xml"/><Relationship Id="rId3" Type="http://schemas.openxmlformats.org/officeDocument/2006/relationships/hyperlink" Target="http://www.ncbi.nlm.nih.gov/books/NBK26824/" TargetMode="External"/><Relationship Id="rId12" Type="http://schemas.openxmlformats.org/officeDocument/2006/relationships/customXml" Target="../ink/ink5.xml"/><Relationship Id="rId17" Type="http://schemas.openxmlformats.org/officeDocument/2006/relationships/image" Target="../media/image370.png"/><Relationship Id="rId25" Type="http://schemas.openxmlformats.org/officeDocument/2006/relationships/image" Target="../media/image41.png"/><Relationship Id="rId33" Type="http://schemas.openxmlformats.org/officeDocument/2006/relationships/image" Target="../media/image45.png"/><Relationship Id="rId38" Type="http://schemas.openxmlformats.org/officeDocument/2006/relationships/image" Target="../media/image47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87C97-1708-B34D-B5F2-D89F9082A5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12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3B09A-C95F-9E47-935A-9879840B19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Cell cycle</a:t>
            </a:r>
          </a:p>
          <a:p>
            <a:r>
              <a:rPr lang="en-US" dirty="0"/>
              <a:t>Essential Idea:  cell division is essential, but must be controlled.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132600-85EC-F294-3A8D-DC4ACEE72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11" y="5070889"/>
            <a:ext cx="7048500" cy="8509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lumMod val="95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2169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819954"/>
          </a:xfrm>
        </p:spPr>
        <p:txBody>
          <a:bodyPr>
            <a:normAutofit/>
          </a:bodyPr>
          <a:lstStyle/>
          <a:p>
            <a:r>
              <a:rPr lang="en-US" sz="3600" dirty="0"/>
              <a:t>Mitosis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6896" y="1741885"/>
            <a:ext cx="4387108" cy="5006785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Mitosis is the division of the nucleus into two genetically identical daughter nuclei.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result is two cells that are exactly alike—clones of one another.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Mitosis plays a role in growth, repair, and asexual reproduction.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679BE3-0A4E-5D4B-BC26-952D6AD228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18728" y="3624706"/>
            <a:ext cx="3634043" cy="280812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3ABAF9-DA79-2348-935B-B8DC8F09417D}"/>
              </a:ext>
            </a:extLst>
          </p:cNvPr>
          <p:cNvSpPr/>
          <p:nvPr/>
        </p:nvSpPr>
        <p:spPr>
          <a:xfrm>
            <a:off x="5045921" y="6492244"/>
            <a:ext cx="3330213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/>
              <a:t>https://moseseducom.wordpress.com/2017/01/02/mitosis-and-meiosis-by-doctor-moses-omang/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5A9A0C-02A3-90F1-DFF5-54038B824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450" y="365756"/>
            <a:ext cx="3784600" cy="12573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lumMod val="95000"/>
                <a:alpha val="40000"/>
              </a:scheme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BD824A-65A5-6308-DF22-A4318B30F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117" y="1958804"/>
            <a:ext cx="3302000" cy="5207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6192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679372"/>
          </a:xfrm>
        </p:spPr>
        <p:txBody>
          <a:bodyPr>
            <a:normAutofit/>
          </a:bodyPr>
          <a:lstStyle/>
          <a:p>
            <a:r>
              <a:rPr lang="en-US" sz="3600" dirty="0"/>
              <a:t>Mitosis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8187" y="1288973"/>
            <a:ext cx="3529742" cy="5464367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During mitosis, the sister chromatids separate, the nucleus divides, and cytokinesis separates the cytoplasm of the cell.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Each new cell now contains one copy of DNA from the parent cell and the cycle repeats.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FD8CFB9-6316-0E4E-99A2-57AB966B45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7929" y="2898483"/>
            <a:ext cx="4969967" cy="372747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6CDB3F-F3F3-937D-38BE-7678D19A4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945" y="609601"/>
            <a:ext cx="2565400" cy="17526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271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679372"/>
          </a:xfrm>
        </p:spPr>
        <p:txBody>
          <a:bodyPr>
            <a:normAutofit/>
          </a:bodyPr>
          <a:lstStyle/>
          <a:p>
            <a:r>
              <a:rPr lang="en-US" sz="3600" dirty="0"/>
              <a:t>Mitosis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5617" y="1288974"/>
            <a:ext cx="6390862" cy="2412694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During mitosis, the genetic material is duplicated and then division occurs, producing two identical daughter cells..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When the chromosome has duplicated and the two pieces are attached at the centromere, they are referred to as sister chromatids.  Sister chromatids = a duplicated chromosome.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D18006-9FBD-BC41-A782-12AE76948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799" y="4491601"/>
            <a:ext cx="3756914" cy="223066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1F1B71F-7D1E-474B-8B5E-B4A3AE590018}"/>
              </a:ext>
            </a:extLst>
          </p:cNvPr>
          <p:cNvSpPr/>
          <p:nvPr/>
        </p:nvSpPr>
        <p:spPr>
          <a:xfrm>
            <a:off x="2173719" y="6673334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600" dirty="0"/>
              <a:t>https://ib.bioninja.com.au/standard-level/topic-3-genetics/33-meiosis/sister-chromatids.html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662D00-92ED-603C-8606-780049AB1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559" y="2830268"/>
            <a:ext cx="1362642" cy="19244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561CEC-0799-C86D-3E93-C5442621A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560" y="4797837"/>
            <a:ext cx="1362641" cy="1924432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34562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679372"/>
          </a:xfrm>
        </p:spPr>
        <p:txBody>
          <a:bodyPr>
            <a:normAutofit/>
          </a:bodyPr>
          <a:lstStyle/>
          <a:p>
            <a:r>
              <a:rPr lang="en-US" sz="3600" dirty="0"/>
              <a:t>Mitosis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0028" y="1288973"/>
            <a:ext cx="8063635" cy="256391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After anaphase, when the sister chromatids have separated, the structures are now referred to as chromosomes.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Summary: chromosomes, sister chromatids, chromosomes.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F1B71F-7D1E-474B-8B5E-B4A3AE590018}"/>
              </a:ext>
            </a:extLst>
          </p:cNvPr>
          <p:cNvSpPr/>
          <p:nvPr/>
        </p:nvSpPr>
        <p:spPr>
          <a:xfrm>
            <a:off x="860028" y="6673334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600" dirty="0"/>
              <a:t>https://www.quora.com/What-is-the-difference-between-a-chromosome-and-chromatid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6B3953-F82A-504D-8327-AAE656206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930" y="3852887"/>
            <a:ext cx="7382215" cy="282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00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679372"/>
          </a:xfrm>
        </p:spPr>
        <p:txBody>
          <a:bodyPr>
            <a:normAutofit/>
          </a:bodyPr>
          <a:lstStyle/>
          <a:p>
            <a:r>
              <a:rPr lang="en-US" sz="3600" dirty="0"/>
              <a:t>The genome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0029" y="1482937"/>
            <a:ext cx="8063635" cy="3565581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genome is all of the genetic material contained within the DNA of an organism.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Most prokaryotes contain a single strand of circular DNA (and usually some plasmids).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Most eukaryotes have multiple linear strands of DNA.</a:t>
            </a:r>
          </a:p>
        </p:txBody>
      </p:sp>
    </p:spTree>
    <p:extLst>
      <p:ext uri="{BB962C8B-B14F-4D97-AF65-F5344CB8AC3E}">
        <p14:creationId xmlns:p14="http://schemas.microsoft.com/office/powerpoint/2010/main" val="2821894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171" y="622480"/>
            <a:ext cx="3802123" cy="679372"/>
          </a:xfrm>
        </p:spPr>
        <p:txBody>
          <a:bodyPr>
            <a:normAutofit/>
          </a:bodyPr>
          <a:lstStyle/>
          <a:p>
            <a:r>
              <a:rPr lang="en-US" sz="3600" dirty="0"/>
              <a:t>Chromosomes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9646" y="1301852"/>
            <a:ext cx="4591078" cy="540374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Chromosomes are the structures that make DNA replication and distribution manageable.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name, “chromosome” means “colored body,” comes from their ability to take up dye when being prepared for microscopy.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All eukaryotes have a characteristic number of chromosomes contained withing the nucleus of the cell.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1583A0-104B-414E-9CE0-6104A011D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0038" y="2466108"/>
            <a:ext cx="4040390" cy="269359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4CC6448-200D-4741-A787-C7B8D8AFFA4E}"/>
              </a:ext>
            </a:extLst>
          </p:cNvPr>
          <p:cNvSpPr/>
          <p:nvPr/>
        </p:nvSpPr>
        <p:spPr>
          <a:xfrm>
            <a:off x="5030038" y="5159701"/>
            <a:ext cx="3898500" cy="184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/>
              <a:t>https://labmedicineblog.com/2016/01/04/chromosome-structure-staining-and-naming/</a:t>
            </a:r>
          </a:p>
        </p:txBody>
      </p:sp>
    </p:spTree>
    <p:extLst>
      <p:ext uri="{BB962C8B-B14F-4D97-AF65-F5344CB8AC3E}">
        <p14:creationId xmlns:p14="http://schemas.microsoft.com/office/powerpoint/2010/main" val="888186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Chromatin and eukaryotic cells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792" y="1469082"/>
            <a:ext cx="4473971" cy="523651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chromosomes of eukaryotic cells are made up of chromatin.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Chromatin is composed of DNA and associated proteins.</a:t>
            </a:r>
          </a:p>
        </p:txBody>
      </p:sp>
      <p:pic>
        <p:nvPicPr>
          <p:cNvPr id="7" name="12_03EukaryoticChromosome_L.jpg" descr="12_03EukaryoticChromosome_L.jpg">
            <a:extLst>
              <a:ext uri="{FF2B5EF4-FFF2-40B4-BE49-F238E27FC236}">
                <a16:creationId xmlns:a16="http://schemas.microsoft.com/office/drawing/2014/main" id="{76B23687-A7B5-0742-9257-F07F2E69AF5F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253399" y="1582069"/>
            <a:ext cx="3695537" cy="4810687"/>
          </a:xfrm>
          <a:prstGeom prst="round2DiagRect">
            <a:avLst>
              <a:gd name="adj1" fmla="val 0"/>
              <a:gd name="adj2" fmla="val 0"/>
            </a:avLst>
          </a:prstGeom>
          <a:ln w="9525" cap="sq">
            <a:solidFill>
              <a:schemeClr val="bg1"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0072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Chromatin and eukaryotic cells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792" y="1469082"/>
            <a:ext cx="8125177" cy="523651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DNA found on each chromosome contains a few hundred to a few thousand genes specifying an organism’s traits.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associated proteins help to maintain the structure of the chromosome and control the activity of the genes.</a:t>
            </a:r>
          </a:p>
        </p:txBody>
      </p:sp>
    </p:spTree>
    <p:extLst>
      <p:ext uri="{BB962C8B-B14F-4D97-AF65-F5344CB8AC3E}">
        <p14:creationId xmlns:p14="http://schemas.microsoft.com/office/powerpoint/2010/main" val="4230454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mitosis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792" y="1469082"/>
            <a:ext cx="8125177" cy="523651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There are essentially two types of cells as well as two states a cell can be in when it comes to mitosis: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1. Non-dividing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2. Dividing</a:t>
            </a:r>
          </a:p>
        </p:txBody>
      </p:sp>
    </p:spTree>
    <p:extLst>
      <p:ext uri="{BB962C8B-B14F-4D97-AF65-F5344CB8AC3E}">
        <p14:creationId xmlns:p14="http://schemas.microsoft.com/office/powerpoint/2010/main" val="1751350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1.  non-dividing cells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792" y="1469082"/>
            <a:ext cx="8125177" cy="523651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this time, the chromatin of each chromosome is in a long, thin configuration distributed throughout the cell.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1. The cell is doing its job.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2. The cell is preparing to divide.</a:t>
            </a:r>
          </a:p>
        </p:txBody>
      </p:sp>
    </p:spTree>
    <p:extLst>
      <p:ext uri="{BB962C8B-B14F-4D97-AF65-F5344CB8AC3E}">
        <p14:creationId xmlns:p14="http://schemas.microsoft.com/office/powerpoint/2010/main" val="3791707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1.  non-dividing cells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7" y="2029167"/>
            <a:ext cx="4158088" cy="441256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interphase, DNA is duplicated in preparation for cell division, and when finished, the chromatin begins to condense—or become supercoiled.</a:t>
            </a:r>
            <a:endParaRPr lang="en-US" sz="2600" dirty="0"/>
          </a:p>
        </p:txBody>
      </p:sp>
      <p:pic>
        <p:nvPicPr>
          <p:cNvPr id="5" name="19_02-ChromatinPacking_L.jpg" descr="19_02-ChromatinPacking_L.jpg">
            <a:extLst>
              <a:ext uri="{FF2B5EF4-FFF2-40B4-BE49-F238E27FC236}">
                <a16:creationId xmlns:a16="http://schemas.microsoft.com/office/drawing/2014/main" id="{93BA9046-2D59-3F42-9A2E-53D316978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985" y="1700945"/>
            <a:ext cx="4180629" cy="5069010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841940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2.  dividing cells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349794"/>
            <a:ext cx="8195411" cy="3316557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Once the chromosomes have been duplicated, there are now 2 sister chromatids which contain identical DNA molecules, and are attached by cohesin proteins along their lengths.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region where the sister chromatids appear to be pinched together is called the centromere.</a:t>
            </a:r>
            <a:endParaRPr lang="en-US" sz="2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75A73E-411E-8C48-92FA-D7B2A2523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95" y="4666351"/>
            <a:ext cx="5193812" cy="2073419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79373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12_04ChromosomeDuplicat_CL.jpg" descr="12_04ChromosomeDuplicat_C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5432426" cy="6858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2769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60" y="1357803"/>
            <a:ext cx="7429499" cy="884514"/>
          </a:xfrm>
        </p:spPr>
        <p:txBody>
          <a:bodyPr>
            <a:normAutofit/>
          </a:bodyPr>
          <a:lstStyle/>
          <a:p>
            <a:r>
              <a:rPr lang="en-US" sz="3600" dirty="0"/>
              <a:t>2</a:t>
            </a:r>
            <a:r>
              <a:rPr lang="en-US" dirty="0"/>
              <a:t> main phases of the cell cycle</a:t>
            </a:r>
            <a:endParaRPr lang="en-US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Interphase, which is broken into:</a:t>
            </a:r>
          </a:p>
          <a:p>
            <a:pPr marL="800100" lvl="1" indent="-342900"/>
            <a:r>
              <a:rPr lang="en-US" sz="2400" dirty="0"/>
              <a:t>G</a:t>
            </a:r>
            <a:r>
              <a:rPr lang="en-US" sz="2400" baseline="-25000" dirty="0"/>
              <a:t>1</a:t>
            </a:r>
          </a:p>
          <a:p>
            <a:pPr marL="800100" lvl="1" indent="-342900"/>
            <a:r>
              <a:rPr lang="en-US" sz="2400" dirty="0"/>
              <a:t>S</a:t>
            </a:r>
          </a:p>
          <a:p>
            <a:pPr marL="800100" lvl="1" indent="-342900"/>
            <a:r>
              <a:rPr lang="en-US" sz="2400" dirty="0"/>
              <a:t>G</a:t>
            </a:r>
            <a:r>
              <a:rPr lang="en-US" sz="2400" baseline="-25000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FD9DB-EA75-3E42-8634-DD697845C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4481098"/>
          </a:xfrm>
        </p:spPr>
        <p:txBody>
          <a:bodyPr>
            <a:normAutofit/>
          </a:bodyPr>
          <a:lstStyle/>
          <a:p>
            <a:r>
              <a:rPr lang="en-US" sz="2800" dirty="0"/>
              <a:t>Mitosis (M-phase), which is broken into:</a:t>
            </a:r>
          </a:p>
          <a:p>
            <a:pPr lvl="1"/>
            <a:r>
              <a:rPr lang="en-US" sz="2400" dirty="0"/>
              <a:t>Prophase</a:t>
            </a:r>
          </a:p>
          <a:p>
            <a:pPr lvl="1"/>
            <a:r>
              <a:rPr lang="en-US" sz="2400" dirty="0"/>
              <a:t>Metaphase</a:t>
            </a:r>
          </a:p>
          <a:p>
            <a:pPr lvl="1"/>
            <a:r>
              <a:rPr lang="en-US" sz="2400" dirty="0"/>
              <a:t>Anaphase</a:t>
            </a:r>
          </a:p>
          <a:p>
            <a:pPr lvl="1"/>
            <a:r>
              <a:rPr lang="en-US" sz="2400" dirty="0"/>
              <a:t>Telophase</a:t>
            </a:r>
          </a:p>
          <a:p>
            <a:pPr lvl="1"/>
            <a:r>
              <a:rPr lang="en-US" sz="2400" dirty="0"/>
              <a:t>Cytokinesis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69D0DC-E2D5-1A18-7CBE-4275795A0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3" y="134794"/>
            <a:ext cx="2717798" cy="122300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CB2EB8-1515-EBAB-39CB-CA9DCCAF8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58" y="4923833"/>
            <a:ext cx="3906125" cy="175905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CCDEB7-9D36-6053-1738-7CEFB81CB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281" y="5933583"/>
            <a:ext cx="3644900" cy="7493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997C84-454A-4A18-CDC8-3E3885216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705" y="257348"/>
            <a:ext cx="3213100" cy="9779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2322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Interphase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349794"/>
            <a:ext cx="8195411" cy="521589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G</a:t>
            </a:r>
            <a:r>
              <a:rPr lang="en-US" sz="2800" baseline="-25000" dirty="0"/>
              <a:t>1</a:t>
            </a:r>
            <a:r>
              <a:rPr lang="en-US" sz="2800" dirty="0"/>
              <a:t>, a lot of genes are turned on in order to make proteins necessary to run the metabolism of the cell.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This includes generating enzymes to break down carbohydrates, lipids, proteins, etc.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Most of the cell growth occurs during this stage.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It checks its DNA for damage at the cell growth checkpoint, and makes sure it’s ready to enter the S-phase.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4C9BF6-E000-D7A2-3A94-CE8D4A3BA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968" y="180479"/>
            <a:ext cx="4879062" cy="97245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161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Interphase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349794"/>
            <a:ext cx="8195411" cy="521589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the S-phase, the DNA is copied while growth and metabolic activity continue.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During this phase, the DNA is constantly being checked to make sure that no copying errors have occurred.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In animal cells, the centrosomes duplicate.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147357-AB47-9443-0D84-5CF717E41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963" y="292308"/>
            <a:ext cx="3619500" cy="7493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lumMod val="95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8369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609601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Interphase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349794"/>
            <a:ext cx="8195411" cy="521589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G</a:t>
            </a:r>
            <a:r>
              <a:rPr lang="en-US" sz="2800" baseline="-25000" dirty="0"/>
              <a:t>2</a:t>
            </a:r>
            <a:r>
              <a:rPr lang="en-US" sz="2800" dirty="0"/>
              <a:t>, cell growth and metabolic activity continues as the cell finalizes preparation for division.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Symbol" pitchFamily="2" charset="2"/>
              </a:rPr>
              <a:t>a</a:t>
            </a:r>
            <a:r>
              <a:rPr lang="en-US" sz="2200" dirty="0"/>
              <a:t> and </a:t>
            </a:r>
            <a:r>
              <a:rPr lang="en-US" sz="2200" dirty="0">
                <a:latin typeface="Symbol" pitchFamily="2" charset="2"/>
              </a:rPr>
              <a:t>b</a:t>
            </a:r>
            <a:r>
              <a:rPr lang="en-US" sz="2200" dirty="0"/>
              <a:t> tubulins proteins are made that will assemble into the microtubule spindle fibers.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Organelles grow and divide and increase in number so each cell ends up with what it needs to continue.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Towards the end of G</a:t>
            </a:r>
            <a:r>
              <a:rPr lang="en-US" sz="2200" baseline="-25000" dirty="0"/>
              <a:t>2</a:t>
            </a:r>
            <a:r>
              <a:rPr lang="en-US" sz="2200" dirty="0"/>
              <a:t>, things slow down as the cell readies for division.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In the G</a:t>
            </a:r>
            <a:r>
              <a:rPr lang="en-US" sz="2200" baseline="-25000" dirty="0"/>
              <a:t>2</a:t>
            </a:r>
            <a:r>
              <a:rPr lang="en-US" sz="2200" dirty="0"/>
              <a:t> checkpoint, the cell makes one last check to ensure that everything needed for division is there.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3A32EA-A2D3-1D5A-627E-124989DE4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689" y="292308"/>
            <a:ext cx="3543300" cy="7493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5518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8" y="292308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Mitosis—prophase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5282" y="1061784"/>
            <a:ext cx="4964455" cy="577802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prophase, the chromatin begins to condense and are visible with a light microscope.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nucleoli disappear.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Chromosomes appear as identical sister chromatids.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mitotic spindle begins to form.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In animal cells, the centrosomes migrate to opposite poles.</a:t>
            </a:r>
            <a:endParaRPr lang="en-US" sz="2000" dirty="0"/>
          </a:p>
        </p:txBody>
      </p:sp>
      <p:pic>
        <p:nvPicPr>
          <p:cNvPr id="5" name="12_06x2EarlyProphaseLM_XUP.jpg" descr="12_06x2EarlyProphaseLM_XUP.jpg">
            <a:extLst>
              <a:ext uri="{FF2B5EF4-FFF2-40B4-BE49-F238E27FC236}">
                <a16:creationId xmlns:a16="http://schemas.microsoft.com/office/drawing/2014/main" id="{AC6DAC6C-E398-6B4D-9DF0-4A3610149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240" y="4171259"/>
            <a:ext cx="3759332" cy="2509187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25400" rotWithShape="0">
              <a:srgbClr val="FFFFFF">
                <a:alpha val="7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C0CA64-BF0F-8D4B-8DE6-60ECF42EB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736" y="407180"/>
            <a:ext cx="3118675" cy="369251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852D4A-5530-C446-986F-46B13C51D78C}"/>
              </a:ext>
            </a:extLst>
          </p:cNvPr>
          <p:cNvSpPr/>
          <p:nvPr/>
        </p:nvSpPr>
        <p:spPr>
          <a:xfrm>
            <a:off x="7625166" y="971680"/>
            <a:ext cx="773245" cy="31280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928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2" y="300326"/>
            <a:ext cx="7755937" cy="679372"/>
          </a:xfrm>
        </p:spPr>
        <p:txBody>
          <a:bodyPr>
            <a:normAutofit/>
          </a:bodyPr>
          <a:lstStyle/>
          <a:p>
            <a:pPr algn="r"/>
            <a:r>
              <a:rPr lang="en-US" sz="3600" dirty="0"/>
              <a:t>Mitosis—Prophase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7" y="1349794"/>
            <a:ext cx="4089404" cy="521589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prophase, each chromosome becomes distinctly visible.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nuclear envelope breaks down.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kinetochore forms at the centromere of each chromatid.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5" name="12_06x3LateProphaseLM_XUP.jpg" descr="12_06x3LateProphaseLM_XUP.jpg">
            <a:extLst>
              <a:ext uri="{FF2B5EF4-FFF2-40B4-BE49-F238E27FC236}">
                <a16:creationId xmlns:a16="http://schemas.microsoft.com/office/drawing/2014/main" id="{3CC7D61B-1BB9-264D-A1AA-24242CFA9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288973"/>
            <a:ext cx="3609073" cy="240883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25400" rotWithShape="0">
              <a:srgbClr val="FFFFFF">
                <a:alpha val="7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FCDE79-BF55-C64E-97B2-C5C19214D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884" y="3053443"/>
            <a:ext cx="2619829" cy="366444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2AAFB5-EE95-122A-B899-0D15F9259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75" y="292308"/>
            <a:ext cx="3657600" cy="9652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3730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2" y="300326"/>
            <a:ext cx="7755937" cy="679372"/>
          </a:xfrm>
        </p:spPr>
        <p:txBody>
          <a:bodyPr>
            <a:normAutofit/>
          </a:bodyPr>
          <a:lstStyle/>
          <a:p>
            <a:pPr algn="r"/>
            <a:r>
              <a:rPr lang="en-US" sz="3600" dirty="0"/>
              <a:t>Mitosis—metaphase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7" y="2293748"/>
            <a:ext cx="4089404" cy="427194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metaphase, the chromosomes align at the metaphase plate.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7" name="12_06x4MetaphaseLM_XUP.jpg" descr="12_06x4MetaphaseLM_XUP.jpg">
            <a:extLst>
              <a:ext uri="{FF2B5EF4-FFF2-40B4-BE49-F238E27FC236}">
                <a16:creationId xmlns:a16="http://schemas.microsoft.com/office/drawing/2014/main" id="{3412A903-AC46-7843-A61D-AB9DE1265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1" y="1349795"/>
            <a:ext cx="4294412" cy="2865392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25400" rotWithShape="0">
              <a:srgbClr val="FFFFFF">
                <a:alpha val="7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6039B4-8AF8-3148-A3CF-E43F05EC7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264" y="3446870"/>
            <a:ext cx="2409449" cy="341113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7F7806-81D0-1F6A-E7E3-7617F5DCC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56" y="1085172"/>
            <a:ext cx="3683000" cy="7366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6049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2" y="300326"/>
            <a:ext cx="7755937" cy="679372"/>
          </a:xfrm>
        </p:spPr>
        <p:txBody>
          <a:bodyPr>
            <a:normAutofit/>
          </a:bodyPr>
          <a:lstStyle/>
          <a:p>
            <a:pPr algn="r"/>
            <a:r>
              <a:rPr lang="en-US" sz="3600" dirty="0"/>
              <a:t>Mitosis—ANaphase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040339"/>
            <a:ext cx="4089404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As the cohesin proteins which bind the sister chromatids together become inactivated, sister chromatids start to separate and begin moving to opposite ends of the cell.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Motor proteins move the chromatids to the poles of the cell.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6" name="12_06x6EarlyTelophaseL_XUP.jpg" descr="12_06x6EarlyTelophaseL_XUP.jpg">
            <a:extLst>
              <a:ext uri="{FF2B5EF4-FFF2-40B4-BE49-F238E27FC236}">
                <a16:creationId xmlns:a16="http://schemas.microsoft.com/office/drawing/2014/main" id="{3B231494-802D-C44D-A585-DE0263D557A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0" y="1224200"/>
            <a:ext cx="4114801" cy="274637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25400" rotWithShape="0">
              <a:srgbClr val="FFFFFF">
                <a:alpha val="7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1DB585-FA9A-FC41-BF0E-024FC5E94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139" y="3339060"/>
            <a:ext cx="2408940" cy="341040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96F713-050C-FFBC-D3A5-EB2D2B1DE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14" y="268498"/>
            <a:ext cx="3365500" cy="7112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4913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2" y="300326"/>
            <a:ext cx="7755937" cy="679372"/>
          </a:xfrm>
        </p:spPr>
        <p:txBody>
          <a:bodyPr>
            <a:normAutofit/>
          </a:bodyPr>
          <a:lstStyle/>
          <a:p>
            <a:pPr algn="r"/>
            <a:r>
              <a:rPr lang="en-US" sz="3600" dirty="0"/>
              <a:t>Mitosis—Telophase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040339"/>
            <a:ext cx="4089404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Telophase occurs when the 2 daughter nuclei begin to form.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nuclear envelopes reform from fragments of the parent cell’s nuclear envelope.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Nucleoli reappear.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Chromatin relaxes.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Mitotic spindle breaks down.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7" name="12_06x7LateTelophaseLM_XUP.jpg" descr="12_06x7LateTelophaseLM_XUP.jpg">
            <a:extLst>
              <a:ext uri="{FF2B5EF4-FFF2-40B4-BE49-F238E27FC236}">
                <a16:creationId xmlns:a16="http://schemas.microsoft.com/office/drawing/2014/main" id="{24E3809D-164B-F040-BAB4-8F162571386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49596"/>
            <a:ext cx="4267200" cy="284797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F39061-5DF4-964F-9590-7321CD80B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0492" y="3429000"/>
            <a:ext cx="2133600" cy="332935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4BA22C-D74D-3A01-C95B-F24DFE3FB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44" y="281100"/>
            <a:ext cx="3657600" cy="7493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lumMod val="95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6307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Mitosis—cytokinesis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4184" y="1770998"/>
            <a:ext cx="4089404" cy="5087002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Cytokinesis is when the cytoplasm is divided between the 2 daughter cells.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process is different between plants and animals.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8BB22C-C220-9C40-BC07-BE37D1CE3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113" y="831089"/>
            <a:ext cx="4051300" cy="30353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EA0278-459A-454D-B8FD-C292DB51E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113" y="3866389"/>
            <a:ext cx="4051300" cy="293861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http://imgarcade.com/1/cytokinesis-in-plant-cells-microscope/">
            <a:extLst>
              <a:ext uri="{FF2B5EF4-FFF2-40B4-BE49-F238E27FC236}">
                <a16:creationId xmlns:a16="http://schemas.microsoft.com/office/drawing/2014/main" id="{44FB703E-0A07-5740-A61D-125C18FEE78F}"/>
              </a:ext>
            </a:extLst>
          </p:cNvPr>
          <p:cNvSpPr/>
          <p:nvPr/>
        </p:nvSpPr>
        <p:spPr>
          <a:xfrm>
            <a:off x="4172888" y="6663075"/>
            <a:ext cx="4572000" cy="194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40639" marR="40639" defTabSz="914400">
              <a:defRPr sz="600" u="sng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  <a:hlinkClick r:id="" action="ppaction://noaction"/>
              </a:defRPr>
            </a:lvl1pPr>
          </a:lstStyle>
          <a:p>
            <a:pPr>
              <a:defRPr u="none"/>
            </a:pPr>
            <a:r>
              <a:rPr lang="en-US" dirty="0"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https://www.nicepng.com/ourpic/u2e6a9w7w7u2o0a9_plant-cytokinesis-images-cytokinesis-in-plant-cells-microscope/</a:t>
            </a:r>
            <a:endParaRPr u="sng" dirty="0"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AC96A5-6712-E9F1-999B-DE37D9B29E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636" y="1008998"/>
            <a:ext cx="3746500" cy="7620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3185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pPr algn="r"/>
            <a:r>
              <a:rPr lang="en-US" sz="3600" dirty="0"/>
              <a:t>Cytokinesis in Animal Cells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9731" y="830345"/>
            <a:ext cx="4696806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During cytokinesis in animal cells, a cleavage furrow forms between the 2 new cells.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The cleavage furrow forms as a contractile ring of microfilaments interacts with myosin molecules on the cytoplasmic side of the plasma membrane.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When this interaction occurs, the ring contracts and pinches the cell in two.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EDBCFE-042A-1E48-B794-C12591D8E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537" y="1436263"/>
            <a:ext cx="3597639" cy="464863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64B8E9A-51E0-894E-85F2-4510C6EF9114}"/>
              </a:ext>
            </a:extLst>
          </p:cNvPr>
          <p:cNvSpPr/>
          <p:nvPr/>
        </p:nvSpPr>
        <p:spPr>
          <a:xfrm>
            <a:off x="5276537" y="6110859"/>
            <a:ext cx="145103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/>
              <a:t>https://slideplayer.com/slide/9733128/</a:t>
            </a:r>
          </a:p>
        </p:txBody>
      </p:sp>
    </p:spTree>
    <p:extLst>
      <p:ext uri="{BB962C8B-B14F-4D97-AF65-F5344CB8AC3E}">
        <p14:creationId xmlns:p14="http://schemas.microsoft.com/office/powerpoint/2010/main" val="35837172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Cytokinesis in plants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4374217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In plant cells, cytokinesis is much different.  Vesicles come from the endomembrane system, and migrate along microtubules.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vesicles collect at the center of the cell and form a cell plate, which eventually becomes the cell wall, forming 2 cells.</a:t>
            </a:r>
          </a:p>
        </p:txBody>
      </p:sp>
      <p:sp>
        <p:nvSpPr>
          <p:cNvPr id="9" name="http://imgarcade.com/1/cytokinesis-in-plant-cells-microscope/">
            <a:extLst>
              <a:ext uri="{FF2B5EF4-FFF2-40B4-BE49-F238E27FC236}">
                <a16:creationId xmlns:a16="http://schemas.microsoft.com/office/drawing/2014/main" id="{44FB703E-0A07-5740-A61D-125C18FEE78F}"/>
              </a:ext>
            </a:extLst>
          </p:cNvPr>
          <p:cNvSpPr/>
          <p:nvPr/>
        </p:nvSpPr>
        <p:spPr>
          <a:xfrm>
            <a:off x="4833288" y="6647067"/>
            <a:ext cx="3911600" cy="194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marL="40639" marR="40639" defTabSz="914400">
              <a:defRPr sz="600" u="sng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  <a:hlinkClick r:id="" action="ppaction://noaction"/>
              </a:defRPr>
            </a:lvl1pPr>
          </a:lstStyle>
          <a:p>
            <a:pPr>
              <a:defRPr u="none"/>
            </a:pPr>
            <a:r>
              <a:rPr lang="en-US" dirty="0"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https://slideplayer.com/slide/699033/</a:t>
            </a:r>
            <a:endParaRPr u="sng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6E4D8E-924E-674A-AE3D-B8F66F175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288" y="1040339"/>
            <a:ext cx="4160810" cy="563984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1500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itosis.jpg" descr="mitosis.jpg">
            <a:extLst>
              <a:ext uri="{FF2B5EF4-FFF2-40B4-BE49-F238E27FC236}">
                <a16:creationId xmlns:a16="http://schemas.microsoft.com/office/drawing/2014/main" id="{5A46117C-7035-5D41-AC8F-7FD039C87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35" y="899410"/>
            <a:ext cx="9145947" cy="471260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6325144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Centrioles and centrosomes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Plant cells do not have centrioles or centrosomes, but they still form mitotic spindles.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In animal cells, the centrosomes are non-membranous organelles which organize the microtubules.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G</a:t>
            </a:r>
            <a:r>
              <a:rPr lang="en-US" sz="2800" baseline="-25000" dirty="0"/>
              <a:t>1</a:t>
            </a:r>
            <a:r>
              <a:rPr lang="en-US" sz="2800" dirty="0"/>
              <a:t> centrosomes separate, and in S-phase they begin to elongate centrosomes.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Sometimes the centrosomes are called the microtubule organizing center because in animal cells, they give rise to the mitotic spindle.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35745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The Mitotic spindle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8277282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The mitotic spindle is an important part of mitosis because it is the organized array of microtubules that moves the chromosomes during cell division.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During division, the actual movement of chromatids is prevented because of the binding of the microtubules from the opposite end of the cell.  This tug-of-war helps align the chromosomes at the metaphase plate.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E0FC6B-3732-5A4A-A3A4-FBFAC1587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166" y="3634646"/>
            <a:ext cx="4182256" cy="313341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25930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Control of the cell cycle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040339"/>
            <a:ext cx="4229100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various stages of the cell cycle are determined by a variety of cytoplasmic signals.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evidence for this come from cell-fusion experiments performed in the early 1970s.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It is often referred to as the Cell Cycle Control System.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5D79F1-CA1E-EE4B-AEA5-B0A2577CD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299" y="1085850"/>
            <a:ext cx="4229100" cy="46863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8588845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Control of of the cell cycle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6" y="1040339"/>
            <a:ext cx="3975104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When this system is active, the cell replicates its DNA, elongates, and the plasma membrane grows inward dividing the cell in two.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0D083D-113A-DB44-99DC-6473B032F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299" y="1085850"/>
            <a:ext cx="4229100" cy="46863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95102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Control of the cell cycle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This system cyclically operates and controls the key events in the cell cycle.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Each of the phases of the cell cycle seem to be controlled by a checkpoint which is where critical stop-and-go signals regulate the cell cycle.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Cytoplasmic signals govern the Cell Cycle Control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534587-9F6A-2B43-E568-EB8E83570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806950"/>
            <a:ext cx="3133490" cy="164354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5536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Control of the cell cycle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70522" y="890305"/>
            <a:ext cx="5694575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Cyclins and Kinases are the two main types of regulatory molecules (proteins) found in cells.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They work together to regulate the activation of the signaling molecules involved in DNA synthesis and mitosis.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levels of cyclins rise and fall throughout the cell cycle.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levels of kinases remains the same during the cell cycle.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430BD0-585F-FDAE-F569-727C92C2D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4" y="2574235"/>
            <a:ext cx="3337630" cy="229787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53101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800px-Cyclin_Expression.svg.png" descr="800px-Cyclin_Expression.svg.png">
            <a:extLst>
              <a:ext uri="{FF2B5EF4-FFF2-40B4-BE49-F238E27FC236}">
                <a16:creationId xmlns:a16="http://schemas.microsoft.com/office/drawing/2014/main" id="{94CBA790-05C2-7444-BC39-755C0E0D7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7" y="1894358"/>
            <a:ext cx="8739745" cy="393288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82720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Cyclins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Cyclins are a family of proteins that interact with kinases to control the cell cycle.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They do so by activating cyclin-dependent kinase enzymes that, in turn, set off a series of signals resulting in a cellular response:  DNA synthesis, protein synthesis, cell division, etc.</a:t>
            </a:r>
          </a:p>
        </p:txBody>
      </p:sp>
    </p:spTree>
    <p:extLst>
      <p:ext uri="{BB962C8B-B14F-4D97-AF65-F5344CB8AC3E}">
        <p14:creationId xmlns:p14="http://schemas.microsoft.com/office/powerpoint/2010/main" val="33475929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kinases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Kinases are enzymes that function by either activating or inactivating other proteins by phosphorylation.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These activated proteins carry out a variety of functions in addition to giving “go” signals at the G</a:t>
            </a:r>
            <a:r>
              <a:rPr lang="en-US" sz="2800" baseline="-25000" dirty="0"/>
              <a:t>1</a:t>
            </a:r>
            <a:r>
              <a:rPr lang="en-US" sz="2800" dirty="0"/>
              <a:t> and G</a:t>
            </a:r>
            <a:r>
              <a:rPr lang="en-US" sz="2800" baseline="-25000" dirty="0"/>
              <a:t>2</a:t>
            </a:r>
            <a:r>
              <a:rPr lang="en-US" sz="2800" dirty="0"/>
              <a:t> checkpoints.</a:t>
            </a:r>
          </a:p>
        </p:txBody>
      </p:sp>
    </p:spTree>
    <p:extLst>
      <p:ext uri="{BB962C8B-B14F-4D97-AF65-F5344CB8AC3E}">
        <p14:creationId xmlns:p14="http://schemas.microsoft.com/office/powerpoint/2010/main" val="39603675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kinases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Kinases are usually present in constant concentration within the cell, but are inactive.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They become active when a particular cyclin protein binds to them.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These kinases are called cyclin dependent kinases, or CdKs for short.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cyclin-CdK complex activation is what triggers events in the cell cycle.</a:t>
            </a:r>
          </a:p>
        </p:txBody>
      </p:sp>
    </p:spTree>
    <p:extLst>
      <p:ext uri="{BB962C8B-B14F-4D97-AF65-F5344CB8AC3E}">
        <p14:creationId xmlns:p14="http://schemas.microsoft.com/office/powerpoint/2010/main" val="17699644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Cyclin-kinase interactions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When cyclins and kinases interact, they initiate a variety of conformational changes in the associated protein.  These changes lead to an effect within the cell. </a:t>
            </a:r>
          </a:p>
        </p:txBody>
      </p:sp>
    </p:spTree>
    <p:extLst>
      <p:ext uri="{BB962C8B-B14F-4D97-AF65-F5344CB8AC3E}">
        <p14:creationId xmlns:p14="http://schemas.microsoft.com/office/powerpoint/2010/main" val="12488177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Cyclin-kinase interactions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For example, at the beginning of mitosis, CdK activity increases leading to the increased phosphorylation of proteins controlling chromosome condensation, nuclear envelope breakdown, and spindle assembly.</a:t>
            </a:r>
          </a:p>
        </p:txBody>
      </p:sp>
    </p:spTree>
    <p:extLst>
      <p:ext uri="{BB962C8B-B14F-4D97-AF65-F5344CB8AC3E}">
        <p14:creationId xmlns:p14="http://schemas.microsoft.com/office/powerpoint/2010/main" val="2910496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Cyclin-kinase interactions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When cyclins and kinases interact, they initiate a variety of conformational changes in the associated protein.  These changes lead to an effect within the cell. </a:t>
            </a:r>
          </a:p>
        </p:txBody>
      </p:sp>
    </p:spTree>
    <p:extLst>
      <p:ext uri="{BB962C8B-B14F-4D97-AF65-F5344CB8AC3E}">
        <p14:creationId xmlns:p14="http://schemas.microsoft.com/office/powerpoint/2010/main" val="42112133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9" y="246619"/>
            <a:ext cx="7549453" cy="829455"/>
          </a:xfrm>
        </p:spPr>
        <p:txBody>
          <a:bodyPr>
            <a:normAutofit/>
          </a:bodyPr>
          <a:lstStyle/>
          <a:p>
            <a:r>
              <a:rPr lang="en-US" sz="3600" dirty="0"/>
              <a:t>Cyclin-kinase interactions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0029" y="1274164"/>
            <a:ext cx="3711972" cy="558383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CdK associates with different cyclins triggering different events of the cell cycle.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For simplicity, only the cyclins that act in the S-phase and M-phase are shown here.</a:t>
            </a:r>
          </a:p>
        </p:txBody>
      </p:sp>
      <p:pic>
        <p:nvPicPr>
          <p:cNvPr id="6" name="ch17f16.jpg" descr="ch17f16.jpg">
            <a:extLst>
              <a:ext uri="{FF2B5EF4-FFF2-40B4-BE49-F238E27FC236}">
                <a16:creationId xmlns:a16="http://schemas.microsoft.com/office/drawing/2014/main" id="{708C7616-84E7-DC4E-84BA-6F25E5655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373" y="1196300"/>
            <a:ext cx="4163843" cy="5179101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7" name="http://www.ncbi.nlm.nih.gov/books/NBK26824/">
            <a:extLst>
              <a:ext uri="{FF2B5EF4-FFF2-40B4-BE49-F238E27FC236}">
                <a16:creationId xmlns:a16="http://schemas.microsoft.com/office/drawing/2014/main" id="{5B28AE7C-2113-884B-B50D-22C70004CF6C}"/>
              </a:ext>
            </a:extLst>
          </p:cNvPr>
          <p:cNvSpPr/>
          <p:nvPr/>
        </p:nvSpPr>
        <p:spPr>
          <a:xfrm>
            <a:off x="4726002" y="6382781"/>
            <a:ext cx="2550698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defTabSz="914400">
              <a:defRPr sz="900" u="sng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  <a:hlinkClick r:id="" action="ppaction://noaction"/>
              </a:defRPr>
            </a:lvl1pPr>
          </a:lstStyle>
          <a:p>
            <a:pPr>
              <a:defRPr u="none"/>
            </a:pPr>
            <a:r>
              <a:rPr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http://www.ncbi.nlm.nih.gov/books/NBK26824/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B29F285-7278-207F-0488-2BFA287F5E0E}"/>
              </a:ext>
            </a:extLst>
          </p:cNvPr>
          <p:cNvGrpSpPr/>
          <p:nvPr/>
        </p:nvGrpSpPr>
        <p:grpSpPr>
          <a:xfrm>
            <a:off x="6512320" y="2417853"/>
            <a:ext cx="129600" cy="200160"/>
            <a:chOff x="6512320" y="2417853"/>
            <a:chExt cx="129600" cy="20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C359F13-FE8C-46E1-3FDE-D22E2EC1CEDF}"/>
                    </a:ext>
                  </a:extLst>
                </p14:cNvPr>
                <p14:cNvContentPartPr/>
                <p14:nvPr/>
              </p14:nvContentPartPr>
              <p14:xfrm>
                <a:off x="6521680" y="2417853"/>
                <a:ext cx="108720" cy="200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C359F13-FE8C-46E1-3FDE-D22E2EC1CED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514480" y="2410293"/>
                  <a:ext cx="1238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68D5C74-9AB7-F3EE-B773-0F196E8FF8CD}"/>
                    </a:ext>
                  </a:extLst>
                </p14:cNvPr>
                <p14:cNvContentPartPr/>
                <p14:nvPr/>
              </p14:nvContentPartPr>
              <p14:xfrm>
                <a:off x="6512320" y="2526213"/>
                <a:ext cx="129600" cy="104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68D5C74-9AB7-F3EE-B773-0F196E8FF8C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504760" y="2518653"/>
                  <a:ext cx="144720" cy="2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7C61836-C629-696E-436B-F565080B71AA}"/>
              </a:ext>
            </a:extLst>
          </p:cNvPr>
          <p:cNvGrpSpPr/>
          <p:nvPr/>
        </p:nvGrpSpPr>
        <p:grpSpPr>
          <a:xfrm>
            <a:off x="5467600" y="3528813"/>
            <a:ext cx="517320" cy="401400"/>
            <a:chOff x="5467600" y="3528813"/>
            <a:chExt cx="517320" cy="4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10CFDCE-F1A8-754A-AFD1-DBE1BC66286A}"/>
                    </a:ext>
                  </a:extLst>
                </p14:cNvPr>
                <p14:cNvContentPartPr/>
                <p14:nvPr/>
              </p14:nvContentPartPr>
              <p14:xfrm>
                <a:off x="5516920" y="3748053"/>
                <a:ext cx="127080" cy="1821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10CFDCE-F1A8-754A-AFD1-DBE1BC66286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09360" y="3740493"/>
                  <a:ext cx="14220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4BD3A9F-1BE5-0548-282A-CF935AC87F72}"/>
                    </a:ext>
                  </a:extLst>
                </p14:cNvPr>
                <p14:cNvContentPartPr/>
                <p14:nvPr/>
              </p14:nvContentPartPr>
              <p14:xfrm>
                <a:off x="5557240" y="3804573"/>
                <a:ext cx="121680" cy="226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4BD3A9F-1BE5-0548-282A-CF935AC87F7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549680" y="3797013"/>
                  <a:ext cx="1368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579481B-FD1E-6056-AF02-A91A12AA8F2F}"/>
                    </a:ext>
                  </a:extLst>
                </p14:cNvPr>
                <p14:cNvContentPartPr/>
                <p14:nvPr/>
              </p14:nvContentPartPr>
              <p14:xfrm>
                <a:off x="5467600" y="3628893"/>
                <a:ext cx="22320" cy="964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579481B-FD1E-6056-AF02-A91A12AA8F2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460400" y="3621333"/>
                  <a:ext cx="370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543B3BD-1A70-0D98-3F48-DF9DFB42E560}"/>
                    </a:ext>
                  </a:extLst>
                </p14:cNvPr>
                <p14:cNvContentPartPr/>
                <p14:nvPr/>
              </p14:nvContentPartPr>
              <p14:xfrm>
                <a:off x="5488480" y="3589653"/>
                <a:ext cx="121320" cy="108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543B3BD-1A70-0D98-3F48-DF9DFB42E56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480920" y="3582093"/>
                  <a:ext cx="1364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EA894C8-3D00-AC8E-739B-FDEC717C9EE6}"/>
                    </a:ext>
                  </a:extLst>
                </p14:cNvPr>
                <p14:cNvContentPartPr/>
                <p14:nvPr/>
              </p14:nvContentPartPr>
              <p14:xfrm>
                <a:off x="5585320" y="3641133"/>
                <a:ext cx="399600" cy="1328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EA894C8-3D00-AC8E-739B-FDEC717C9EE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577760" y="3633573"/>
                  <a:ext cx="4147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6C4E546-D1D3-F881-69B7-74D9ED0440E8}"/>
                    </a:ext>
                  </a:extLst>
                </p14:cNvPr>
                <p14:cNvContentPartPr/>
                <p14:nvPr/>
              </p14:nvContentPartPr>
              <p14:xfrm>
                <a:off x="5672440" y="3528813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6C4E546-D1D3-F881-69B7-74D9ED0440E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664880" y="352125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5D83C93-F0F7-82F9-38A3-02707093D0C3}"/>
              </a:ext>
            </a:extLst>
          </p:cNvPr>
          <p:cNvGrpSpPr/>
          <p:nvPr/>
        </p:nvGrpSpPr>
        <p:grpSpPr>
          <a:xfrm>
            <a:off x="6438520" y="2248653"/>
            <a:ext cx="492120" cy="182520"/>
            <a:chOff x="6438520" y="2248653"/>
            <a:chExt cx="492120" cy="18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655CB22-50EB-9806-E0A2-F804FEFF04AD}"/>
                    </a:ext>
                  </a:extLst>
                </p14:cNvPr>
                <p14:cNvContentPartPr/>
                <p14:nvPr/>
              </p14:nvContentPartPr>
              <p14:xfrm>
                <a:off x="6438520" y="2251893"/>
                <a:ext cx="41400" cy="1792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655CB22-50EB-9806-E0A2-F804FEFF04A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430960" y="2244333"/>
                  <a:ext cx="565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8CEDF38-4187-F209-2B1B-5E2B7452E860}"/>
                    </a:ext>
                  </a:extLst>
                </p14:cNvPr>
                <p14:cNvContentPartPr/>
                <p14:nvPr/>
              </p14:nvContentPartPr>
              <p14:xfrm>
                <a:off x="6469480" y="2289333"/>
                <a:ext cx="461160" cy="122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8CEDF38-4187-F209-2B1B-5E2B7452E86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461920" y="2281773"/>
                  <a:ext cx="4762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D70509C-A87B-5269-D096-0BCE197E5D03}"/>
                    </a:ext>
                  </a:extLst>
                </p14:cNvPr>
                <p14:cNvContentPartPr/>
                <p14:nvPr/>
              </p14:nvContentPartPr>
              <p14:xfrm>
                <a:off x="6613840" y="2248653"/>
                <a:ext cx="55440" cy="68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D70509C-A87B-5269-D096-0BCE197E5D0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606280" y="2241093"/>
                  <a:ext cx="7056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89CBD58-34C5-DFF2-CDB0-BC3C55D73326}"/>
              </a:ext>
            </a:extLst>
          </p:cNvPr>
          <p:cNvGrpSpPr/>
          <p:nvPr/>
        </p:nvGrpSpPr>
        <p:grpSpPr>
          <a:xfrm>
            <a:off x="7609600" y="3528813"/>
            <a:ext cx="527040" cy="425160"/>
            <a:chOff x="7609600" y="3528813"/>
            <a:chExt cx="527040" cy="42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41BAC57-7FD6-511E-7344-A45F517E9355}"/>
                    </a:ext>
                  </a:extLst>
                </p14:cNvPr>
                <p14:cNvContentPartPr/>
                <p14:nvPr/>
              </p14:nvContentPartPr>
              <p14:xfrm>
                <a:off x="7662520" y="3793053"/>
                <a:ext cx="26640" cy="1609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41BAC57-7FD6-511E-7344-A45F517E935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654960" y="3785493"/>
                  <a:ext cx="417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8304C59-29A9-7C82-5DEF-83553F5222C9}"/>
                    </a:ext>
                  </a:extLst>
                </p14:cNvPr>
                <p14:cNvContentPartPr/>
                <p14:nvPr/>
              </p14:nvContentPartPr>
              <p14:xfrm>
                <a:off x="7636600" y="3774693"/>
                <a:ext cx="174600" cy="1663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8304C59-29A9-7C82-5DEF-83553F5222C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629040" y="3767133"/>
                  <a:ext cx="1897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03154C4-DFB6-0D75-B3FC-621B38F2CB6A}"/>
                    </a:ext>
                  </a:extLst>
                </p14:cNvPr>
                <p14:cNvContentPartPr/>
                <p14:nvPr/>
              </p14:nvContentPartPr>
              <p14:xfrm>
                <a:off x="7609600" y="3528813"/>
                <a:ext cx="29520" cy="2084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03154C4-DFB6-0D75-B3FC-621B38F2CB6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602040" y="3521253"/>
                  <a:ext cx="4428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57DAE70-6ABE-C2C6-420F-22086FA3DEB4}"/>
                    </a:ext>
                  </a:extLst>
                </p14:cNvPr>
                <p14:cNvContentPartPr/>
                <p14:nvPr/>
              </p14:nvContentPartPr>
              <p14:xfrm>
                <a:off x="7611400" y="3575973"/>
                <a:ext cx="525240" cy="1782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57DAE70-6ABE-C2C6-420F-22086FA3DEB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603840" y="3568773"/>
                  <a:ext cx="54036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36C37F1-C741-0B27-2B0E-CC7E6AB87FF0}"/>
                    </a:ext>
                  </a:extLst>
                </p14:cNvPr>
                <p14:cNvContentPartPr/>
                <p14:nvPr/>
              </p14:nvContentPartPr>
              <p14:xfrm>
                <a:off x="7813000" y="3589653"/>
                <a:ext cx="36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36C37F1-C741-0B27-2B0E-CC7E6AB87FF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805440" y="358209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17CB46E-8263-4EB6-39F0-5DD5C8DD8DDA}"/>
              </a:ext>
            </a:extLst>
          </p:cNvPr>
          <p:cNvGrpSpPr/>
          <p:nvPr/>
        </p:nvGrpSpPr>
        <p:grpSpPr>
          <a:xfrm>
            <a:off x="6429880" y="4896813"/>
            <a:ext cx="493920" cy="457560"/>
            <a:chOff x="6429880" y="4896813"/>
            <a:chExt cx="493920" cy="45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C8DB968-7F80-269B-CC35-749999011D9B}"/>
                    </a:ext>
                  </a:extLst>
                </p14:cNvPr>
                <p14:cNvContentPartPr/>
                <p14:nvPr/>
              </p14:nvContentPartPr>
              <p14:xfrm>
                <a:off x="6444640" y="4954053"/>
                <a:ext cx="34200" cy="1602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C8DB968-7F80-269B-CC35-749999011D9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437080" y="4946493"/>
                  <a:ext cx="493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91257D6-D979-9011-4F42-AC786F5A065D}"/>
                    </a:ext>
                  </a:extLst>
                </p14:cNvPr>
                <p14:cNvContentPartPr/>
                <p14:nvPr/>
              </p14:nvContentPartPr>
              <p14:xfrm>
                <a:off x="6526000" y="5174733"/>
                <a:ext cx="24840" cy="1706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91257D6-D979-9011-4F42-AC786F5A065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518440" y="5167173"/>
                  <a:ext cx="3996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6755320-0147-A2FD-C50C-BF4066EEA3F2}"/>
                    </a:ext>
                  </a:extLst>
                </p14:cNvPr>
                <p14:cNvContentPartPr/>
                <p14:nvPr/>
              </p14:nvContentPartPr>
              <p14:xfrm>
                <a:off x="6512680" y="5179053"/>
                <a:ext cx="142920" cy="175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6755320-0147-A2FD-C50C-BF4066EEA3F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505120" y="5171493"/>
                  <a:ext cx="15804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980A8B0-B09C-0212-0A73-912B8CB20893}"/>
                    </a:ext>
                  </a:extLst>
                </p14:cNvPr>
                <p14:cNvContentPartPr/>
                <p14:nvPr/>
              </p14:nvContentPartPr>
              <p14:xfrm>
                <a:off x="6429880" y="4937493"/>
                <a:ext cx="493920" cy="1753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980A8B0-B09C-0212-0A73-912B8CB2089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422320" y="4929933"/>
                  <a:ext cx="50904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272E35A-8058-6E75-4A2B-38FE69B3C69B}"/>
                    </a:ext>
                  </a:extLst>
                </p14:cNvPr>
                <p14:cNvContentPartPr/>
                <p14:nvPr/>
              </p14:nvContentPartPr>
              <p14:xfrm>
                <a:off x="6708880" y="4896813"/>
                <a:ext cx="27360" cy="140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272E35A-8058-6E75-4A2B-38FE69B3C69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701320" y="4889253"/>
                  <a:ext cx="42480" cy="28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557881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Classes of Cyclins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There are four major classes of cyclins that push the cell through the cell cycle: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u="sng" dirty="0"/>
              <a:t>G</a:t>
            </a:r>
            <a:r>
              <a:rPr lang="en-US" sz="2600" u="sng" baseline="-25000" dirty="0"/>
              <a:t>1</a:t>
            </a:r>
            <a:r>
              <a:rPr lang="en-US" sz="2600" u="sng" dirty="0"/>
              <a:t>/S-cyclins</a:t>
            </a:r>
            <a:r>
              <a:rPr lang="en-US" sz="2600" dirty="0"/>
              <a:t>:  Bind CdKs at the end of G</a:t>
            </a:r>
            <a:r>
              <a:rPr lang="en-US" sz="2600" baseline="-25000" dirty="0"/>
              <a:t>1</a:t>
            </a:r>
            <a:r>
              <a:rPr lang="en-US" sz="2600" dirty="0"/>
              <a:t> and commit the cell to DNA replication.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u="sng" dirty="0"/>
              <a:t>S-cyclins</a:t>
            </a:r>
            <a:r>
              <a:rPr lang="en-US" sz="2600" dirty="0"/>
              <a:t>: bind CdKs during the S-phase and are required for DNA replication.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u="sng" dirty="0"/>
              <a:t>M-cyclins</a:t>
            </a:r>
            <a:r>
              <a:rPr lang="en-US" sz="2600" dirty="0"/>
              <a:t>:  promote the events of mitosis.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u="sng" dirty="0"/>
              <a:t>G</a:t>
            </a:r>
            <a:r>
              <a:rPr lang="en-US" sz="2600" u="sng" baseline="-25000" dirty="0"/>
              <a:t>1</a:t>
            </a:r>
            <a:r>
              <a:rPr lang="en-US" sz="2600" u="sng" dirty="0"/>
              <a:t>-cyclins</a:t>
            </a:r>
            <a:r>
              <a:rPr lang="en-US" sz="2600" dirty="0"/>
              <a:t>:  promote passage through G</a:t>
            </a:r>
            <a:r>
              <a:rPr lang="en-US" sz="2600" baseline="-25000" dirty="0"/>
              <a:t>1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20229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Classes of Cyclins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cyclin signals shut down certain aspects of the cell cycle while starting others once key cellular processes have been completed.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checkpoints are: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G</a:t>
            </a:r>
            <a:r>
              <a:rPr lang="en-US" sz="2600" baseline="-25000" dirty="0"/>
              <a:t>1</a:t>
            </a:r>
            <a:r>
              <a:rPr lang="en-US" sz="2600" dirty="0"/>
              <a:t>/S Checkpoint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G</a:t>
            </a:r>
            <a:r>
              <a:rPr lang="en-US" sz="2600" baseline="-25000" dirty="0"/>
              <a:t>2</a:t>
            </a:r>
            <a:r>
              <a:rPr lang="en-US" sz="2600" dirty="0"/>
              <a:t>/M Checkpoint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There are two intra-phase checkpoints: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Intra-S-phase checkpoint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Spindle assembly (M) checkpoint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954505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droppedImage.pdf" descr="droppedImage.pdf">
            <a:extLst>
              <a:ext uri="{FF2B5EF4-FFF2-40B4-BE49-F238E27FC236}">
                <a16:creationId xmlns:a16="http://schemas.microsoft.com/office/drawing/2014/main" id="{6ACA467E-B357-5747-9FBE-7E2422CA1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29" y="0"/>
            <a:ext cx="8638442" cy="685799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573496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1</a:t>
            </a:r>
            <a:r>
              <a:rPr lang="en-US" sz="3600" dirty="0"/>
              <a:t>/S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For many cells, G</a:t>
            </a:r>
            <a:r>
              <a:rPr lang="en-US" sz="2800" baseline="-25000" dirty="0"/>
              <a:t>1</a:t>
            </a:r>
            <a:r>
              <a:rPr lang="en-US" sz="2800" dirty="0"/>
              <a:t> is important because it is here where if cells receive a “go” signal, then they will usually go through S, G</a:t>
            </a:r>
            <a:r>
              <a:rPr lang="en-US" sz="2800" baseline="-25000" dirty="0"/>
              <a:t>2</a:t>
            </a:r>
            <a:r>
              <a:rPr lang="en-US" sz="2800" dirty="0"/>
              <a:t>, and M.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It is sometimes dubbed the “restriction point.”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/>
              <a:t>The cell checks for size, nutrients, molecular signals for division, and DNA integrity.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no go signal is received, the cell enters G</a:t>
            </a:r>
            <a:r>
              <a:rPr lang="en-US" sz="2800" baseline="-25000" dirty="0"/>
              <a:t>0</a:t>
            </a:r>
            <a:r>
              <a:rPr lang="en-US" sz="2800" dirty="0"/>
              <a:t> which is a phase of non-division.</a:t>
            </a:r>
          </a:p>
        </p:txBody>
      </p:sp>
    </p:spTree>
    <p:extLst>
      <p:ext uri="{BB962C8B-B14F-4D97-AF65-F5344CB8AC3E}">
        <p14:creationId xmlns:p14="http://schemas.microsoft.com/office/powerpoint/2010/main" val="26756590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1</a:t>
            </a:r>
            <a:r>
              <a:rPr lang="en-US" sz="3600" dirty="0"/>
              <a:t>/S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G</a:t>
            </a:r>
            <a:r>
              <a:rPr lang="en-US" sz="2800" baseline="-25000" dirty="0"/>
              <a:t>1</a:t>
            </a:r>
            <a:r>
              <a:rPr lang="en-US" sz="2800" dirty="0"/>
              <a:t>, there are a variety of cyclin-kinase reactions that result in the transcription of genes that make proteins which promote entry into the S-phase.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damage to the DNA occurs, several mechanisms are in place which halt the cell cycle in G</a:t>
            </a:r>
            <a:r>
              <a:rPr lang="en-US" sz="2800" baseline="-25000" dirty="0"/>
              <a:t>1</a:t>
            </a:r>
            <a:r>
              <a:rPr lang="en-US" sz="28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These mechanisms are associated with several gene products—proteins.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274654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1</a:t>
            </a:r>
            <a:r>
              <a:rPr lang="en-US" sz="3600" dirty="0"/>
              <a:t>/S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DNA damage is detected, two signal transduction pathways work to arrest the cell in G</a:t>
            </a:r>
            <a:r>
              <a:rPr lang="en-US" sz="2800" baseline="-25000" dirty="0"/>
              <a:t>1</a:t>
            </a:r>
            <a:r>
              <a:rPr lang="en-US" sz="2800" dirty="0"/>
              <a:t>—one initiates arrest, the other maintains it.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These pathways kickstart mechanisms to repair the DNA, including p53.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916501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0</a:t>
            </a:r>
            <a:r>
              <a:rPr lang="en-US" sz="3600" dirty="0"/>
              <a:t> Quiescence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Most cells in the human body are in the G</a:t>
            </a:r>
            <a:r>
              <a:rPr lang="en-US" sz="2800" baseline="-25000" dirty="0"/>
              <a:t>0</a:t>
            </a:r>
            <a:r>
              <a:rPr lang="en-US" sz="2800" dirty="0"/>
              <a:t> phase and only very rarely divide (mature nerve and muscle cells).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Others are in G</a:t>
            </a:r>
            <a:r>
              <a:rPr lang="en-US" sz="2800" baseline="-25000" dirty="0"/>
              <a:t>0</a:t>
            </a:r>
            <a:r>
              <a:rPr lang="en-US" sz="2800" dirty="0"/>
              <a:t>, but can be stimulated to divide when needed, such as after an injury (liver).</a:t>
            </a:r>
          </a:p>
          <a:p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29751D-86F7-0A7F-26B3-167AE71A8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299" y="228722"/>
            <a:ext cx="3695700" cy="7366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92096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Intra-S-Phase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intra-S-phase checkpoint acts as a surveillance camera.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the S-phase, any problems with DNA replication trigger this checkpoint.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This checkpoint results in a cascade of signaling events that puts this and the next phase on hold until the problem is resolved.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730001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Intra-S-Phase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When the replication fork encounters damaged DNA, protein kinase pathways are activated.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This prevents the formation of new replication forks stopping DNA synthesis and arresting mitosis.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involved protein kinases also act to stabilize the replication fork while the DNA is being repaired.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252916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Intra-S-Phase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repairs cannot be made, either cell cycle arrest occurs, or apoptosis ensues.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64814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2</a:t>
            </a:r>
            <a:r>
              <a:rPr lang="en-US" sz="3600" dirty="0"/>
              <a:t>/M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This checkpoint is sometimes called the DNA Damage Checkpoint, and it ensures that the cell has successfully replicated its DNA.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errors are detected, various cyclin-dependent kinase pathways will hold the cell in G</a:t>
            </a:r>
            <a:r>
              <a:rPr lang="en-US" sz="2800" baseline="-25000" dirty="0"/>
              <a:t>2</a:t>
            </a:r>
            <a:r>
              <a:rPr lang="en-US" sz="2800" dirty="0"/>
              <a:t> until the damage has been fixed.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262293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2</a:t>
            </a:r>
            <a:r>
              <a:rPr lang="en-US" sz="3600" dirty="0"/>
              <a:t>/M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G</a:t>
            </a:r>
            <a:r>
              <a:rPr lang="en-US" sz="2800" baseline="-25000" dirty="0"/>
              <a:t>2</a:t>
            </a:r>
            <a:r>
              <a:rPr lang="en-US" sz="2800" dirty="0"/>
              <a:t>, cells produce M-cyclin molecules that interact with various kinases and promote entry of the cell into the M-phase (mitosis).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interaction of particular cyclins with kinases at G</a:t>
            </a:r>
            <a:r>
              <a:rPr lang="en-US" sz="2800" baseline="-25000" dirty="0"/>
              <a:t>2</a:t>
            </a:r>
            <a:r>
              <a:rPr lang="en-US" sz="2800" dirty="0"/>
              <a:t> will form MPF and stimulate entry into M-phase.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172FE6-AF15-D041-9FB3-9CF8ACEF7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941" y="3793214"/>
            <a:ext cx="5978993" cy="2913813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945283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2</a:t>
            </a:r>
            <a:r>
              <a:rPr lang="en-US" sz="3600" dirty="0"/>
              <a:t>/M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High levels of cyclins from G</a:t>
            </a:r>
            <a:r>
              <a:rPr lang="en-US" sz="2800" baseline="-25000" dirty="0"/>
              <a:t>2</a:t>
            </a:r>
            <a:r>
              <a:rPr lang="en-US" sz="2800" dirty="0"/>
              <a:t> associate with Cdk molecules resulting in an active MPF complex.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MPF promotes the breakdown of the nuclear envelope, chromosome condensation, and mitotic spindle formation.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AAB197-4967-CE47-8450-476642F60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941" y="3793214"/>
            <a:ext cx="5978993" cy="2913813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920329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pf-activity,-ckds-and-cyclin-levels.png" descr="mpf-activity,-ckds-and-cyclin-levels.png">
            <a:extLst>
              <a:ext uri="{FF2B5EF4-FFF2-40B4-BE49-F238E27FC236}">
                <a16:creationId xmlns:a16="http://schemas.microsoft.com/office/drawing/2014/main" id="{EE3CF4CD-B899-0440-8370-AE3162A21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4" y="719529"/>
            <a:ext cx="9102846" cy="544142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844794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US" sz="3600" baseline="-25000" dirty="0"/>
              <a:t>2</a:t>
            </a:r>
            <a:r>
              <a:rPr lang="en-US" sz="3600" dirty="0"/>
              <a:t>/M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1035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MPF is also involved in switching itself off.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It initiates a process that leads to the destruction of its own cyclin.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Cdk will remain in the cell until it becomes a part of the MPF again during the next round of the cell cycle.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AAB197-4967-CE47-8450-476642F60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312" y="3899217"/>
            <a:ext cx="5978993" cy="2913813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820743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Spindle assembly (M) checkpoint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This checkpoint occurs during metaphase, and senses the tension caused by the attachment of the microtubules to the chromosomes.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When this tension is sensed, a variety of cyclin-kinase pathways are stimulated promoting the completion of mitosis and re-entry into G</a:t>
            </a:r>
            <a:r>
              <a:rPr lang="en-US" sz="2800" baseline="-25000" dirty="0"/>
              <a:t>1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53167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8E8F-EA4D-7E4E-93F1-6226CFAD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31" y="210933"/>
            <a:ext cx="7755937" cy="679372"/>
          </a:xfrm>
        </p:spPr>
        <p:txBody>
          <a:bodyPr>
            <a:normAutofit/>
          </a:bodyPr>
          <a:lstStyle/>
          <a:p>
            <a:r>
              <a:rPr lang="en-US" sz="3600" dirty="0"/>
              <a:t>The effects of a faulty cell cycle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0DC62-A645-C440-B98A-1484F0330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895" y="1040339"/>
            <a:ext cx="7967373" cy="58604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During the next discussion, you will learn what happens when the cell cycle doesn’t function properly.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6DA8DD-A543-9193-8CBF-64FA71D10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09" y="2878375"/>
            <a:ext cx="2425700" cy="10922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DD01EC-DA4B-8E7B-27DF-1A65396B2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891" y="2930387"/>
            <a:ext cx="3835400" cy="8382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53434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21052</TotalTime>
  <Words>2466</Words>
  <Application>Microsoft Macintosh PowerPoint</Application>
  <PresentationFormat>On-screen Show (4:3)</PresentationFormat>
  <Paragraphs>208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Arial</vt:lpstr>
      <vt:lpstr>Symbol</vt:lpstr>
      <vt:lpstr>Tw Cen MT</vt:lpstr>
      <vt:lpstr>Circuit</vt:lpstr>
      <vt:lpstr>Chapter 12</vt:lpstr>
      <vt:lpstr>Mitosis</vt:lpstr>
      <vt:lpstr>Mitosis</vt:lpstr>
      <vt:lpstr>Mitosis</vt:lpstr>
      <vt:lpstr>Mitosis</vt:lpstr>
      <vt:lpstr>The genome</vt:lpstr>
      <vt:lpstr>Chromosomes</vt:lpstr>
      <vt:lpstr>Chromatin and eukaryotic cells</vt:lpstr>
      <vt:lpstr>Chromatin and eukaryotic cells</vt:lpstr>
      <vt:lpstr>mitosis</vt:lpstr>
      <vt:lpstr>1.  non-dividing cells</vt:lpstr>
      <vt:lpstr>1.  non-dividing cells</vt:lpstr>
      <vt:lpstr>2.  dividing cells</vt:lpstr>
      <vt:lpstr>PowerPoint Presentation</vt:lpstr>
      <vt:lpstr>2 main phases of the cell cycle</vt:lpstr>
      <vt:lpstr>Interphase</vt:lpstr>
      <vt:lpstr>Interphase</vt:lpstr>
      <vt:lpstr>Interphase</vt:lpstr>
      <vt:lpstr>Mitosis—prophase </vt:lpstr>
      <vt:lpstr>Mitosis—Prophase </vt:lpstr>
      <vt:lpstr>Mitosis—metaphase </vt:lpstr>
      <vt:lpstr>Mitosis—ANaphase </vt:lpstr>
      <vt:lpstr>Mitosis—Telophase </vt:lpstr>
      <vt:lpstr>Mitosis—cytokinesis </vt:lpstr>
      <vt:lpstr>Cytokinesis in Animal Cells</vt:lpstr>
      <vt:lpstr>Cytokinesis in plants</vt:lpstr>
      <vt:lpstr>PowerPoint Presentation</vt:lpstr>
      <vt:lpstr>Centrioles and centrosomes</vt:lpstr>
      <vt:lpstr>The Mitotic spindle</vt:lpstr>
      <vt:lpstr>Control of the cell cycle</vt:lpstr>
      <vt:lpstr>Control of of the cell cycle</vt:lpstr>
      <vt:lpstr>Control of the cell cycle</vt:lpstr>
      <vt:lpstr>Control of the cell cycle</vt:lpstr>
      <vt:lpstr>PowerPoint Presentation</vt:lpstr>
      <vt:lpstr>Cyclins</vt:lpstr>
      <vt:lpstr>kinases</vt:lpstr>
      <vt:lpstr>kinases</vt:lpstr>
      <vt:lpstr>Cyclin-kinase interactions</vt:lpstr>
      <vt:lpstr>Cyclin-kinase interactions</vt:lpstr>
      <vt:lpstr>Cyclin-kinase interactions</vt:lpstr>
      <vt:lpstr>Cyclin-kinase interactions</vt:lpstr>
      <vt:lpstr>Classes of Cyclins</vt:lpstr>
      <vt:lpstr>Classes of Cyclins</vt:lpstr>
      <vt:lpstr>PowerPoint Presentation</vt:lpstr>
      <vt:lpstr>G1/S Checkpoint</vt:lpstr>
      <vt:lpstr>G1/S Checkpoint</vt:lpstr>
      <vt:lpstr>G1/S Checkpoint</vt:lpstr>
      <vt:lpstr>G0 Quiescence</vt:lpstr>
      <vt:lpstr>Intra-S-Phase Checkpoint</vt:lpstr>
      <vt:lpstr>Intra-S-Phase Checkpoint</vt:lpstr>
      <vt:lpstr>Intra-S-Phase Checkpoint</vt:lpstr>
      <vt:lpstr>G2/M Checkpoint</vt:lpstr>
      <vt:lpstr>G2/M Checkpoint</vt:lpstr>
      <vt:lpstr>G2/M Checkpoint</vt:lpstr>
      <vt:lpstr>PowerPoint Presentation</vt:lpstr>
      <vt:lpstr>G2/M Checkpoint</vt:lpstr>
      <vt:lpstr>Spindle assembly (M) checkpoint</vt:lpstr>
      <vt:lpstr>The effects of a faulty cell cycle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MULTHAUPT, TRAVIS</dc:creator>
  <cp:lastModifiedBy>MULTHAUPT, TRAVIS</cp:lastModifiedBy>
  <cp:revision>119</cp:revision>
  <dcterms:created xsi:type="dcterms:W3CDTF">2020-12-23T18:56:31Z</dcterms:created>
  <dcterms:modified xsi:type="dcterms:W3CDTF">2026-02-11T23:33:40Z</dcterms:modified>
</cp:coreProperties>
</file>