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8"/>
    <p:restoredTop sz="94671"/>
  </p:normalViewPr>
  <p:slideViewPr>
    <p:cSldViewPr snapToGrid="0" snapToObjects="1">
      <p:cViewPr varScale="1">
        <p:scale>
          <a:sx n="190" d="100"/>
          <a:sy n="190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33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d's 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62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43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4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5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6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7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8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9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0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1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2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3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4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1173162" y="514350"/>
            <a:ext cx="7772401" cy="28273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66812" y="3886200"/>
            <a:ext cx="6400801" cy="2971800"/>
          </a:xfrm>
          <a:prstGeom prst="rect">
            <a:avLst/>
          </a:prstGeom>
        </p:spPr>
        <p:txBody>
          <a:bodyPr/>
          <a:lstStyle>
            <a:lvl1pPr marL="40639" indent="0">
              <a:buSzTx/>
              <a:buFont typeface="Wingdings"/>
              <a:buNone/>
            </a:lvl1pPr>
            <a:lvl2pPr marL="497840" indent="0" algn="ctr">
              <a:buSzTx/>
              <a:buNone/>
            </a:lvl2pPr>
            <a:lvl3pPr marL="955039" indent="0" algn="ctr">
              <a:buSzTx/>
              <a:buNone/>
            </a:lvl3pPr>
            <a:lvl4pPr marL="1412239" indent="0" algn="ctr">
              <a:buSzTx/>
              <a:buNone/>
            </a:lvl4pPr>
            <a:lvl5pPr marL="1869439" indent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1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4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5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6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2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xfrm>
            <a:off x="1173162" y="1981200"/>
            <a:ext cx="7772401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lrTx/>
              <a:buSzPct val="100000"/>
              <a:buChar char="–"/>
              <a:defRPr sz="2800"/>
            </a:lvl2pPr>
            <a:lvl3pPr marL="1183639" indent="-228600">
              <a:spcBef>
                <a:spcPts val="500"/>
              </a:spcBef>
              <a:buClrTx/>
              <a:buSzPct val="100000"/>
              <a:buChar char="•"/>
              <a:defRPr sz="2400"/>
            </a:lvl3pPr>
            <a:lvl4pPr marL="1640839" indent="-228600">
              <a:spcBef>
                <a:spcPts val="400"/>
              </a:spcBef>
              <a:buClrTx/>
              <a:buSzPct val="100000"/>
              <a:buChar char="–"/>
              <a:defRPr sz="2000"/>
            </a:lvl4pPr>
            <a:lvl5pPr marL="2098039" indent="-228600">
              <a:spcBef>
                <a:spcPts val="400"/>
              </a:spcBef>
              <a:buClrTx/>
              <a:buSzPct val="100000"/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06866" y="6248400"/>
            <a:ext cx="312068" cy="29898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40639" marR="40639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1pPr>
      <a:lvl2pPr marL="40639" marR="40639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2pPr>
      <a:lvl3pPr marL="40639" marR="40639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3pPr>
      <a:lvl4pPr marL="40639" marR="40639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4pPr>
      <a:lvl5pPr marL="40639" marR="40639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5pPr>
      <a:lvl6pPr marL="40639" marR="40639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6pPr>
      <a:lvl7pPr marL="40639" marR="40639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7pPr>
      <a:lvl8pPr marL="40639" marR="40639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8pPr>
      <a:lvl9pPr marL="40639" marR="40639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479"/>
          </a:solidFill>
          <a:uFill>
            <a:solidFill>
              <a:srgbClr val="004479"/>
            </a:solidFill>
          </a:uFill>
          <a:latin typeface="+mj-lt"/>
          <a:ea typeface="+mj-ea"/>
          <a:cs typeface="+mj-cs"/>
          <a:sym typeface="Times New Roman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00AAD6"/>
        </a:buClr>
        <a:buSzPct val="80000"/>
        <a:buFontTx/>
        <a:buChar char="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"/>
          <p:cNvGrpSpPr/>
          <p:nvPr/>
        </p:nvGrpSpPr>
        <p:grpSpPr>
          <a:xfrm>
            <a:off x="-3175" y="2438400"/>
            <a:ext cx="9147175" cy="1063626"/>
            <a:chOff x="0" y="0"/>
            <a:chExt cx="9147175" cy="1063624"/>
          </a:xfrm>
        </p:grpSpPr>
        <p:grpSp>
          <p:nvGrpSpPr>
            <p:cNvPr id="96" name="Group"/>
            <p:cNvGrpSpPr/>
            <p:nvPr/>
          </p:nvGrpSpPr>
          <p:grpSpPr>
            <a:xfrm flipH="1">
              <a:off x="0" y="41275"/>
              <a:ext cx="9147175" cy="1000126"/>
              <a:chOff x="0" y="0"/>
              <a:chExt cx="9147175" cy="1000125"/>
            </a:xfrm>
          </p:grpSpPr>
          <p:sp>
            <p:nvSpPr>
              <p:cNvPr id="77" name="Rectangle"/>
              <p:cNvSpPr/>
              <p:nvPr/>
            </p:nvSpPr>
            <p:spPr>
              <a:xfrm rot="16200000">
                <a:off x="4064793" y="-4055270"/>
                <a:ext cx="990601" cy="9120189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Shape"/>
              <p:cNvSpPr/>
              <p:nvPr/>
            </p:nvSpPr>
            <p:spPr>
              <a:xfrm rot="16200000">
                <a:off x="2068573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Shape"/>
              <p:cNvSpPr/>
              <p:nvPr/>
            </p:nvSpPr>
            <p:spPr>
              <a:xfrm rot="16200000">
                <a:off x="1529884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Shape"/>
              <p:cNvSpPr/>
              <p:nvPr/>
            </p:nvSpPr>
            <p:spPr>
              <a:xfrm rot="16200000">
                <a:off x="-90120" y="312714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Shape"/>
              <p:cNvSpPr/>
              <p:nvPr/>
            </p:nvSpPr>
            <p:spPr>
              <a:xfrm rot="16200000">
                <a:off x="1048993" y="279744"/>
                <a:ext cx="990601" cy="450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Shape"/>
              <p:cNvSpPr/>
              <p:nvPr/>
            </p:nvSpPr>
            <p:spPr>
              <a:xfrm rot="16200000">
                <a:off x="704850" y="217487"/>
                <a:ext cx="990600" cy="574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Shape"/>
              <p:cNvSpPr/>
              <p:nvPr/>
            </p:nvSpPr>
            <p:spPr>
              <a:xfrm rot="16200000">
                <a:off x="256381" y="289328"/>
                <a:ext cx="990601" cy="4309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Shape"/>
              <p:cNvSpPr/>
              <p:nvPr/>
            </p:nvSpPr>
            <p:spPr>
              <a:xfrm rot="16200000">
                <a:off x="5065773" y="196788"/>
                <a:ext cx="990601" cy="600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Shape"/>
              <p:cNvSpPr/>
              <p:nvPr/>
            </p:nvSpPr>
            <p:spPr>
              <a:xfrm rot="16200000">
                <a:off x="4527084" y="194140"/>
                <a:ext cx="990601" cy="605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Shape"/>
              <p:cNvSpPr/>
              <p:nvPr/>
            </p:nvSpPr>
            <p:spPr>
              <a:xfrm rot="16200000">
                <a:off x="2905493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Shape"/>
              <p:cNvSpPr/>
              <p:nvPr/>
            </p:nvSpPr>
            <p:spPr>
              <a:xfrm rot="16200000">
                <a:off x="4044606" y="271806"/>
                <a:ext cx="990601" cy="45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8" name="Shape"/>
              <p:cNvSpPr/>
              <p:nvPr/>
            </p:nvSpPr>
            <p:spPr>
              <a:xfrm rot="16200000">
                <a:off x="3701256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" name="Shape"/>
              <p:cNvSpPr/>
              <p:nvPr/>
            </p:nvSpPr>
            <p:spPr>
              <a:xfrm rot="16200000">
                <a:off x="3252787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0" name="Shape"/>
              <p:cNvSpPr/>
              <p:nvPr/>
            </p:nvSpPr>
            <p:spPr>
              <a:xfrm rot="16200000">
                <a:off x="6440548" y="204726"/>
                <a:ext cx="990601" cy="60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1" name="Shape"/>
              <p:cNvSpPr/>
              <p:nvPr/>
            </p:nvSpPr>
            <p:spPr>
              <a:xfrm rot="16200000">
                <a:off x="5901859" y="202077"/>
                <a:ext cx="990601" cy="60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2" name="Shape"/>
              <p:cNvSpPr/>
              <p:nvPr/>
            </p:nvSpPr>
            <p:spPr>
              <a:xfrm rot="16200000">
                <a:off x="7277467" y="304776"/>
                <a:ext cx="990601" cy="384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3" name="Shape"/>
              <p:cNvSpPr/>
              <p:nvPr/>
            </p:nvSpPr>
            <p:spPr>
              <a:xfrm>
                <a:off x="8685212" y="0"/>
                <a:ext cx="461963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4" name="Shape"/>
              <p:cNvSpPr/>
              <p:nvPr/>
            </p:nvSpPr>
            <p:spPr>
              <a:xfrm rot="16200000">
                <a:off x="8073231" y="210343"/>
                <a:ext cx="990601" cy="573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5" name="Shape"/>
              <p:cNvSpPr/>
              <p:nvPr/>
            </p:nvSpPr>
            <p:spPr>
              <a:xfrm rot="16200000">
                <a:off x="7624762" y="280706"/>
                <a:ext cx="990601" cy="432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7" name="Shape"/>
            <p:cNvSpPr/>
            <p:nvPr/>
          </p:nvSpPr>
          <p:spPr>
            <a:xfrm flipH="1">
              <a:off x="0" y="0"/>
              <a:ext cx="9147175" cy="443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98" name="Shape"/>
            <p:cNvSpPr/>
            <p:nvPr/>
          </p:nvSpPr>
          <p:spPr>
            <a:xfrm flipH="1">
              <a:off x="0" y="763587"/>
              <a:ext cx="9145588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1620000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00" name="Chapter 13"/>
          <p:cNvSpPr txBox="1">
            <a:spLocks noGrp="1"/>
          </p:cNvSpPr>
          <p:nvPr>
            <p:ph type="title"/>
          </p:nvPr>
        </p:nvSpPr>
        <p:spPr>
          <a:xfrm>
            <a:off x="1173162" y="527050"/>
            <a:ext cx="7772401" cy="2827338"/>
          </a:xfrm>
          <a:prstGeom prst="rect">
            <a:avLst/>
          </a:prstGeom>
          <a:effectLst>
            <a:outerShdw blurRad="63500" dist="25400" dir="2700000" rotWithShape="0">
              <a:srgbClr val="929292">
                <a:alpha val="75000"/>
              </a:srgbClr>
            </a:outerShdw>
          </a:effectLst>
        </p:spPr>
        <p:txBody>
          <a:bodyPr/>
          <a:lstStyle>
            <a:lvl1pPr algn="ctr"/>
          </a:lstStyle>
          <a:p>
            <a:r>
              <a:rPr dirty="0"/>
              <a:t>Chapter 13</a:t>
            </a:r>
            <a:r>
              <a:rPr lang="en-US" dirty="0"/>
              <a:t>-Chromosomes</a:t>
            </a:r>
            <a:endParaRPr dirty="0"/>
          </a:p>
        </p:txBody>
      </p:sp>
      <p:sp>
        <p:nvSpPr>
          <p:cNvPr id="101" name="Meiosis and The Behavior of Chromosomes…"/>
          <p:cNvSpPr txBox="1">
            <a:spLocks noGrp="1"/>
          </p:cNvSpPr>
          <p:nvPr>
            <p:ph type="body" sz="half" idx="1"/>
          </p:nvPr>
        </p:nvSpPr>
        <p:spPr>
          <a:xfrm>
            <a:off x="1423987" y="3779838"/>
            <a:ext cx="6400801" cy="2971800"/>
          </a:xfrm>
          <a:prstGeom prst="rect">
            <a:avLst/>
          </a:prstGeom>
        </p:spPr>
        <p:txBody>
          <a:bodyPr/>
          <a:lstStyle/>
          <a:p>
            <a:pPr algn="ctr"/>
            <a:r>
              <a:rPr dirty="0"/>
              <a:t>Meiosis and The Behavior of Chromosomes</a:t>
            </a:r>
          </a:p>
          <a:p>
            <a:pPr algn="ctr">
              <a:defRPr b="1"/>
            </a:pPr>
            <a:r>
              <a:rPr dirty="0"/>
              <a:t>Essential Idea:</a:t>
            </a:r>
            <a:r>
              <a:rPr b="0" dirty="0"/>
              <a:t>  Chromosomes carry genes in a linear sequence that is shared by members of a species.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2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0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1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2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2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2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26" name="Inheritance/Hered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Inheritance/Heredity</a:t>
            </a:r>
          </a:p>
        </p:txBody>
      </p:sp>
      <p:sp>
        <p:nvSpPr>
          <p:cNvPr id="127" name="When traits are passed down from generation to generation, we say they are inherit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traits are passed down from generation to generation, we say they are inherited.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offspring differ from one generation to the next and we use the term variation to describe these differences.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4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2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4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4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5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52" name="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Chromosomes</a:t>
            </a:r>
          </a:p>
        </p:txBody>
      </p:sp>
      <p:sp>
        <p:nvSpPr>
          <p:cNvPr id="153" name="Chromosomes carry genes from one organism to another within a speci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Chromosomes carry genes from one organism to another within a species.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They are the vehicles of heredity.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Minor differences in the sequences of base pairs on these chromosomes is what contributes to variation.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27_08ProkChromoPlasmids-L.jpg" descr="27_08ProkChromoPlasmids-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811" y="2471395"/>
            <a:ext cx="3815778" cy="3248710"/>
          </a:xfrm>
          <a:prstGeom prst="rect">
            <a:avLst/>
          </a:prstGeom>
        </p:spPr>
      </p:pic>
      <p:grpSp>
        <p:nvGrpSpPr>
          <p:cNvPr id="178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175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56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7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8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59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0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1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2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3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4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5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6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7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8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69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0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1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2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3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74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76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77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79" name="Prokaryotic Chromosomes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079500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Prokaryotic Chromosomes</a:t>
            </a:r>
          </a:p>
        </p:txBody>
      </p:sp>
      <p:sp>
        <p:nvSpPr>
          <p:cNvPr id="180" name="Bacteria have one circular chromosome that is often associated with one or more plasmids.…"/>
          <p:cNvSpPr txBox="1">
            <a:spLocks noGrp="1"/>
          </p:cNvSpPr>
          <p:nvPr>
            <p:ph type="body" sz="half" idx="1"/>
          </p:nvPr>
        </p:nvSpPr>
        <p:spPr>
          <a:xfrm>
            <a:off x="1059944" y="1160187"/>
            <a:ext cx="4267201" cy="53467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Bacteria have one circular chromosome that is often associated with one or more plasmids.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Plasmids are pieces of genetic material that often carry genes that help the organism.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19_02-ChromatinPacking_L.jpg" descr="19_02-ChromatinPacking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017" y="1414583"/>
            <a:ext cx="4391122" cy="5324233"/>
          </a:xfrm>
          <a:prstGeom prst="rect">
            <a:avLst/>
          </a:prstGeom>
        </p:spPr>
      </p:pic>
      <p:grpSp>
        <p:nvGrpSpPr>
          <p:cNvPr id="205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02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183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4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5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6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7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8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89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0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1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2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3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4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5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6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7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8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9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0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01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03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04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06" name="Eukaryotic Chromosomes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1231900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Eukaryotic Chromosomes</a:t>
            </a:r>
          </a:p>
        </p:txBody>
      </p:sp>
      <p:sp>
        <p:nvSpPr>
          <p:cNvPr id="207" name="Eukaryotic chromosomes are linear molecules of DNA associated with histone proteins.…"/>
          <p:cNvSpPr txBox="1">
            <a:spLocks noGrp="1"/>
          </p:cNvSpPr>
          <p:nvPr>
            <p:ph type="body" sz="half" idx="1"/>
          </p:nvPr>
        </p:nvSpPr>
        <p:spPr>
          <a:xfrm>
            <a:off x="1185862" y="1638300"/>
            <a:ext cx="3886201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Eukaryotic chromosomes are linear molecules of DNA associated with histone proteins.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Different chromosomes carry different genes.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"/>
          <p:cNvGrpSpPr/>
          <p:nvPr/>
        </p:nvGrpSpPr>
        <p:grpSpPr>
          <a:xfrm>
            <a:off x="-1" y="-4763"/>
            <a:ext cx="1066801" cy="6858001"/>
            <a:chOff x="0" y="0"/>
            <a:chExt cx="1066800" cy="6858000"/>
          </a:xfrm>
        </p:grpSpPr>
        <p:grpSp>
          <p:nvGrpSpPr>
            <p:cNvPr id="228" name="Group"/>
            <p:cNvGrpSpPr/>
            <p:nvPr/>
          </p:nvGrpSpPr>
          <p:grpSpPr>
            <a:xfrm rot="16200000" flipH="1">
              <a:off x="-2887663" y="2928937"/>
              <a:ext cx="6858001" cy="1000126"/>
              <a:chOff x="0" y="0"/>
              <a:chExt cx="6857999" cy="1000124"/>
            </a:xfrm>
          </p:grpSpPr>
          <p:sp>
            <p:nvSpPr>
              <p:cNvPr id="209" name="Rectangle"/>
              <p:cNvSpPr/>
              <p:nvPr/>
            </p:nvSpPr>
            <p:spPr>
              <a:xfrm rot="16200000">
                <a:off x="2923583" y="-2914059"/>
                <a:ext cx="990601" cy="6837767"/>
              </a:xfrm>
              <a:prstGeom prst="rect">
                <a:avLst/>
              </a:prstGeom>
              <a:solidFill>
                <a:srgbClr val="00AA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0" name="Shape"/>
              <p:cNvSpPr/>
              <p:nvPr/>
            </p:nvSpPr>
            <p:spPr>
              <a:xfrm rot="16200000">
                <a:off x="1426937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1" name="Shape"/>
              <p:cNvSpPr/>
              <p:nvPr/>
            </p:nvSpPr>
            <p:spPr>
              <a:xfrm rot="16200000">
                <a:off x="1023061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2" name="Shape"/>
              <p:cNvSpPr/>
              <p:nvPr/>
            </p:nvSpPr>
            <p:spPr>
              <a:xfrm rot="16200000">
                <a:off x="-191521" y="360791"/>
                <a:ext cx="990601" cy="288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3" name="Shape"/>
              <p:cNvSpPr/>
              <p:nvPr/>
            </p:nvSpPr>
            <p:spPr>
              <a:xfrm rot="16200000">
                <a:off x="662517" y="336072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4" name="Shape"/>
              <p:cNvSpPr/>
              <p:nvPr/>
            </p:nvSpPr>
            <p:spPr>
              <a:xfrm rot="16200000">
                <a:off x="404500" y="289396"/>
                <a:ext cx="990601" cy="4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5" name="Shape"/>
              <p:cNvSpPr/>
              <p:nvPr/>
            </p:nvSpPr>
            <p:spPr>
              <a:xfrm rot="16200000">
                <a:off x="68265" y="343258"/>
                <a:ext cx="990601" cy="323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6" name="Shape"/>
              <p:cNvSpPr/>
              <p:nvPr/>
            </p:nvSpPr>
            <p:spPr>
              <a:xfrm rot="16200000">
                <a:off x="3674057" y="271891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5A1B7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7" name="Shape"/>
              <p:cNvSpPr/>
              <p:nvPr/>
            </p:nvSpPr>
            <p:spPr>
              <a:xfrm rot="16200000">
                <a:off x="3270181" y="269905"/>
                <a:ext cx="990601" cy="453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8" name="Shape"/>
              <p:cNvSpPr/>
              <p:nvPr/>
            </p:nvSpPr>
            <p:spPr>
              <a:xfrm rot="16200000">
                <a:off x="2054409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19" name="Shape"/>
              <p:cNvSpPr/>
              <p:nvPr/>
            </p:nvSpPr>
            <p:spPr>
              <a:xfrm rot="16200000">
                <a:off x="2908447" y="328135"/>
                <a:ext cx="990601" cy="337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3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8000" y="21600"/>
                      <a:pt x="21600" y="18534"/>
                    </a:cubicBezTo>
                    <a:lnTo>
                      <a:pt x="21600" y="0"/>
                    </a:lnTo>
                    <a:cubicBezTo>
                      <a:pt x="8308" y="2862"/>
                      <a:pt x="4500" y="0"/>
                      <a:pt x="0" y="0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0" name="Shape"/>
              <p:cNvSpPr/>
              <p:nvPr/>
            </p:nvSpPr>
            <p:spPr>
              <a:xfrm rot="16200000">
                <a:off x="2651024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1" name="Shape"/>
              <p:cNvSpPr/>
              <p:nvPr/>
            </p:nvSpPr>
            <p:spPr>
              <a:xfrm rot="16200000">
                <a:off x="2314789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2" name="Shape"/>
              <p:cNvSpPr/>
              <p:nvPr/>
            </p:nvSpPr>
            <p:spPr>
              <a:xfrm rot="16200000">
                <a:off x="4704780" y="279828"/>
                <a:ext cx="990601" cy="449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398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14954" y="15263"/>
                      <a:pt x="18000" y="21600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6FF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3" name="Shape"/>
              <p:cNvSpPr/>
              <p:nvPr/>
            </p:nvSpPr>
            <p:spPr>
              <a:xfrm rot="16200000">
                <a:off x="4300904" y="277843"/>
                <a:ext cx="990601" cy="453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23" extrusionOk="0">
                    <a:moveTo>
                      <a:pt x="0" y="0"/>
                    </a:moveTo>
                    <a:lnTo>
                      <a:pt x="0" y="18534"/>
                    </a:lnTo>
                    <a:cubicBezTo>
                      <a:pt x="3600" y="21600"/>
                      <a:pt x="14954" y="16353"/>
                      <a:pt x="21600" y="18534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4" name="Shape"/>
              <p:cNvSpPr/>
              <p:nvPr/>
            </p:nvSpPr>
            <p:spPr>
              <a:xfrm rot="16200000">
                <a:off x="5332252" y="352854"/>
                <a:ext cx="990601" cy="288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01" extrusionOk="0">
                    <a:moveTo>
                      <a:pt x="0" y="2652"/>
                    </a:moveTo>
                    <a:lnTo>
                      <a:pt x="0" y="18531"/>
                    </a:lnTo>
                    <a:cubicBezTo>
                      <a:pt x="3600" y="21158"/>
                      <a:pt x="18000" y="21158"/>
                      <a:pt x="21600" y="18531"/>
                    </a:cubicBezTo>
                    <a:lnTo>
                      <a:pt x="21600" y="2652"/>
                    </a:lnTo>
                    <a:cubicBezTo>
                      <a:pt x="20215" y="-442"/>
                      <a:pt x="16892" y="25"/>
                      <a:pt x="13292" y="25"/>
                    </a:cubicBezTo>
                    <a:cubicBezTo>
                      <a:pt x="9692" y="25"/>
                      <a:pt x="2769" y="2127"/>
                      <a:pt x="0" y="2652"/>
                    </a:cubicBezTo>
                    <a:close/>
                  </a:path>
                </a:pathLst>
              </a:custGeom>
              <a:solidFill>
                <a:srgbClr val="E7E6C4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5" name="Shape"/>
              <p:cNvSpPr/>
              <p:nvPr/>
            </p:nvSpPr>
            <p:spPr>
              <a:xfrm>
                <a:off x="6511648" y="0"/>
                <a:ext cx="346352" cy="992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65"/>
                    </a:moveTo>
                    <a:lnTo>
                      <a:pt x="21600" y="21600"/>
                    </a:lnTo>
                    <a:lnTo>
                      <a:pt x="21600" y="207"/>
                    </a:lnTo>
                    <a:lnTo>
                      <a:pt x="0" y="0"/>
                    </a:lnTo>
                    <a:cubicBezTo>
                      <a:pt x="2895" y="13271"/>
                      <a:pt x="0" y="17073"/>
                      <a:pt x="0" y="215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6" name="Shape"/>
              <p:cNvSpPr/>
              <p:nvPr/>
            </p:nvSpPr>
            <p:spPr>
              <a:xfrm rot="16200000">
                <a:off x="5928867" y="282054"/>
                <a:ext cx="990601" cy="429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cubicBezTo>
                      <a:pt x="3323" y="19059"/>
                      <a:pt x="4708" y="19059"/>
                      <a:pt x="8308" y="19059"/>
                    </a:cubicBezTo>
                    <a:cubicBezTo>
                      <a:pt x="11908" y="19059"/>
                      <a:pt x="18277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7DD6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27" name="Shape"/>
              <p:cNvSpPr/>
              <p:nvPr/>
            </p:nvSpPr>
            <p:spPr>
              <a:xfrm rot="16200000">
                <a:off x="5592633" y="334808"/>
                <a:ext cx="990601" cy="32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7" h="18617" extrusionOk="0">
                    <a:moveTo>
                      <a:pt x="0" y="1193"/>
                    </a:moveTo>
                    <a:lnTo>
                      <a:pt x="0" y="17423"/>
                    </a:lnTo>
                    <a:cubicBezTo>
                      <a:pt x="1368" y="20108"/>
                      <a:pt x="4649" y="17423"/>
                      <a:pt x="8203" y="17423"/>
                    </a:cubicBezTo>
                    <a:cubicBezTo>
                      <a:pt x="11757" y="17423"/>
                      <a:pt x="19140" y="20108"/>
                      <a:pt x="21327" y="17423"/>
                    </a:cubicBezTo>
                    <a:lnTo>
                      <a:pt x="21327" y="1193"/>
                    </a:lnTo>
                    <a:cubicBezTo>
                      <a:pt x="18319" y="-1492"/>
                      <a:pt x="6836" y="1193"/>
                      <a:pt x="3281" y="1193"/>
                    </a:cubicBezTo>
                    <a:cubicBezTo>
                      <a:pt x="-273" y="1193"/>
                      <a:pt x="684" y="1193"/>
                      <a:pt x="0" y="1193"/>
                    </a:cubicBezTo>
                    <a:close/>
                  </a:path>
                </a:pathLst>
              </a:custGeom>
              <a:solidFill>
                <a:srgbClr val="004479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29" name="Shape"/>
            <p:cNvSpPr/>
            <p:nvPr/>
          </p:nvSpPr>
          <p:spPr>
            <a:xfrm rot="16200000" flipH="1">
              <a:off x="-3207179" y="3207178"/>
              <a:ext cx="6858001" cy="44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651" extrusionOk="0">
                  <a:moveTo>
                    <a:pt x="0" y="10996"/>
                  </a:moveTo>
                  <a:cubicBezTo>
                    <a:pt x="6249" y="21600"/>
                    <a:pt x="8528" y="5218"/>
                    <a:pt x="21600" y="10548"/>
                  </a:cubicBezTo>
                  <a:lnTo>
                    <a:pt x="21600" y="224"/>
                  </a:lnTo>
                  <a:lnTo>
                    <a:pt x="0" y="0"/>
                  </a:lnTo>
                  <a:lnTo>
                    <a:pt x="0" y="1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/>
                </a:gs>
                <a:gs pos="100000">
                  <a:srgbClr val="898989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30" name="Shape"/>
            <p:cNvSpPr/>
            <p:nvPr/>
          </p:nvSpPr>
          <p:spPr>
            <a:xfrm rot="16200000" flipH="1">
              <a:off x="-2511425" y="3278187"/>
              <a:ext cx="6856413" cy="30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00"/>
                  </a:moveTo>
                  <a:cubicBezTo>
                    <a:pt x="3603" y="0"/>
                    <a:pt x="18638" y="18400"/>
                    <a:pt x="21600" y="0"/>
                  </a:cubicBezTo>
                  <a:lnTo>
                    <a:pt x="21600" y="21600"/>
                  </a:lnTo>
                  <a:lnTo>
                    <a:pt x="4" y="21600"/>
                  </a:lnTo>
                  <a:lnTo>
                    <a:pt x="0" y="3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98989"/>
                </a:gs>
                <a:gs pos="100000">
                  <a:srgbClr val="FFFFFF"/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32" name="Gen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Genes</a:t>
            </a:r>
          </a:p>
        </p:txBody>
      </p:sp>
      <p:sp>
        <p:nvSpPr>
          <p:cNvPr id="233" name="Genes are regions of our genome that program the specific traits we see (phenotype) such as eye color, height, and many other factors."/>
          <p:cNvSpPr txBox="1">
            <a:spLocks noGrp="1"/>
          </p:cNvSpPr>
          <p:nvPr>
            <p:ph type="body" sz="half" idx="1"/>
          </p:nvPr>
        </p:nvSpPr>
        <p:spPr>
          <a:xfrm>
            <a:off x="1173162" y="1981200"/>
            <a:ext cx="3810001" cy="487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Genes are regions of our genome that program the specific traits we see (phenotype) such as eye color, height, and many other factors.</a:t>
            </a:r>
          </a:p>
        </p:txBody>
      </p:sp>
      <p:pic>
        <p:nvPicPr>
          <p:cNvPr id="234" name="13_03bKaryotypePrep_CL.jpg" descr="13_03bKaryotypePrep_C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319337"/>
            <a:ext cx="4144963" cy="317976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Homologous 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Homologous Chromosomes</a:t>
            </a:r>
          </a:p>
        </p:txBody>
      </p:sp>
      <p:sp>
        <p:nvSpPr>
          <p:cNvPr id="400" name="Homologous chromosomes are chromosomes of the same number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Homologous chromosomes are chromosomes of the same number. 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Each homologous chromosome contains genes that control the same inherited characteristic.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For example, if the gene that codes for PTC tasting is found on chromosome 7 of mom, it is found at the exact same locus on the homologous chromosome 7 of dad.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he Loc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The Locus</a:t>
            </a:r>
          </a:p>
        </p:txBody>
      </p:sp>
      <p:sp>
        <p:nvSpPr>
          <p:cNvPr id="426" name="The locus is the region of the chromosome where a particular gene is located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locus is the region of the chromosome where a particular gene is located.</a:t>
            </a:r>
          </a:p>
        </p:txBody>
      </p:sp>
      <p:pic>
        <p:nvPicPr>
          <p:cNvPr id="4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475" y="3154567"/>
            <a:ext cx="5853456" cy="2957799"/>
          </a:xfrm>
          <a:prstGeom prst="rect">
            <a:avLst/>
          </a:prstGeom>
        </p:spPr>
      </p:pic>
      <p:sp>
        <p:nvSpPr>
          <p:cNvPr id="428" name="http://allaboutgenes.weebly.com/tas2r38.html"/>
          <p:cNvSpPr txBox="1"/>
          <p:nvPr/>
        </p:nvSpPr>
        <p:spPr>
          <a:xfrm>
            <a:off x="3459008" y="5932146"/>
            <a:ext cx="1678383" cy="17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"/>
            </a:lvl1pPr>
          </a:lstStyle>
          <a:p>
            <a:r>
              <a:t>http://allaboutgenes.weebly.com/tas2r38.html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Diploid organisms have pairs of homologous chromosomes within their nuclei.…"/>
          <p:cNvSpPr txBox="1">
            <a:spLocks noGrp="1"/>
          </p:cNvSpPr>
          <p:nvPr>
            <p:ph type="body" idx="1"/>
          </p:nvPr>
        </p:nvSpPr>
        <p:spPr>
          <a:xfrm>
            <a:off x="1173162" y="1917700"/>
            <a:ext cx="7772401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Diploid organisms have pairs of homologous chromosomes within their nuclei.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During the process of meiosis, the chromosome number is halved.</a:t>
            </a:r>
          </a:p>
        </p:txBody>
      </p:sp>
      <p:sp>
        <p:nvSpPr>
          <p:cNvPr id="454" name="Homologous 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Homologous Chromosomes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13_04DuplicatedChromosome_L.jpg" descr="13_04DuplicatedChromosome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89062" y="457200"/>
            <a:ext cx="7340601" cy="5638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Homologous Chromosomes--Sort Of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Homologous Chromosomes</a:t>
            </a:r>
            <a:r>
              <a:rPr lang="en-US" dirty="0"/>
              <a:t>—</a:t>
            </a:r>
            <a:r>
              <a:rPr dirty="0"/>
              <a:t>Sort Of…</a:t>
            </a:r>
          </a:p>
        </p:txBody>
      </p:sp>
      <p:sp>
        <p:nvSpPr>
          <p:cNvPr id="505" name="The only two chromosomes that don’t really fit the idea of being homologous are the sex chromosomes, the X and the Y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The only two chromosomes that don’t really fit the idea of being homologous are the sex chromosomes, the X and the Y.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The two sets of genes on these chromosomes are more different than they are alike.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dirty="0"/>
              <a:t>They determine the sex of the individual: XX-female; XY-male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Chromosome Number-Aut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Chromosome Number-Autosomes</a:t>
            </a:r>
          </a:p>
        </p:txBody>
      </p:sp>
      <p:sp>
        <p:nvSpPr>
          <p:cNvPr id="531" name="When discussing chromosome number, we use an “n” to represent this idea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discussing chromosome number, we use an “</a:t>
            </a:r>
            <a:r>
              <a:rPr i="1" dirty="0"/>
              <a:t>n</a:t>
            </a:r>
            <a:r>
              <a:rPr dirty="0"/>
              <a:t>” to represent this idea.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Any cell having both copies of chromosomes from the parent are said to be diploid which is 2</a:t>
            </a:r>
            <a:r>
              <a:rPr i="1" dirty="0"/>
              <a:t>n</a:t>
            </a:r>
            <a:r>
              <a:rPr dirty="0"/>
              <a:t>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In humans, 2</a:t>
            </a:r>
            <a:r>
              <a:rPr i="1" dirty="0"/>
              <a:t>n</a:t>
            </a:r>
            <a:r>
              <a:rPr dirty="0"/>
              <a:t>=46.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Chromosome Number-Sex Chromos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Chromosome Number-Sex Chromosomes</a:t>
            </a:r>
          </a:p>
        </p:txBody>
      </p:sp>
      <p:sp>
        <p:nvSpPr>
          <p:cNvPr id="557" name="The gametes of sexually reproducing organisms contain a single chromosome set and are said to be haploid, 1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gametes of sexually reproducing organisms contain a single chromosome set and are said to be haploid, </a:t>
            </a:r>
            <a:r>
              <a:rPr i="1" dirty="0"/>
              <a:t>1n</a:t>
            </a:r>
            <a:r>
              <a:rPr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For humans: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i="1" dirty="0"/>
              <a:t>n</a:t>
            </a:r>
            <a:r>
              <a:rPr dirty="0"/>
              <a:t>=23 (22 autosomes + 1 sex c-some).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Eggs and sperm are haploid.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Pollen and ovum are also haploid.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13_05HumanLifeCycle_L.jpg" descr="13_05HumanLifeCycle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227012"/>
            <a:ext cx="5237163" cy="6402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Fertil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Fertilization</a:t>
            </a:r>
          </a:p>
        </p:txBody>
      </p:sp>
      <p:sp>
        <p:nvSpPr>
          <p:cNvPr id="608" name="When 2 haploid cells fuse together, a diploid zygote is formed.…"/>
          <p:cNvSpPr txBox="1">
            <a:spLocks noGrp="1"/>
          </p:cNvSpPr>
          <p:nvPr>
            <p:ph type="body" sz="half" idx="1"/>
          </p:nvPr>
        </p:nvSpPr>
        <p:spPr>
          <a:xfrm>
            <a:off x="1058862" y="1574800"/>
            <a:ext cx="4686301" cy="5130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2 haploid cells fuse together, a diploid zygote is formed.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zygote now contains a mix of genes from the two parents.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It will divide mitotically and give rise to a mature organism.</a:t>
            </a:r>
          </a:p>
        </p:txBody>
      </p:sp>
      <p:pic>
        <p:nvPicPr>
          <p:cNvPr id="609" name="13_x1SpermAndEgg_XUP.jpg" descr="13_x1SpermAndEgg_XUP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86472" y="2066744"/>
            <a:ext cx="3266981" cy="384211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So, how does this happen?"/>
          <p:cNvSpPr txBox="1">
            <a:spLocks noGrp="1"/>
          </p:cNvSpPr>
          <p:nvPr>
            <p:ph type="title"/>
          </p:nvPr>
        </p:nvSpPr>
        <p:spPr>
          <a:xfrm>
            <a:off x="1173162" y="76200"/>
            <a:ext cx="7772401" cy="789286"/>
          </a:xfrm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So, how does this happen?</a:t>
            </a:r>
          </a:p>
        </p:txBody>
      </p:sp>
      <p:sp>
        <p:nvSpPr>
          <p:cNvPr id="635" name="The new individuals now have traits of both parents.…"/>
          <p:cNvSpPr txBox="1">
            <a:spLocks noGrp="1"/>
          </p:cNvSpPr>
          <p:nvPr>
            <p:ph type="body" idx="1"/>
          </p:nvPr>
        </p:nvSpPr>
        <p:spPr>
          <a:xfrm>
            <a:off x="1173162" y="990600"/>
            <a:ext cx="7772401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The new individuals now have traits of both parents.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Recall, the chromosome that is inherited is tightly coiled and contains as few as 71 genes on the Y chromosome, to as many as 2,058 on chromosome 1.</a:t>
            </a:r>
          </a:p>
        </p:txBody>
      </p:sp>
      <p:pic>
        <p:nvPicPr>
          <p:cNvPr id="636" name="19_02dChromatinPacking_L.jpg" descr="19_02dChromatinPacking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050" y="4490753"/>
            <a:ext cx="6340025" cy="22325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Modes of Rep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Modes of Reproduction</a:t>
            </a:r>
          </a:p>
        </p:txBody>
      </p:sp>
      <p:sp>
        <p:nvSpPr>
          <p:cNvPr id="662" name="When discussing heredity, there are a couple of modes of reproduction that need to be discuss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discussing heredity, there are a couple of modes of reproduction that need to be discussed.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Sexual and asexual.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Sexual Rep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Sexual Reproduction</a:t>
            </a:r>
          </a:p>
        </p:txBody>
      </p:sp>
      <p:sp>
        <p:nvSpPr>
          <p:cNvPr id="688" name="2 parents “mate” and give rise to offspring that have a variety of combinations of genes which are inherited by the new offspr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2 parents “mate” and give rise to offspring that have a variety of combinations of genes which are inherited by the new offspring.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They are not genetically identical to the parents.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Asexual Reprodu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Asexual Reproduction</a:t>
            </a:r>
          </a:p>
        </p:txBody>
      </p:sp>
      <p:sp>
        <p:nvSpPr>
          <p:cNvPr id="714" name="A single parent gives rise to the offspr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A single parent gives rise to the offspring.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In the process, all of the parent’s genes are passed on to the offspring and a clone is formed.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A hydra and yeast are examples of asexually reproducing organisms.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They reproduce by budding off clones of themselves.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The Sexual Lifecycle--Huma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The Sexual Lifecycle</a:t>
            </a:r>
            <a:r>
              <a:rPr lang="en-US" dirty="0"/>
              <a:t>—</a:t>
            </a:r>
            <a:r>
              <a:rPr dirty="0"/>
              <a:t>Humans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740" name="Somatic cells are the cells other than the sperm and eg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Somatic cells are the cells other than the sperm and egg.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Each one contains 46 chromosomes (23 pairs, 1 pair from each parent).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Each parent contributes 22 autosomes and 1 sex c-some.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enetic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t>Genetics</a:t>
            </a:r>
          </a:p>
        </p:txBody>
      </p:sp>
      <p:sp>
        <p:nvSpPr>
          <p:cNvPr id="766" name="When people study genetics, they are studying heredity and inherited variation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When people study genetics, they are studying heredity and inherited variations.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For example, when we say we have our parent’s nose or eyes, we are actually saying that we have their segments of DNA (genes).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So, how does this happe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>
            <a:outerShdw blurRad="63500" dist="38100" dir="2700000" rotWithShape="0">
              <a:srgbClr val="929292">
                <a:alpha val="75000"/>
              </a:srgbClr>
            </a:outerShdw>
          </a:effectLst>
        </p:spPr>
        <p:txBody>
          <a:bodyPr/>
          <a:lstStyle/>
          <a:p>
            <a:r>
              <a:rPr dirty="0"/>
              <a:t>So, how does this happen?</a:t>
            </a:r>
          </a:p>
        </p:txBody>
      </p:sp>
      <p:sp>
        <p:nvSpPr>
          <p:cNvPr id="792" name="How do the genes get passed on from one generation to the next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dirty="0"/>
              <a:t>How do the genes get passed on from one generation to the next?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The exact replication and random mixing of our genes/DNA in our gametes produces copies that can be passed from one generation to the next.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/>
              <a:t>This is the topic of the next presentation.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AD6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789</Words>
  <Application>Microsoft Macintosh PowerPoint</Application>
  <PresentationFormat>On-screen Show (4:3)</PresentationFormat>
  <Paragraphs>71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Lucida Grande</vt:lpstr>
      <vt:lpstr>Times New Roman</vt:lpstr>
      <vt:lpstr>Wingdings</vt:lpstr>
      <vt:lpstr>White</vt:lpstr>
      <vt:lpstr>Chapter 13-Chromosomes</vt:lpstr>
      <vt:lpstr>Inheritance/Heredity</vt:lpstr>
      <vt:lpstr>Chromosomes</vt:lpstr>
      <vt:lpstr>Prokaryotic Chromosomes</vt:lpstr>
      <vt:lpstr>Eukaryotic Chromosomes</vt:lpstr>
      <vt:lpstr>Genes</vt:lpstr>
      <vt:lpstr>Homologous Chromosomes</vt:lpstr>
      <vt:lpstr>The Locus</vt:lpstr>
      <vt:lpstr>Homologous Chromosomes</vt:lpstr>
      <vt:lpstr>PowerPoint Presentation</vt:lpstr>
      <vt:lpstr>Homologous Chromosomes—Sort Of…</vt:lpstr>
      <vt:lpstr>Chromosome Number-Autosomes</vt:lpstr>
      <vt:lpstr>Chromosome Number-Sex Chromosomes</vt:lpstr>
      <vt:lpstr>PowerPoint Presentation</vt:lpstr>
      <vt:lpstr>Fertilization</vt:lpstr>
      <vt:lpstr>So, how does this happen?</vt:lpstr>
      <vt:lpstr>Modes of Reproduction</vt:lpstr>
      <vt:lpstr>Sexual Reproduction</vt:lpstr>
      <vt:lpstr>Asexual Reproduction</vt:lpstr>
      <vt:lpstr>The Sexual Lifecycle—Humans </vt:lpstr>
      <vt:lpstr>Genetics</vt:lpstr>
      <vt:lpstr>So, how does this happen?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</dc:title>
  <cp:lastModifiedBy>MULTHAUPT, TRAVIS</cp:lastModifiedBy>
  <cp:revision>16</cp:revision>
  <dcterms:modified xsi:type="dcterms:W3CDTF">2026-02-21T19:52:31Z</dcterms:modified>
</cp:coreProperties>
</file>