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8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92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3" r:id="rId37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40639" marR="40639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1pPr>
    <a:lvl2pPr marL="40639" marR="40639" indent="3429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2pPr>
    <a:lvl3pPr marL="40639" marR="40639" indent="685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3pPr>
    <a:lvl4pPr marL="40639" marR="40639" indent="10287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4pPr>
    <a:lvl5pPr marL="40639" marR="40639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5pPr>
    <a:lvl6pPr marL="40639" marR="40639" indent="17145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6pPr>
    <a:lvl7pPr marL="40639" marR="40639" indent="2057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7pPr>
    <a:lvl8pPr marL="40639" marR="40639" indent="24003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8pPr>
    <a:lvl9pPr marL="40639" marR="40639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D51ADE6A-740E-44AE-83CC-AE7238B6C88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35"/>
    <p:restoredTop sz="94661"/>
  </p:normalViewPr>
  <p:slideViewPr>
    <p:cSldViewPr snapToGrid="0" snapToObjects="1">
      <p:cViewPr varScale="1">
        <p:scale>
          <a:sx n="150" d="100"/>
          <a:sy n="150" d="100"/>
        </p:scale>
        <p:origin x="176" y="10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5" name="Shape 7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 latinLnBrk="0">
      <a:defRPr sz="2200">
        <a:latin typeface="Lucida Grande"/>
        <a:ea typeface="Lucida Grande"/>
        <a:cs typeface="Lucida Grande"/>
        <a:sym typeface="Lucida Grande"/>
      </a:defRPr>
    </a:lvl1pPr>
    <a:lvl2pPr indent="457200" defTabSz="584200" latinLnBrk="0">
      <a:defRPr sz="2200">
        <a:latin typeface="Lucida Grande"/>
        <a:ea typeface="Lucida Grande"/>
        <a:cs typeface="Lucida Grande"/>
        <a:sym typeface="Lucida Grande"/>
      </a:defRPr>
    </a:lvl2pPr>
    <a:lvl3pPr indent="914400" defTabSz="584200" latinLnBrk="0">
      <a:defRPr sz="2200">
        <a:latin typeface="Lucida Grande"/>
        <a:ea typeface="Lucida Grande"/>
        <a:cs typeface="Lucida Grande"/>
        <a:sym typeface="Lucida Grande"/>
      </a:defRPr>
    </a:lvl3pPr>
    <a:lvl4pPr indent="1371600" defTabSz="584200" latinLnBrk="0">
      <a:defRPr sz="2200">
        <a:latin typeface="Lucida Grande"/>
        <a:ea typeface="Lucida Grande"/>
        <a:cs typeface="Lucida Grande"/>
        <a:sym typeface="Lucida Grande"/>
      </a:defRPr>
    </a:lvl4pPr>
    <a:lvl5pPr indent="1828800" defTabSz="584200" latinLnBrk="0">
      <a:defRPr sz="2200">
        <a:latin typeface="Lucida Grande"/>
        <a:ea typeface="Lucida Grande"/>
        <a:cs typeface="Lucida Grande"/>
        <a:sym typeface="Lucida Grande"/>
      </a:defRPr>
    </a:lvl5pPr>
    <a:lvl6pPr indent="2286000" defTabSz="584200" latinLnBrk="0">
      <a:defRPr sz="2200">
        <a:latin typeface="Lucida Grande"/>
        <a:ea typeface="Lucida Grande"/>
        <a:cs typeface="Lucida Grande"/>
        <a:sym typeface="Lucida Grande"/>
      </a:defRPr>
    </a:lvl6pPr>
    <a:lvl7pPr indent="2743200" defTabSz="584200" latinLnBrk="0">
      <a:defRPr sz="2200">
        <a:latin typeface="Lucida Grande"/>
        <a:ea typeface="Lucida Grande"/>
        <a:cs typeface="Lucida Grande"/>
        <a:sym typeface="Lucida Grande"/>
      </a:defRPr>
    </a:lvl7pPr>
    <a:lvl8pPr indent="3200400" defTabSz="584200" latinLnBrk="0">
      <a:defRPr sz="2200">
        <a:latin typeface="Lucida Grande"/>
        <a:ea typeface="Lucida Grande"/>
        <a:cs typeface="Lucida Grande"/>
        <a:sym typeface="Lucida Grande"/>
      </a:defRPr>
    </a:lvl8pPr>
    <a:lvl9pPr indent="3657600" defTabSz="584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ad's 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5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"/>
          <p:cNvGrpSpPr/>
          <p:nvPr/>
        </p:nvGrpSpPr>
        <p:grpSpPr>
          <a:xfrm>
            <a:off x="-3175" y="2438400"/>
            <a:ext cx="9147175" cy="1063626"/>
            <a:chOff x="0" y="0"/>
            <a:chExt cx="9147175" cy="1063624"/>
          </a:xfrm>
        </p:grpSpPr>
        <p:grpSp>
          <p:nvGrpSpPr>
            <p:cNvPr id="62" name="Group"/>
            <p:cNvGrpSpPr/>
            <p:nvPr/>
          </p:nvGrpSpPr>
          <p:grpSpPr>
            <a:xfrm flipH="1">
              <a:off x="0" y="41275"/>
              <a:ext cx="9147175" cy="1000126"/>
              <a:chOff x="0" y="0"/>
              <a:chExt cx="9147175" cy="1000125"/>
            </a:xfrm>
          </p:grpSpPr>
          <p:sp>
            <p:nvSpPr>
              <p:cNvPr id="43" name="Rectangle"/>
              <p:cNvSpPr/>
              <p:nvPr/>
            </p:nvSpPr>
            <p:spPr>
              <a:xfrm rot="16200000">
                <a:off x="4064793" y="-4055270"/>
                <a:ext cx="990601" cy="9120189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4" name="Shape"/>
              <p:cNvSpPr/>
              <p:nvPr/>
            </p:nvSpPr>
            <p:spPr>
              <a:xfrm rot="16200000">
                <a:off x="2068573" y="204726"/>
                <a:ext cx="990601" cy="6001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5" name="Shape"/>
              <p:cNvSpPr/>
              <p:nvPr/>
            </p:nvSpPr>
            <p:spPr>
              <a:xfrm rot="16200000">
                <a:off x="1529884" y="202077"/>
                <a:ext cx="990601" cy="605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6" name="Shape"/>
              <p:cNvSpPr/>
              <p:nvPr/>
            </p:nvSpPr>
            <p:spPr>
              <a:xfrm rot="16200000">
                <a:off x="-90120" y="312714"/>
                <a:ext cx="990601" cy="3842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7" name="Shape"/>
              <p:cNvSpPr/>
              <p:nvPr/>
            </p:nvSpPr>
            <p:spPr>
              <a:xfrm rot="16200000">
                <a:off x="1048993" y="279744"/>
                <a:ext cx="990601" cy="4501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8" name="Shape"/>
              <p:cNvSpPr/>
              <p:nvPr/>
            </p:nvSpPr>
            <p:spPr>
              <a:xfrm rot="16200000">
                <a:off x="704850" y="217487"/>
                <a:ext cx="990600" cy="5746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9" name="Shape"/>
              <p:cNvSpPr/>
              <p:nvPr/>
            </p:nvSpPr>
            <p:spPr>
              <a:xfrm rot="16200000">
                <a:off x="256381" y="289328"/>
                <a:ext cx="990601" cy="4309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0" name="Shape"/>
              <p:cNvSpPr/>
              <p:nvPr/>
            </p:nvSpPr>
            <p:spPr>
              <a:xfrm rot="16200000">
                <a:off x="5065773" y="196788"/>
                <a:ext cx="990601" cy="6001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1" name="Shape"/>
              <p:cNvSpPr/>
              <p:nvPr/>
            </p:nvSpPr>
            <p:spPr>
              <a:xfrm rot="16200000">
                <a:off x="4527084" y="194140"/>
                <a:ext cx="990601" cy="6054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2" name="Shape"/>
              <p:cNvSpPr/>
              <p:nvPr/>
            </p:nvSpPr>
            <p:spPr>
              <a:xfrm rot="16200000">
                <a:off x="2905493" y="304776"/>
                <a:ext cx="990601" cy="3842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3" name="Shape"/>
              <p:cNvSpPr/>
              <p:nvPr/>
            </p:nvSpPr>
            <p:spPr>
              <a:xfrm rot="16200000">
                <a:off x="4044606" y="271806"/>
                <a:ext cx="990601" cy="4501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4" name="Shape"/>
              <p:cNvSpPr/>
              <p:nvPr/>
            </p:nvSpPr>
            <p:spPr>
              <a:xfrm rot="16200000">
                <a:off x="3701256" y="210343"/>
                <a:ext cx="990601" cy="5730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5" name="Shape"/>
              <p:cNvSpPr/>
              <p:nvPr/>
            </p:nvSpPr>
            <p:spPr>
              <a:xfrm rot="16200000">
                <a:off x="3252787" y="280706"/>
                <a:ext cx="990601" cy="4323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6" name="Shape"/>
              <p:cNvSpPr/>
              <p:nvPr/>
            </p:nvSpPr>
            <p:spPr>
              <a:xfrm rot="16200000">
                <a:off x="6440548" y="204726"/>
                <a:ext cx="990601" cy="6001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7" name="Shape"/>
              <p:cNvSpPr/>
              <p:nvPr/>
            </p:nvSpPr>
            <p:spPr>
              <a:xfrm rot="16200000">
                <a:off x="5901859" y="202077"/>
                <a:ext cx="990601" cy="605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8" name="Shape"/>
              <p:cNvSpPr/>
              <p:nvPr/>
            </p:nvSpPr>
            <p:spPr>
              <a:xfrm rot="16200000">
                <a:off x="7277467" y="304776"/>
                <a:ext cx="990601" cy="3842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9" name="Shape"/>
              <p:cNvSpPr/>
              <p:nvPr/>
            </p:nvSpPr>
            <p:spPr>
              <a:xfrm>
                <a:off x="8685212" y="0"/>
                <a:ext cx="461963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0" name="Shape"/>
              <p:cNvSpPr/>
              <p:nvPr/>
            </p:nvSpPr>
            <p:spPr>
              <a:xfrm rot="16200000">
                <a:off x="8073231" y="210343"/>
                <a:ext cx="990601" cy="5730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1" name="Shape"/>
              <p:cNvSpPr/>
              <p:nvPr/>
            </p:nvSpPr>
            <p:spPr>
              <a:xfrm rot="16200000">
                <a:off x="7624762" y="280706"/>
                <a:ext cx="990601" cy="4323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63" name="Shape"/>
            <p:cNvSpPr/>
            <p:nvPr/>
          </p:nvSpPr>
          <p:spPr>
            <a:xfrm flipH="1">
              <a:off x="0" y="0"/>
              <a:ext cx="9147175" cy="4436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1620000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64" name="Shape"/>
            <p:cNvSpPr/>
            <p:nvPr/>
          </p:nvSpPr>
          <p:spPr>
            <a:xfrm flipH="1">
              <a:off x="0" y="763587"/>
              <a:ext cx="9145588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1620000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xfrm>
            <a:off x="1173162" y="514350"/>
            <a:ext cx="7772401" cy="28273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166812" y="3886200"/>
            <a:ext cx="6400801" cy="2971800"/>
          </a:xfrm>
          <a:prstGeom prst="rect">
            <a:avLst/>
          </a:prstGeom>
        </p:spPr>
        <p:txBody>
          <a:bodyPr/>
          <a:lstStyle>
            <a:lvl1pPr marL="40639" indent="0">
              <a:buSzTx/>
              <a:buFont typeface="Wingdings"/>
              <a:buNone/>
            </a:lvl1pPr>
            <a:lvl2pPr marL="497840" indent="0" algn="ctr">
              <a:buSzTx/>
              <a:buNone/>
            </a:lvl2pPr>
            <a:lvl3pPr marL="955039" indent="0" algn="ctr">
              <a:buSzTx/>
              <a:buNone/>
            </a:lvl3pPr>
            <a:lvl4pPr marL="1412239" indent="0" algn="ctr">
              <a:buSzTx/>
              <a:buNone/>
            </a:lvl4pPr>
            <a:lvl5pPr marL="1869439" indent="0" algn="ctr">
              <a:buSz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21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2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2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3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4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5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6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7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8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9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0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22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23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25" name="Title Text"/>
          <p:cNvSpPr txBox="1">
            <a:spLocks noGrp="1"/>
          </p:cNvSpPr>
          <p:nvPr>
            <p:ph type="title"/>
          </p:nvPr>
        </p:nvSpPr>
        <p:spPr>
          <a:xfrm>
            <a:off x="1173162" y="76200"/>
            <a:ext cx="7772401" cy="190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r>
              <a:t>Title Text</a:t>
            </a:r>
          </a:p>
        </p:txBody>
      </p:sp>
      <p:sp>
        <p:nvSpPr>
          <p:cNvPr id="26" name="Body Level One…"/>
          <p:cNvSpPr txBox="1">
            <a:spLocks noGrp="1"/>
          </p:cNvSpPr>
          <p:nvPr>
            <p:ph type="body" idx="1"/>
          </p:nvPr>
        </p:nvSpPr>
        <p:spPr>
          <a:xfrm>
            <a:off x="1173162" y="1981200"/>
            <a:ext cx="7772401" cy="4876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/>
          <a:lstStyle>
            <a:lvl2pPr marL="783590" indent="-285750">
              <a:spcBef>
                <a:spcPts val="600"/>
              </a:spcBef>
              <a:buClrTx/>
              <a:buSzPct val="100000"/>
              <a:buChar char="–"/>
              <a:defRPr sz="2800"/>
            </a:lvl2pPr>
            <a:lvl3pPr marL="1183639" indent="-228600">
              <a:spcBef>
                <a:spcPts val="500"/>
              </a:spcBef>
              <a:buClrTx/>
              <a:buSzPct val="100000"/>
              <a:buChar char="•"/>
              <a:defRPr sz="2400"/>
            </a:lvl3pPr>
            <a:lvl4pPr marL="1640839" indent="-228600">
              <a:spcBef>
                <a:spcPts val="400"/>
              </a:spcBef>
              <a:buClrTx/>
              <a:buSzPct val="100000"/>
              <a:buChar char="–"/>
              <a:defRPr sz="2000"/>
            </a:lvl4pPr>
            <a:lvl5pPr marL="2098039" indent="-228600">
              <a:spcBef>
                <a:spcPts val="400"/>
              </a:spcBef>
              <a:buClrTx/>
              <a:buSzPct val="100000"/>
              <a:buChar char="»"/>
              <a:defRPr sz="2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06866" y="6248400"/>
            <a:ext cx="312068" cy="298984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marL="0" marR="0" algn="ctr" defTabSz="584200">
              <a:defRPr sz="14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med"/>
  <p:txStyles>
    <p:titleStyle>
      <a:lvl1pPr marL="40639" marR="40639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4479"/>
          </a:solidFill>
          <a:uFill>
            <a:solidFill>
              <a:srgbClr val="004479"/>
            </a:solidFill>
          </a:uFill>
          <a:latin typeface="+mj-lt"/>
          <a:ea typeface="+mj-ea"/>
          <a:cs typeface="+mj-cs"/>
          <a:sym typeface="Times New Roman"/>
        </a:defRPr>
      </a:lvl1pPr>
      <a:lvl2pPr marL="40639" marR="40639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4479"/>
          </a:solidFill>
          <a:uFill>
            <a:solidFill>
              <a:srgbClr val="004479"/>
            </a:solidFill>
          </a:uFill>
          <a:latin typeface="+mj-lt"/>
          <a:ea typeface="+mj-ea"/>
          <a:cs typeface="+mj-cs"/>
          <a:sym typeface="Times New Roman"/>
        </a:defRPr>
      </a:lvl2pPr>
      <a:lvl3pPr marL="40639" marR="40639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4479"/>
          </a:solidFill>
          <a:uFill>
            <a:solidFill>
              <a:srgbClr val="004479"/>
            </a:solidFill>
          </a:uFill>
          <a:latin typeface="+mj-lt"/>
          <a:ea typeface="+mj-ea"/>
          <a:cs typeface="+mj-cs"/>
          <a:sym typeface="Times New Roman"/>
        </a:defRPr>
      </a:lvl3pPr>
      <a:lvl4pPr marL="40639" marR="40639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4479"/>
          </a:solidFill>
          <a:uFill>
            <a:solidFill>
              <a:srgbClr val="004479"/>
            </a:solidFill>
          </a:uFill>
          <a:latin typeface="+mj-lt"/>
          <a:ea typeface="+mj-ea"/>
          <a:cs typeface="+mj-cs"/>
          <a:sym typeface="Times New Roman"/>
        </a:defRPr>
      </a:lvl4pPr>
      <a:lvl5pPr marL="40639" marR="40639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4479"/>
          </a:solidFill>
          <a:uFill>
            <a:solidFill>
              <a:srgbClr val="004479"/>
            </a:solidFill>
          </a:uFill>
          <a:latin typeface="+mj-lt"/>
          <a:ea typeface="+mj-ea"/>
          <a:cs typeface="+mj-cs"/>
          <a:sym typeface="Times New Roman"/>
        </a:defRPr>
      </a:lvl5pPr>
      <a:lvl6pPr marL="40639" marR="40639" indent="22860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4479"/>
          </a:solidFill>
          <a:uFill>
            <a:solidFill>
              <a:srgbClr val="004479"/>
            </a:solidFill>
          </a:uFill>
          <a:latin typeface="+mj-lt"/>
          <a:ea typeface="+mj-ea"/>
          <a:cs typeface="+mj-cs"/>
          <a:sym typeface="Times New Roman"/>
        </a:defRPr>
      </a:lvl6pPr>
      <a:lvl7pPr marL="40639" marR="40639" indent="2743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4479"/>
          </a:solidFill>
          <a:uFill>
            <a:solidFill>
              <a:srgbClr val="004479"/>
            </a:solidFill>
          </a:uFill>
          <a:latin typeface="+mj-lt"/>
          <a:ea typeface="+mj-ea"/>
          <a:cs typeface="+mj-cs"/>
          <a:sym typeface="Times New Roman"/>
        </a:defRPr>
      </a:lvl7pPr>
      <a:lvl8pPr marL="40639" marR="40639" indent="3200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4479"/>
          </a:solidFill>
          <a:uFill>
            <a:solidFill>
              <a:srgbClr val="004479"/>
            </a:solidFill>
          </a:uFill>
          <a:latin typeface="+mj-lt"/>
          <a:ea typeface="+mj-ea"/>
          <a:cs typeface="+mj-cs"/>
          <a:sym typeface="Times New Roman"/>
        </a:defRPr>
      </a:lvl8pPr>
      <a:lvl9pPr marL="40639" marR="40639" indent="3657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4479"/>
          </a:solidFill>
          <a:uFill>
            <a:solidFill>
              <a:srgbClr val="004479"/>
            </a:solidFill>
          </a:uFill>
          <a:latin typeface="+mj-lt"/>
          <a:ea typeface="+mj-ea"/>
          <a:cs typeface="+mj-cs"/>
          <a:sym typeface="Times New Roman"/>
        </a:defRPr>
      </a:lvl9pPr>
    </p:titleStyle>
    <p:bodyStyle>
      <a:lvl1pPr marL="383540" marR="40639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AAD6"/>
        </a:buClr>
        <a:buSzPct val="80000"/>
        <a:buFontTx/>
        <a:buChar char="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824411" marR="40639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AAD6"/>
        </a:buClr>
        <a:buSzPct val="80000"/>
        <a:buFontTx/>
        <a:buChar char="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1259839" marR="40639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AAD6"/>
        </a:buClr>
        <a:buSzPct val="80000"/>
        <a:buFontTx/>
        <a:buChar char="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17780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AAD6"/>
        </a:buClr>
        <a:buSzPct val="80000"/>
        <a:buFontTx/>
        <a:buChar char="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AAD6"/>
        </a:buClr>
        <a:buSzPct val="80000"/>
        <a:buFontTx/>
        <a:buChar char="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AAD6"/>
        </a:buClr>
        <a:buSzPct val="80000"/>
        <a:buFontTx/>
        <a:buChar char="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AAD6"/>
        </a:buClr>
        <a:buSzPct val="80000"/>
        <a:buFontTx/>
        <a:buChar char="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AAD6"/>
        </a:buClr>
        <a:buSzPct val="80000"/>
        <a:buFontTx/>
        <a:buChar char="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AAD6"/>
        </a:buClr>
        <a:buSzPct val="80000"/>
        <a:buFontTx/>
        <a:buChar char="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0" marR="0" indent="2286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0" marR="0" indent="2743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0" marR="0" indent="3200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0" marR="0" indent="3657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file:///localhost/Users/tpmulthaupt/Desktop/AP%20Lab%20Pilots/Enzyme%20lab,%20surveys%20and%20forms/Bio%20Lab%20Pilot_%20pre-pilot%20questionnaire_2-19.doc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t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t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t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t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t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ti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ti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i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tif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tif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roup"/>
          <p:cNvGrpSpPr/>
          <p:nvPr/>
        </p:nvGrpSpPr>
        <p:grpSpPr>
          <a:xfrm>
            <a:off x="-3175" y="2438400"/>
            <a:ext cx="9147175" cy="1063626"/>
            <a:chOff x="0" y="0"/>
            <a:chExt cx="9147175" cy="1063624"/>
          </a:xfrm>
        </p:grpSpPr>
        <p:grpSp>
          <p:nvGrpSpPr>
            <p:cNvPr id="96" name="Group"/>
            <p:cNvGrpSpPr/>
            <p:nvPr/>
          </p:nvGrpSpPr>
          <p:grpSpPr>
            <a:xfrm flipH="1">
              <a:off x="0" y="41275"/>
              <a:ext cx="9147175" cy="1000126"/>
              <a:chOff x="0" y="0"/>
              <a:chExt cx="9147175" cy="1000125"/>
            </a:xfrm>
          </p:grpSpPr>
          <p:sp>
            <p:nvSpPr>
              <p:cNvPr id="77" name="Rectangle"/>
              <p:cNvSpPr/>
              <p:nvPr/>
            </p:nvSpPr>
            <p:spPr>
              <a:xfrm rot="16200000">
                <a:off x="4064793" y="-4055270"/>
                <a:ext cx="990601" cy="9120189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8" name="Shape"/>
              <p:cNvSpPr/>
              <p:nvPr/>
            </p:nvSpPr>
            <p:spPr>
              <a:xfrm rot="16200000">
                <a:off x="2068573" y="204726"/>
                <a:ext cx="990601" cy="6001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9" name="Shape"/>
              <p:cNvSpPr/>
              <p:nvPr/>
            </p:nvSpPr>
            <p:spPr>
              <a:xfrm rot="16200000">
                <a:off x="1529884" y="202077"/>
                <a:ext cx="990601" cy="605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0" name="Shape"/>
              <p:cNvSpPr/>
              <p:nvPr/>
            </p:nvSpPr>
            <p:spPr>
              <a:xfrm rot="16200000">
                <a:off x="-90120" y="312714"/>
                <a:ext cx="990601" cy="3842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1" name="Shape"/>
              <p:cNvSpPr/>
              <p:nvPr/>
            </p:nvSpPr>
            <p:spPr>
              <a:xfrm rot="16200000">
                <a:off x="1048993" y="279744"/>
                <a:ext cx="990601" cy="4501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2" name="Shape"/>
              <p:cNvSpPr/>
              <p:nvPr/>
            </p:nvSpPr>
            <p:spPr>
              <a:xfrm rot="16200000">
                <a:off x="704850" y="217487"/>
                <a:ext cx="990600" cy="5746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3" name="Shape"/>
              <p:cNvSpPr/>
              <p:nvPr/>
            </p:nvSpPr>
            <p:spPr>
              <a:xfrm rot="16200000">
                <a:off x="256381" y="289328"/>
                <a:ext cx="990601" cy="4309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4" name="Shape"/>
              <p:cNvSpPr/>
              <p:nvPr/>
            </p:nvSpPr>
            <p:spPr>
              <a:xfrm rot="16200000">
                <a:off x="5065773" y="196788"/>
                <a:ext cx="990601" cy="6001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5" name="Shape"/>
              <p:cNvSpPr/>
              <p:nvPr/>
            </p:nvSpPr>
            <p:spPr>
              <a:xfrm rot="16200000">
                <a:off x="4527084" y="194140"/>
                <a:ext cx="990601" cy="6054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6" name="Shape"/>
              <p:cNvSpPr/>
              <p:nvPr/>
            </p:nvSpPr>
            <p:spPr>
              <a:xfrm rot="16200000">
                <a:off x="2905493" y="304776"/>
                <a:ext cx="990601" cy="3842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7" name="Shape"/>
              <p:cNvSpPr/>
              <p:nvPr/>
            </p:nvSpPr>
            <p:spPr>
              <a:xfrm rot="16200000">
                <a:off x="4044606" y="271806"/>
                <a:ext cx="990601" cy="4501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8" name="Shape"/>
              <p:cNvSpPr/>
              <p:nvPr/>
            </p:nvSpPr>
            <p:spPr>
              <a:xfrm rot="16200000">
                <a:off x="3701256" y="210343"/>
                <a:ext cx="990601" cy="5730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9" name="Shape"/>
              <p:cNvSpPr/>
              <p:nvPr/>
            </p:nvSpPr>
            <p:spPr>
              <a:xfrm rot="16200000">
                <a:off x="3252787" y="280706"/>
                <a:ext cx="990601" cy="4323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0" name="Shape"/>
              <p:cNvSpPr/>
              <p:nvPr/>
            </p:nvSpPr>
            <p:spPr>
              <a:xfrm rot="16200000">
                <a:off x="6440548" y="204726"/>
                <a:ext cx="990601" cy="6001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1" name="Shape"/>
              <p:cNvSpPr/>
              <p:nvPr/>
            </p:nvSpPr>
            <p:spPr>
              <a:xfrm rot="16200000">
                <a:off x="5901859" y="202077"/>
                <a:ext cx="990601" cy="605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2" name="Shape"/>
              <p:cNvSpPr/>
              <p:nvPr/>
            </p:nvSpPr>
            <p:spPr>
              <a:xfrm rot="16200000">
                <a:off x="7277467" y="304776"/>
                <a:ext cx="990601" cy="3842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3" name="Shape"/>
              <p:cNvSpPr/>
              <p:nvPr/>
            </p:nvSpPr>
            <p:spPr>
              <a:xfrm>
                <a:off x="8685212" y="0"/>
                <a:ext cx="461963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4" name="Shape"/>
              <p:cNvSpPr/>
              <p:nvPr/>
            </p:nvSpPr>
            <p:spPr>
              <a:xfrm rot="16200000">
                <a:off x="8073231" y="210343"/>
                <a:ext cx="990601" cy="5730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5" name="Shape"/>
              <p:cNvSpPr/>
              <p:nvPr/>
            </p:nvSpPr>
            <p:spPr>
              <a:xfrm rot="16200000">
                <a:off x="7624762" y="280706"/>
                <a:ext cx="990601" cy="4323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97" name="Shape"/>
            <p:cNvSpPr/>
            <p:nvPr/>
          </p:nvSpPr>
          <p:spPr>
            <a:xfrm flipH="1">
              <a:off x="0" y="0"/>
              <a:ext cx="9147175" cy="4436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1620000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98" name="Shape"/>
            <p:cNvSpPr/>
            <p:nvPr/>
          </p:nvSpPr>
          <p:spPr>
            <a:xfrm flipH="1">
              <a:off x="0" y="763587"/>
              <a:ext cx="9145588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1620000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100" name="Chapter 13"/>
          <p:cNvSpPr txBox="1">
            <a:spLocks noGrp="1"/>
          </p:cNvSpPr>
          <p:nvPr>
            <p:ph type="title"/>
          </p:nvPr>
        </p:nvSpPr>
        <p:spPr>
          <a:xfrm>
            <a:off x="1173162" y="527050"/>
            <a:ext cx="7772401" cy="2827338"/>
          </a:xfrm>
          <a:prstGeom prst="rect">
            <a:avLst/>
          </a:prstGeom>
          <a:effectLst>
            <a:outerShdw blurRad="63500" dist="25400" dir="2700000" rotWithShape="0">
              <a:srgbClr val="929292">
                <a:alpha val="75000"/>
              </a:srgbClr>
            </a:outerShdw>
          </a:effectLst>
        </p:spPr>
        <p:txBody>
          <a:bodyPr/>
          <a:lstStyle>
            <a:lvl1pPr algn="ctr"/>
          </a:lstStyle>
          <a:p>
            <a:r>
              <a:t>Chapter 13</a:t>
            </a:r>
            <a:r>
              <a:rPr lang="en-US"/>
              <a:t>—Meiosis </a:t>
            </a:r>
            <a:endParaRPr dirty="0"/>
          </a:p>
        </p:txBody>
      </p:sp>
      <p:sp>
        <p:nvSpPr>
          <p:cNvPr id="101" name="The Process of Meiosis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algn="ctr"/>
            <a:r>
              <a:rPr dirty="0"/>
              <a:t>The Process of Meiosis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88951D5-E360-1855-4A7B-3543B45653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865" y="247337"/>
            <a:ext cx="2338386" cy="1443776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B7A680-7A1F-5904-8FCF-B087D76AB4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469" y="5192433"/>
            <a:ext cx="7772400" cy="910662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exual Maturit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t>Sexual Maturity</a:t>
            </a:r>
          </a:p>
        </p:txBody>
      </p:sp>
      <p:sp>
        <p:nvSpPr>
          <p:cNvPr id="154" name="As the organism reaches sexual maturity, its gonads will begin producing haploid cells through a process called meiosis.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As the organism reaches sexual maturity, its gonads will begin producing haploid cells through a process called meiosis.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A504866-4BB6-CF3E-7BA6-E552D0BBA2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5563" y="289379"/>
            <a:ext cx="3810000" cy="1478643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Meiosi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t>Meiosis</a:t>
            </a:r>
          </a:p>
        </p:txBody>
      </p:sp>
      <p:sp>
        <p:nvSpPr>
          <p:cNvPr id="180" name="Meiosis will allow the chromosome number to remain constant throughout the generations.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Meiosis will allow the chromosome number to remain constant throughout the generations.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Meiosis and Fertiliz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t>Meiosis and Fertilization</a:t>
            </a:r>
          </a:p>
        </p:txBody>
      </p:sp>
      <p:sp>
        <p:nvSpPr>
          <p:cNvPr id="206" name="The process of meiosis and fertilization are common to sexually reproducing organisms.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The process of meiosis and fertilization are common to sexually reproducing organisms.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Meiosi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t>Meiosis</a:t>
            </a:r>
          </a:p>
        </p:txBody>
      </p:sp>
      <p:sp>
        <p:nvSpPr>
          <p:cNvPr id="232" name="Meiosis reduces the ploidy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Meiosis reduces the ploidy.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dirty="0"/>
              <a:t>We go from a diploid cell to a haploid cell.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It provides for genetic variation.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It keeps the chromosome number constant through the generations.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dirty="0"/>
              <a:t>2 haploid cells will combine during mating to give a diploid zygote.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Meiosi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t>Meiosis</a:t>
            </a:r>
          </a:p>
        </p:txBody>
      </p:sp>
      <p:sp>
        <p:nvSpPr>
          <p:cNvPr id="258" name="Meiosis can be broken into two parts:  Meiosis I and Meiosis II.…">
            <a:hlinkClick r:id="rId2"/>
          </p:cNvPr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Meiosis can be broken into two parts:  Meiosis I and Meiosis II.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Meiosis I separates homologous chromosomes.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Meiosis II is essentially a mitotic division, and separates the sister chromatids.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Meiosi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t>Meiosis</a:t>
            </a:r>
          </a:p>
        </p:txBody>
      </p:sp>
      <p:sp>
        <p:nvSpPr>
          <p:cNvPr id="284" name="Meiosis halves the number of chromosomes."/>
          <p:cNvSpPr txBox="1">
            <a:spLocks noGrp="1"/>
          </p:cNvSpPr>
          <p:nvPr>
            <p:ph type="body" sz="half" idx="1"/>
          </p:nvPr>
        </p:nvSpPr>
        <p:spPr>
          <a:xfrm>
            <a:off x="1173162" y="1981200"/>
            <a:ext cx="3810001" cy="4876800"/>
          </a:xfrm>
          <a:prstGeom prst="rect">
            <a:avLst/>
          </a:prstGeom>
        </p:spPr>
        <p:txBody>
          <a:bodyPr/>
          <a:lstStyle>
            <a:lvl1pPr marL="340677" indent="-300037">
              <a:defRPr sz="2800"/>
            </a:lvl1pPr>
          </a:lstStyle>
          <a:p>
            <a:pPr>
              <a:buFont typeface="Arial" panose="020B0604020202020204" pitchFamily="34" charset="0"/>
              <a:buChar char="•"/>
            </a:pPr>
            <a:r>
              <a:rPr dirty="0"/>
              <a:t>Meiosis halves the number of chromosomes.</a:t>
            </a:r>
          </a:p>
        </p:txBody>
      </p:sp>
      <p:pic>
        <p:nvPicPr>
          <p:cNvPr id="285" name="13_07MeiosisOverview_L.jpg" descr="13_07MeiosisOverview_L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838200"/>
            <a:ext cx="4135438" cy="5257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13_08a-AnimalMeiosisOne_L.jpg" descr="13_08a-AnimalMeiosisOne_L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800100"/>
            <a:ext cx="8077200" cy="50847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Interphase I"/>
          <p:cNvSpPr txBox="1">
            <a:spLocks noGrp="1"/>
          </p:cNvSpPr>
          <p:nvPr>
            <p:ph type="title"/>
          </p:nvPr>
        </p:nvSpPr>
        <p:spPr>
          <a:xfrm>
            <a:off x="1186250" y="128551"/>
            <a:ext cx="7772401" cy="1119273"/>
          </a:xfrm>
          <a:prstGeom prst="rect">
            <a:avLst/>
          </a:prstGeom>
        </p:spPr>
        <p:txBody>
          <a:bodyPr/>
          <a:lstStyle/>
          <a:p>
            <a:r>
              <a:t>Interphase I</a:t>
            </a:r>
          </a:p>
        </p:txBody>
      </p:sp>
      <p:sp>
        <p:nvSpPr>
          <p:cNvPr id="336" name="Much like mitosis, there is a G1-where the cell grows, an S-where the DNA is synthesized, and a G2-with further growth of the cell, and preparation for division."/>
          <p:cNvSpPr txBox="1">
            <a:spLocks noGrp="1"/>
          </p:cNvSpPr>
          <p:nvPr>
            <p:ph type="body" sz="half" idx="1"/>
          </p:nvPr>
        </p:nvSpPr>
        <p:spPr>
          <a:xfrm>
            <a:off x="1074737" y="1345171"/>
            <a:ext cx="3703638" cy="5263095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Much like mitosis, there is a G1-where the cell grows, an S-where the DNA is synthesized, and a G2-with further growth of the cell, and preparation for division.</a:t>
            </a:r>
          </a:p>
        </p:txBody>
      </p:sp>
      <p:pic>
        <p:nvPicPr>
          <p:cNvPr id="337" name="Picture 1.png" descr="Picture 1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786312" y="2173287"/>
            <a:ext cx="3748088" cy="277971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Meiosis I"/>
          <p:cNvSpPr txBox="1">
            <a:spLocks noGrp="1"/>
          </p:cNvSpPr>
          <p:nvPr>
            <p:ph type="title"/>
          </p:nvPr>
        </p:nvSpPr>
        <p:spPr>
          <a:xfrm>
            <a:off x="1371600" y="76200"/>
            <a:ext cx="7772400" cy="1380066"/>
          </a:xfrm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rPr dirty="0"/>
              <a:t>Meiosis I</a:t>
            </a:r>
          </a:p>
        </p:txBody>
      </p:sp>
      <p:sp>
        <p:nvSpPr>
          <p:cNvPr id="363" name="Prophase I:  Homologous chromosomes condense and pair up forming tetrads, crossing-over takes place, the nuclear envelope breaks down."/>
          <p:cNvSpPr txBox="1">
            <a:spLocks noGrp="1"/>
          </p:cNvSpPr>
          <p:nvPr>
            <p:ph type="body" sz="half" idx="1"/>
          </p:nvPr>
        </p:nvSpPr>
        <p:spPr>
          <a:xfrm>
            <a:off x="1173162" y="1447800"/>
            <a:ext cx="3810001" cy="4876800"/>
          </a:xfrm>
          <a:prstGeom prst="rect">
            <a:avLst/>
          </a:prstGeom>
        </p:spPr>
        <p:txBody>
          <a:bodyPr/>
          <a:lstStyle>
            <a:lvl1pPr marL="340677" indent="-300037">
              <a:defRPr sz="2800"/>
            </a:lvl1pPr>
          </a:lstStyle>
          <a:p>
            <a:pPr>
              <a:buFont typeface="Arial" panose="020B0604020202020204" pitchFamily="34" charset="0"/>
              <a:buChar char="•"/>
            </a:pPr>
            <a:r>
              <a:rPr dirty="0"/>
              <a:t>Prophase I:  Homologous chromosomes condense and pair up forming tetrads, crossing-over takes place, the nuclear envelope breaks down.</a:t>
            </a:r>
          </a:p>
        </p:txBody>
      </p:sp>
      <p:pic>
        <p:nvPicPr>
          <p:cNvPr id="364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3163" y="1981200"/>
            <a:ext cx="3810000" cy="4868334"/>
          </a:xfrm>
          <a:prstGeom prst="rect">
            <a:avLst/>
          </a:prstGeom>
        </p:spPr>
      </p:pic>
      <p:sp>
        <p:nvSpPr>
          <p:cNvPr id="365" name="https://www.expii.com/t/meiosis-overview-stages-10164"/>
          <p:cNvSpPr txBox="1"/>
          <p:nvPr/>
        </p:nvSpPr>
        <p:spPr>
          <a:xfrm>
            <a:off x="4983163" y="6606492"/>
            <a:ext cx="2022547" cy="1753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/>
            </a:lvl1pPr>
          </a:lstStyle>
          <a:p>
            <a:r>
              <a:rPr dirty="0"/>
              <a:t>https://</a:t>
            </a:r>
            <a:r>
              <a:rPr dirty="0" err="1"/>
              <a:t>www.expii.com</a:t>
            </a:r>
            <a:r>
              <a:rPr dirty="0"/>
              <a:t>/t/meiosis-overview-stages-10164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B28878-B6D0-DAE6-A3B9-7288E43A5C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0546" y="48878"/>
            <a:ext cx="3744634" cy="1905001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9144B51-C4E0-CB69-8261-55A2D143A4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5779" y="5503156"/>
            <a:ext cx="3144836" cy="1190990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Meiosis I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t>Meiosis I</a:t>
            </a:r>
          </a:p>
        </p:txBody>
      </p:sp>
      <p:sp>
        <p:nvSpPr>
          <p:cNvPr id="391" name="Metaphase I:  Homologous pairs of chromosomes randomly line up at the metaphase plate."/>
          <p:cNvSpPr txBox="1">
            <a:spLocks noGrp="1"/>
          </p:cNvSpPr>
          <p:nvPr>
            <p:ph type="body" sz="half" idx="1"/>
          </p:nvPr>
        </p:nvSpPr>
        <p:spPr>
          <a:xfrm>
            <a:off x="1173162" y="1981200"/>
            <a:ext cx="3810001" cy="4876800"/>
          </a:xfrm>
          <a:prstGeom prst="rect">
            <a:avLst/>
          </a:prstGeom>
        </p:spPr>
        <p:txBody>
          <a:bodyPr/>
          <a:lstStyle>
            <a:lvl1pPr marL="340677" indent="-300037">
              <a:defRPr sz="2800"/>
            </a:lvl1pPr>
          </a:lstStyle>
          <a:p>
            <a:pPr>
              <a:buFont typeface="Arial" panose="020B0604020202020204" pitchFamily="34" charset="0"/>
              <a:buChar char="•"/>
            </a:pPr>
            <a:r>
              <a:rPr dirty="0"/>
              <a:t>Metaphase I:  Homologous pairs of chromosomes randomly line up at the metaphase plate.</a:t>
            </a:r>
          </a:p>
        </p:txBody>
      </p:sp>
      <p:pic>
        <p:nvPicPr>
          <p:cNvPr id="39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317" y="650655"/>
            <a:ext cx="4043283" cy="5556690"/>
          </a:xfrm>
          <a:prstGeom prst="rect">
            <a:avLst/>
          </a:prstGeom>
        </p:spPr>
      </p:pic>
      <p:sp>
        <p:nvSpPr>
          <p:cNvPr id="393" name="https://www.emaze.com/@AOFFZQOFL"/>
          <p:cNvSpPr txBox="1"/>
          <p:nvPr/>
        </p:nvSpPr>
        <p:spPr>
          <a:xfrm>
            <a:off x="4961577" y="6173446"/>
            <a:ext cx="1515267" cy="1753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/>
            </a:lvl1pPr>
          </a:lstStyle>
          <a:p>
            <a:r>
              <a:t>https://www.emaze.com/@AOFFZQOFL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C4E2754-946A-3F6C-065E-67BAEB1D63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294" y="4974003"/>
            <a:ext cx="4043283" cy="1039113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Meiosis I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t>Meiosis I</a:t>
            </a:r>
          </a:p>
        </p:txBody>
      </p:sp>
      <p:sp>
        <p:nvSpPr>
          <p:cNvPr id="419" name="Anaphase I:  Each homologous pair of chromosomes separate and move to the opposite poles of the “cell.”…"/>
          <p:cNvSpPr txBox="1">
            <a:spLocks noGrp="1"/>
          </p:cNvSpPr>
          <p:nvPr>
            <p:ph type="body" sz="half" idx="1"/>
          </p:nvPr>
        </p:nvSpPr>
        <p:spPr>
          <a:xfrm>
            <a:off x="1199338" y="1902673"/>
            <a:ext cx="3810001" cy="4071084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buFont typeface="Arial" panose="020B0604020202020204" pitchFamily="34" charset="0"/>
              <a:buChar char="•"/>
              <a:defRPr sz="2800"/>
            </a:pPr>
            <a:r>
              <a:rPr dirty="0"/>
              <a:t>Anaphase I:  Each homologous pair of chromosomes separate and move to the opposite poles of the “cell.”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  <a:defRPr sz="2800"/>
            </a:pPr>
            <a:r>
              <a:rPr dirty="0"/>
              <a:t>The sister chromatids, however, remain attached.</a:t>
            </a:r>
          </a:p>
        </p:txBody>
      </p:sp>
      <p:pic>
        <p:nvPicPr>
          <p:cNvPr id="420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4425" y="650788"/>
            <a:ext cx="4150582" cy="5556424"/>
          </a:xfrm>
          <a:prstGeom prst="rect">
            <a:avLst/>
          </a:prstGeom>
        </p:spPr>
      </p:pic>
      <p:sp>
        <p:nvSpPr>
          <p:cNvPr id="421" name="https://www.expii.com/t/meiosis-overview-stages-10164"/>
          <p:cNvSpPr txBox="1"/>
          <p:nvPr/>
        </p:nvSpPr>
        <p:spPr>
          <a:xfrm>
            <a:off x="5089525" y="5995646"/>
            <a:ext cx="2022547" cy="1753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/>
            </a:lvl1pPr>
          </a:lstStyle>
          <a:p>
            <a:r>
              <a:t>https://www.expii.com/t/meiosis-overview-stages-10164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AC07AA-8D16-F05B-DA88-BF44BD535C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5333" y="203493"/>
            <a:ext cx="4150583" cy="1073238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Meiosis I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t>Meiosis I</a:t>
            </a:r>
          </a:p>
        </p:txBody>
      </p:sp>
      <p:sp>
        <p:nvSpPr>
          <p:cNvPr id="447" name="Telophase I:  Sister chromatids arrive at the spindle poles.…"/>
          <p:cNvSpPr txBox="1">
            <a:spLocks noGrp="1"/>
          </p:cNvSpPr>
          <p:nvPr>
            <p:ph type="body" sz="half" idx="1"/>
          </p:nvPr>
        </p:nvSpPr>
        <p:spPr>
          <a:xfrm>
            <a:off x="1173162" y="1981200"/>
            <a:ext cx="3810001" cy="48768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buFont typeface="Arial" panose="020B0604020202020204" pitchFamily="34" charset="0"/>
              <a:buChar char="•"/>
              <a:defRPr sz="2800"/>
            </a:pPr>
            <a:r>
              <a:rPr dirty="0"/>
              <a:t>Telophase I:  Sister chromatids arrive at the spindle poles.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  <a:defRPr sz="2800"/>
            </a:pPr>
            <a:r>
              <a:rPr dirty="0"/>
              <a:t>Cytokinesis:  Cytoplasm divides producing 2 cells, each being haploid (1/2 the original number of chromosomes), but still having twice the amount of DNA.</a:t>
            </a:r>
          </a:p>
        </p:txBody>
      </p:sp>
      <p:pic>
        <p:nvPicPr>
          <p:cNvPr id="44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473517"/>
            <a:ext cx="4419601" cy="5092701"/>
          </a:xfrm>
          <a:prstGeom prst="rect">
            <a:avLst/>
          </a:prstGeom>
        </p:spPr>
      </p:pic>
      <p:sp>
        <p:nvSpPr>
          <p:cNvPr id="449" name="https://teachmephysiology.com/biochemistry/cell-growth-death/meiosis/"/>
          <p:cNvSpPr txBox="1"/>
          <p:nvPr/>
        </p:nvSpPr>
        <p:spPr>
          <a:xfrm>
            <a:off x="4829793" y="6566218"/>
            <a:ext cx="2550590" cy="1753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/>
            </a:lvl1pPr>
          </a:lstStyle>
          <a:p>
            <a:r>
              <a:rPr dirty="0"/>
              <a:t>https://</a:t>
            </a:r>
            <a:r>
              <a:rPr dirty="0" err="1"/>
              <a:t>teachmephysiology.com</a:t>
            </a:r>
            <a:r>
              <a:rPr dirty="0"/>
              <a:t>/biochemistry/cell-growth-death/meiosis/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8A12619-33F5-C889-9AF7-9365EA0162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163" y="116474"/>
            <a:ext cx="3881967" cy="1463203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Interkinesi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t>Interkinesis</a:t>
            </a:r>
          </a:p>
        </p:txBody>
      </p:sp>
      <p:sp>
        <p:nvSpPr>
          <p:cNvPr id="475" name="In some organisms, the chromosomes relax and the nuclear envelope reforms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In some organisms, the chromosomes relax and the nuclear envelope reforms.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The is no DNA replication.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Other organism’s cells go directly to meiosis II.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13_08bAnimalMeiosisTwo_L.jpg" descr="13_08bAnimalMeiosisTwo_L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173162" y="638175"/>
            <a:ext cx="7970838" cy="51466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Meiosis II  Sister Chromatids Separat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t>Meiosis II  Sister Chromatids Separate</a:t>
            </a:r>
          </a:p>
        </p:txBody>
      </p:sp>
      <p:sp>
        <p:nvSpPr>
          <p:cNvPr id="526" name="Prophase II:  Chromosomes condense again, the nuclear envelope disappears and the mitotic spindle reforms.…"/>
          <p:cNvSpPr txBox="1">
            <a:spLocks noGrp="1"/>
          </p:cNvSpPr>
          <p:nvPr>
            <p:ph type="body" sz="half" idx="1"/>
          </p:nvPr>
        </p:nvSpPr>
        <p:spPr>
          <a:xfrm>
            <a:off x="1173162" y="1796998"/>
            <a:ext cx="4389438" cy="4445876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sz="2800"/>
            </a:pPr>
            <a:r>
              <a:rPr dirty="0"/>
              <a:t>Prophase II:  Chromosomes condense again, the nuclear envelope disappears and the mitotic spindle reforms.</a:t>
            </a:r>
          </a:p>
          <a:p>
            <a:pPr>
              <a:buFont typeface="Arial" panose="020B0604020202020204" pitchFamily="34" charset="0"/>
              <a:buChar char="•"/>
              <a:defRPr sz="2800"/>
            </a:pPr>
            <a:r>
              <a:rPr dirty="0"/>
              <a:t>No crossing over occurs.</a:t>
            </a:r>
          </a:p>
        </p:txBody>
      </p:sp>
      <p:pic>
        <p:nvPicPr>
          <p:cNvPr id="52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8209" y="1073300"/>
            <a:ext cx="2507116" cy="5666910"/>
          </a:xfrm>
          <a:prstGeom prst="rect">
            <a:avLst/>
          </a:prstGeom>
        </p:spPr>
      </p:pic>
      <p:sp>
        <p:nvSpPr>
          <p:cNvPr id="528" name="https://courses.yarrahills.vic.edu.au/moodle/mod/book/view.php?id=60799&amp;chapterid=996"/>
          <p:cNvSpPr txBox="1"/>
          <p:nvPr/>
        </p:nvSpPr>
        <p:spPr>
          <a:xfrm>
            <a:off x="5257664" y="6403888"/>
            <a:ext cx="3183668" cy="1753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/>
            </a:lvl1pPr>
          </a:lstStyle>
          <a:p>
            <a:r>
              <a:t>https://courses.yarrahills.vic.edu.au/moodle/mod/book/view.php?id=60799&amp;chapterid=996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E5D98AC-8976-00F8-77EB-98ABC9C0FA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8532" y="5433232"/>
            <a:ext cx="3315229" cy="1348568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Meiosis II  Sister Chromatids Separat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t>Meiosis II  Sister Chromatids Separate</a:t>
            </a:r>
          </a:p>
        </p:txBody>
      </p:sp>
      <p:sp>
        <p:nvSpPr>
          <p:cNvPr id="554" name="Metaphase II:  Chromosomes align along the metaphase plate."/>
          <p:cNvSpPr txBox="1">
            <a:spLocks noGrp="1"/>
          </p:cNvSpPr>
          <p:nvPr>
            <p:ph type="body" sz="half" idx="1"/>
          </p:nvPr>
        </p:nvSpPr>
        <p:spPr>
          <a:xfrm>
            <a:off x="1173162" y="2059581"/>
            <a:ext cx="3810001" cy="3314701"/>
          </a:xfrm>
          <a:prstGeom prst="rect">
            <a:avLst/>
          </a:prstGeom>
        </p:spPr>
        <p:txBody>
          <a:bodyPr/>
          <a:lstStyle>
            <a:lvl1pPr marL="340677" indent="-300037">
              <a:defRPr sz="2800"/>
            </a:lvl1pPr>
          </a:lstStyle>
          <a:p>
            <a:pPr>
              <a:buFont typeface="Arial" panose="020B0604020202020204" pitchFamily="34" charset="0"/>
              <a:buChar char="•"/>
            </a:pPr>
            <a:r>
              <a:rPr dirty="0"/>
              <a:t>Metaphase II:  Chromosomes align along the metaphase plate.</a:t>
            </a:r>
          </a:p>
        </p:txBody>
      </p:sp>
      <p:pic>
        <p:nvPicPr>
          <p:cNvPr id="55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525" y="2059581"/>
            <a:ext cx="3886200" cy="331470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840AE95-BDA2-FDBA-0503-A46E53D07C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367" y="5374282"/>
            <a:ext cx="3810001" cy="1058334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Meiosis II  Sister Chromatids Separat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t>Meiosis II  Sister Chromatids Separate</a:t>
            </a:r>
          </a:p>
        </p:txBody>
      </p:sp>
      <p:sp>
        <p:nvSpPr>
          <p:cNvPr id="581" name="Anaphase II:  Sister chromatids separate and migrate as individual chromosomes to the spindle poles.…"/>
          <p:cNvSpPr txBox="1">
            <a:spLocks noGrp="1"/>
          </p:cNvSpPr>
          <p:nvPr>
            <p:ph type="body" sz="half" idx="1"/>
          </p:nvPr>
        </p:nvSpPr>
        <p:spPr>
          <a:xfrm>
            <a:off x="1173162" y="1850323"/>
            <a:ext cx="4330171" cy="48768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sz="2800"/>
            </a:pPr>
            <a:r>
              <a:rPr dirty="0"/>
              <a:t>Anaphase II:  Sister chromatids separate and migrate as individual chromosomes to the spindle poles.</a:t>
            </a:r>
          </a:p>
          <a:p>
            <a:pPr>
              <a:buFont typeface="Arial" panose="020B0604020202020204" pitchFamily="34" charset="0"/>
              <a:buChar char="•"/>
              <a:defRPr sz="2800"/>
            </a:pPr>
            <a:r>
              <a:rPr dirty="0"/>
              <a:t>The cells are now haploid and contain the correct amount of DNA.</a:t>
            </a:r>
          </a:p>
        </p:txBody>
      </p:sp>
      <p:pic>
        <p:nvPicPr>
          <p:cNvPr id="58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1591" y="1235528"/>
            <a:ext cx="2496180" cy="54915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BE579D3-77DE-B548-1A0C-7F2B87420A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6286" y="5871028"/>
            <a:ext cx="3605914" cy="910772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Meiosis II  Sister Chromatids Separat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rPr dirty="0"/>
              <a:t>Meiosis II  Sister Chromatids Separate</a:t>
            </a:r>
          </a:p>
        </p:txBody>
      </p:sp>
      <p:sp>
        <p:nvSpPr>
          <p:cNvPr id="608" name="Telophase II:  Chromosomes arrive at the poles, the spindle breaks down, the nuclear envelope reforms.…"/>
          <p:cNvSpPr txBox="1">
            <a:spLocks noGrp="1"/>
          </p:cNvSpPr>
          <p:nvPr>
            <p:ph type="body" sz="half" idx="1"/>
          </p:nvPr>
        </p:nvSpPr>
        <p:spPr>
          <a:xfrm>
            <a:off x="1173162" y="1814532"/>
            <a:ext cx="3810001" cy="48768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sz="2800"/>
            </a:pPr>
            <a:r>
              <a:rPr dirty="0"/>
              <a:t>Telophase II:  Chromosomes arrive at the poles, the spindle breaks down, the nuclear envelope reforms.</a:t>
            </a:r>
          </a:p>
          <a:p>
            <a:pPr>
              <a:buFont typeface="Arial" panose="020B0604020202020204" pitchFamily="34" charset="0"/>
              <a:buChar char="•"/>
              <a:defRPr sz="2800"/>
            </a:pPr>
            <a:r>
              <a:rPr dirty="0"/>
              <a:t>Cytokinesis:  The cytoplasm divides.</a:t>
            </a:r>
          </a:p>
        </p:txBody>
      </p:sp>
      <p:sp>
        <p:nvSpPr>
          <p:cNvPr id="609" name="https://courses.yarrahills.vic.edu.au/moodle/mod/book/view.php?id=60799&amp;chapterid=999"/>
          <p:cNvSpPr txBox="1"/>
          <p:nvPr/>
        </p:nvSpPr>
        <p:spPr>
          <a:xfrm>
            <a:off x="5386544" y="6421158"/>
            <a:ext cx="3183668" cy="1753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/>
            </a:lvl1pPr>
          </a:lstStyle>
          <a:p>
            <a:r>
              <a:t>https://courses.yarrahills.vic.edu.au/moodle/mod/book/view.php?id=60799&amp;chapterid=999</a:t>
            </a:r>
          </a:p>
        </p:txBody>
      </p:sp>
      <p:pic>
        <p:nvPicPr>
          <p:cNvPr id="610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9208" y="1036562"/>
            <a:ext cx="2391186" cy="563783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7B42FE4-74B1-CA1E-20B6-8715054468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5418" y="5408633"/>
            <a:ext cx="3164597" cy="1373167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When"/>
          <p:cNvSpPr txBox="1">
            <a:spLocks noGrp="1"/>
          </p:cNvSpPr>
          <p:nvPr>
            <p:ph type="body" sz="half" idx="1"/>
          </p:nvPr>
        </p:nvSpPr>
        <p:spPr>
          <a:xfrm>
            <a:off x="1173162" y="1981200"/>
            <a:ext cx="3398838" cy="4876800"/>
          </a:xfrm>
          <a:prstGeom prst="rect">
            <a:avLst/>
          </a:prstGeom>
        </p:spPr>
        <p:txBody>
          <a:bodyPr/>
          <a:lstStyle/>
          <a:p>
            <a:r>
              <a:t>When</a:t>
            </a:r>
          </a:p>
        </p:txBody>
      </p:sp>
      <p:sp>
        <p:nvSpPr>
          <p:cNvPr id="636" name="Meiosis Overview"/>
          <p:cNvSpPr/>
          <p:nvPr/>
        </p:nvSpPr>
        <p:spPr>
          <a:xfrm>
            <a:off x="1240722" y="-2327"/>
            <a:ext cx="7772401" cy="1905001"/>
          </a:xfrm>
          <a:prstGeom prst="rect">
            <a:avLst/>
          </a:prstGeom>
          <a:ln w="12700">
            <a:miter lim="400000"/>
          </a:ln>
          <a:effectLst>
            <a:outerShdw blurRad="63500" dist="38100" dir="2700000" rotWithShape="0">
              <a:srgbClr val="929292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4400">
                <a:solidFill>
                  <a:srgbClr val="004479"/>
                </a:solidFill>
                <a:uFill>
                  <a:solidFill>
                    <a:srgbClr val="004479"/>
                  </a:solidFill>
                </a:uFill>
                <a:latin typeface="+mj-lt"/>
                <a:ea typeface="+mj-ea"/>
                <a:cs typeface="+mj-cs"/>
                <a:sym typeface="Times New Roman"/>
              </a:defRPr>
            </a:lvl1pPr>
          </a:lstStyle>
          <a:p>
            <a:r>
              <a:t>Meiosis Overview</a:t>
            </a:r>
          </a:p>
        </p:txBody>
      </p:sp>
      <p:pic>
        <p:nvPicPr>
          <p:cNvPr id="63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843" y="1752818"/>
            <a:ext cx="8034157" cy="3889688"/>
          </a:xfrm>
          <a:prstGeom prst="rect">
            <a:avLst/>
          </a:prstGeom>
        </p:spPr>
      </p:pic>
      <p:sp>
        <p:nvSpPr>
          <p:cNvPr id="638" name="https://microbenotes.com/meiosis/"/>
          <p:cNvSpPr txBox="1"/>
          <p:nvPr/>
        </p:nvSpPr>
        <p:spPr>
          <a:xfrm>
            <a:off x="1117546" y="5657884"/>
            <a:ext cx="1306834" cy="1753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/>
            </a:lvl1pPr>
          </a:lstStyle>
          <a:p>
            <a:r>
              <a:t>https://microbenotes.com/meiosis/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When"/>
          <p:cNvSpPr txBox="1">
            <a:spLocks noGrp="1"/>
          </p:cNvSpPr>
          <p:nvPr>
            <p:ph type="body" sz="half" idx="1"/>
          </p:nvPr>
        </p:nvSpPr>
        <p:spPr>
          <a:xfrm>
            <a:off x="1173162" y="1981200"/>
            <a:ext cx="3398838" cy="4876800"/>
          </a:xfrm>
          <a:prstGeom prst="rect">
            <a:avLst/>
          </a:prstGeom>
        </p:spPr>
        <p:txBody>
          <a:bodyPr/>
          <a:lstStyle/>
          <a:p>
            <a:r>
              <a:t>When</a:t>
            </a:r>
          </a:p>
        </p:txBody>
      </p:sp>
      <p:sp>
        <p:nvSpPr>
          <p:cNvPr id="664" name="Meiosis Overview"/>
          <p:cNvSpPr/>
          <p:nvPr/>
        </p:nvSpPr>
        <p:spPr>
          <a:xfrm>
            <a:off x="1240722" y="-2327"/>
            <a:ext cx="7772401" cy="1905001"/>
          </a:xfrm>
          <a:prstGeom prst="rect">
            <a:avLst/>
          </a:prstGeom>
          <a:ln w="12700">
            <a:miter lim="400000"/>
          </a:ln>
          <a:effectLst>
            <a:outerShdw blurRad="63500" dist="38100" dir="2700000" rotWithShape="0">
              <a:srgbClr val="929292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4400">
                <a:solidFill>
                  <a:srgbClr val="004479"/>
                </a:solidFill>
                <a:uFill>
                  <a:solidFill>
                    <a:srgbClr val="004479"/>
                  </a:solidFill>
                </a:uFill>
                <a:latin typeface="+mj-lt"/>
                <a:ea typeface="+mj-ea"/>
                <a:cs typeface="+mj-cs"/>
                <a:sym typeface="Times New Roman"/>
              </a:defRPr>
            </a:lvl1pPr>
          </a:lstStyle>
          <a:p>
            <a:r>
              <a:t>Meiosis Overview</a:t>
            </a:r>
          </a:p>
        </p:txBody>
      </p:sp>
      <p:sp>
        <p:nvSpPr>
          <p:cNvPr id="665" name="https://microbenotes.com/meiosis/"/>
          <p:cNvSpPr txBox="1"/>
          <p:nvPr/>
        </p:nvSpPr>
        <p:spPr>
          <a:xfrm>
            <a:off x="1078283" y="6286098"/>
            <a:ext cx="1306833" cy="1753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/>
            </a:lvl1pPr>
          </a:lstStyle>
          <a:p>
            <a:r>
              <a:t>https://microbenotes.com/meiosis/</a:t>
            </a:r>
          </a:p>
        </p:txBody>
      </p:sp>
      <p:pic>
        <p:nvPicPr>
          <p:cNvPr id="666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844" y="1506038"/>
            <a:ext cx="8034157" cy="45003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Mitosis and Meiosis, A Comparis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t>Mitosis and Meiosis, A Comparison</a:t>
            </a:r>
          </a:p>
        </p:txBody>
      </p:sp>
      <p:sp>
        <p:nvSpPr>
          <p:cNvPr id="692" name="The biggest difference is that in mitosis, genetically identical cells are formed and ploidy is conserved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ClrTx/>
              <a:buFont typeface="Arial" panose="020B0604020202020204" pitchFamily="34" charset="0"/>
              <a:buChar char="•"/>
            </a:pPr>
            <a:r>
              <a:rPr dirty="0"/>
              <a:t>The biggest difference is that in mitosis, genetically identical cells are formed and ploidy is conserved.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dirty="0"/>
              <a:t>In meiosis, genetically different cells are formed and the ploidy is reduced.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AFB715B-05E9-224E-B6D2-6D01FD189A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4884" y="386291"/>
            <a:ext cx="2310679" cy="1284817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DF2F8FF-9273-FA60-2CF4-3467500317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8768" y="5346177"/>
            <a:ext cx="4066116" cy="1328731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" name="13_09MitosisVMeiosis_L.jpg" descr="13_09MitosisVMeiosis_L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08743"/>
            <a:ext cx="8001000" cy="6629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There are Three Main Events Unique to Meiosi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t>There are Three Main Events Unique to Meiosis</a:t>
            </a:r>
          </a:p>
        </p:txBody>
      </p:sp>
      <p:sp>
        <p:nvSpPr>
          <p:cNvPr id="743" name="1.  Synapsis and Crossing Over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1.  </a:t>
            </a:r>
            <a:r>
              <a:rPr lang="en-US" dirty="0"/>
              <a:t>Tetrad Formation, </a:t>
            </a:r>
            <a:r>
              <a:rPr dirty="0"/>
              <a:t>Synapsis</a:t>
            </a:r>
            <a:r>
              <a:rPr lang="en-US" dirty="0"/>
              <a:t>,</a:t>
            </a:r>
            <a:r>
              <a:rPr dirty="0"/>
              <a:t> and Crossing Over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2.  </a:t>
            </a:r>
            <a:r>
              <a:rPr lang="en-US" dirty="0"/>
              <a:t>Alignment of Homologous Pairs at the Metaphase Plate</a:t>
            </a:r>
            <a:endParaRPr dirty="0"/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3.  Separation of Homologues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1.  Synapsis and Crossing Over"/>
          <p:cNvSpPr txBox="1">
            <a:spLocks noGrp="1"/>
          </p:cNvSpPr>
          <p:nvPr>
            <p:ph type="title"/>
          </p:nvPr>
        </p:nvSpPr>
        <p:spPr>
          <a:xfrm>
            <a:off x="1173162" y="76200"/>
            <a:ext cx="7772401" cy="1651000"/>
          </a:xfrm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rPr dirty="0"/>
              <a:t>1.  </a:t>
            </a:r>
            <a:r>
              <a:rPr lang="en-US" dirty="0"/>
              <a:t>Tetrad Formation, </a:t>
            </a:r>
            <a:r>
              <a:rPr dirty="0"/>
              <a:t>Synapsis and Crossing Over</a:t>
            </a:r>
          </a:p>
        </p:txBody>
      </p:sp>
      <p:sp>
        <p:nvSpPr>
          <p:cNvPr id="769" name="In prophase I, duplicated homologues form tetrads where they line up and become physically attached.…"/>
          <p:cNvSpPr txBox="1">
            <a:spLocks noGrp="1"/>
          </p:cNvSpPr>
          <p:nvPr>
            <p:ph type="body" idx="1"/>
          </p:nvPr>
        </p:nvSpPr>
        <p:spPr>
          <a:xfrm>
            <a:off x="1173162" y="1651001"/>
            <a:ext cx="7772401" cy="48768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dirty="0"/>
              <a:t>In prophase I, duplicated homologues form tetrads where they line up and become physically attached.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dirty="0"/>
              <a:t>Crossing over occurs where genetic information is rearranged between the non-sister chromatids comprising the tetrad.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  <a:defRPr i="1"/>
            </a:pPr>
            <a:r>
              <a:rPr dirty="0"/>
              <a:t>In </a:t>
            </a:r>
            <a:r>
              <a:rPr u="sng" dirty="0"/>
              <a:t>mitosis</a:t>
            </a:r>
            <a:r>
              <a:rPr dirty="0"/>
              <a:t>, crossing over does not occur.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7402A1E-E012-EC5F-8523-376205551A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3080" y="5482894"/>
            <a:ext cx="2512483" cy="1298906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4" name="13_11CrossingOver_L.jpg" descr="13_11CrossingOver_L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058987" y="0"/>
            <a:ext cx="5381626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CCDD793-59C0-2C2E-5B7F-543F9343E6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6800" y="3183466"/>
            <a:ext cx="2901950" cy="1934633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2.  Tetrad Form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rPr lang="en-US" dirty="0"/>
              <a:t>1</a:t>
            </a:r>
            <a:r>
              <a:rPr dirty="0"/>
              <a:t>.  Tetrad Formation</a:t>
            </a:r>
            <a:r>
              <a:rPr lang="en-US" dirty="0"/>
              <a:t>, Synapsis, and Crossing Over</a:t>
            </a:r>
            <a:endParaRPr dirty="0"/>
          </a:p>
        </p:txBody>
      </p:sp>
      <p:sp>
        <p:nvSpPr>
          <p:cNvPr id="820" name="The paired homologous chromosomes align along the metaphase (I) plate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The paired homologous chromosomes align along the metaphase (I) plate.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This alignment is random and adds a layer of variation to the process.</a:t>
            </a:r>
          </a:p>
          <a:p>
            <a:pPr>
              <a:buFont typeface="Arial" panose="020B0604020202020204" pitchFamily="34" charset="0"/>
              <a:buChar char="•"/>
              <a:defRPr i="1"/>
            </a:pPr>
            <a:r>
              <a:rPr dirty="0"/>
              <a:t>In </a:t>
            </a:r>
            <a:r>
              <a:rPr u="sng" dirty="0"/>
              <a:t>mitosis</a:t>
            </a:r>
            <a:r>
              <a:rPr dirty="0"/>
              <a:t>, individual chromosomes line up at the metaphase plate.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2.  Tetrad Form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rPr lang="en-US" dirty="0"/>
              <a:t>2</a:t>
            </a:r>
            <a:r>
              <a:rPr dirty="0"/>
              <a:t>.  </a:t>
            </a:r>
            <a:r>
              <a:rPr lang="en-US" dirty="0"/>
              <a:t>Alignment of Homologous Pairs at the Metaphase Plate</a:t>
            </a:r>
            <a:endParaRPr dirty="0"/>
          </a:p>
        </p:txBody>
      </p:sp>
      <p:sp>
        <p:nvSpPr>
          <p:cNvPr id="820" name="The paired homologous chromosomes align along the metaphase (I) plate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Homologs separate and the cell goes from diploid to haploid.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Sister chromatids remain attached.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44048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3.  Separation of Homologu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t>3.  Separation of Homologues</a:t>
            </a:r>
          </a:p>
        </p:txBody>
      </p:sp>
      <p:sp>
        <p:nvSpPr>
          <p:cNvPr id="846" name="At anaphase I of meiosis, the homologous pairs move to opposite poles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At anaphase I of meiosis, the homologous pairs move to opposite poles.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Sister chromatids remain attached at this stage.</a:t>
            </a:r>
          </a:p>
          <a:p>
            <a:pPr>
              <a:buFont typeface="Arial" panose="020B0604020202020204" pitchFamily="34" charset="0"/>
              <a:buChar char="•"/>
              <a:defRPr i="1"/>
            </a:pPr>
            <a:r>
              <a:rPr dirty="0"/>
              <a:t>In </a:t>
            </a:r>
            <a:r>
              <a:rPr u="sng" dirty="0"/>
              <a:t>mitosis</a:t>
            </a:r>
            <a:r>
              <a:rPr dirty="0"/>
              <a:t>, sister chromatids separate in anaphase.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Three Mechanisms that Produce Genetic Vari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t>Three Mechanisms that Produce Genetic Variation</a:t>
            </a:r>
          </a:p>
        </p:txBody>
      </p:sp>
      <p:sp>
        <p:nvSpPr>
          <p:cNvPr id="872" name="1.  Independent Assortment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1.  Independent Assortment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2.  Crossing Over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3.  Random Fertilization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494A502-25B2-3C06-6C24-EFBA2B994E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0191" y="3974134"/>
            <a:ext cx="4383617" cy="2723000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1.  Independent Assortment"/>
          <p:cNvSpPr txBox="1">
            <a:spLocks noGrp="1"/>
          </p:cNvSpPr>
          <p:nvPr>
            <p:ph type="title"/>
          </p:nvPr>
        </p:nvSpPr>
        <p:spPr>
          <a:xfrm>
            <a:off x="1173162" y="76200"/>
            <a:ext cx="7772401" cy="984459"/>
          </a:xfrm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t>1.  Independent Assortment</a:t>
            </a:r>
          </a:p>
        </p:txBody>
      </p:sp>
      <p:sp>
        <p:nvSpPr>
          <p:cNvPr id="898" name="Homologous chromosomes are positioned independently at the metaphase plate."/>
          <p:cNvSpPr txBox="1">
            <a:spLocks noGrp="1"/>
          </p:cNvSpPr>
          <p:nvPr>
            <p:ph type="body" sz="half" idx="1"/>
          </p:nvPr>
        </p:nvSpPr>
        <p:spPr>
          <a:xfrm>
            <a:off x="1173162" y="1145163"/>
            <a:ext cx="7772401" cy="1646517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Homologous chromosomes are positioned independently at the metaphase plate.</a:t>
            </a:r>
          </a:p>
        </p:txBody>
      </p:sp>
      <p:pic>
        <p:nvPicPr>
          <p:cNvPr id="89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9031" y="2648799"/>
            <a:ext cx="5080663" cy="3859420"/>
          </a:xfrm>
          <a:prstGeom prst="rect">
            <a:avLst/>
          </a:prstGeom>
        </p:spPr>
      </p:pic>
      <p:sp>
        <p:nvSpPr>
          <p:cNvPr id="900" name="https://www.mun.ca/biology/desmid/brian/BIOL2060/BIOL2060-20/CB20.html"/>
          <p:cNvSpPr txBox="1"/>
          <p:nvPr/>
        </p:nvSpPr>
        <p:spPr>
          <a:xfrm>
            <a:off x="2800864" y="6562313"/>
            <a:ext cx="2751360" cy="1753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/>
            </a:lvl1pPr>
          </a:lstStyle>
          <a:p>
            <a:r>
              <a:t>https://www.mun.ca/biology/desmid/brian/BIOL2060/BIOL2060-20/CB20.html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1.  Independent Assortment"/>
          <p:cNvSpPr txBox="1">
            <a:spLocks noGrp="1"/>
          </p:cNvSpPr>
          <p:nvPr>
            <p:ph type="title"/>
          </p:nvPr>
        </p:nvSpPr>
        <p:spPr>
          <a:xfrm>
            <a:off x="1173162" y="76200"/>
            <a:ext cx="7772401" cy="983487"/>
          </a:xfrm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t>1.  Independent Assortment</a:t>
            </a:r>
          </a:p>
        </p:txBody>
      </p:sp>
      <p:sp>
        <p:nvSpPr>
          <p:cNvPr id="926" name="Maternal and paternal chromosomes sort independently of every other pair."/>
          <p:cNvSpPr txBox="1">
            <a:spLocks noGrp="1"/>
          </p:cNvSpPr>
          <p:nvPr>
            <p:ph type="body" sz="quarter" idx="1"/>
          </p:nvPr>
        </p:nvSpPr>
        <p:spPr>
          <a:xfrm>
            <a:off x="1173162" y="1231318"/>
            <a:ext cx="7772401" cy="1396622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Maternal and paternal chromosomes sort independently of every other pair.</a:t>
            </a:r>
          </a:p>
        </p:txBody>
      </p:sp>
      <p:sp>
        <p:nvSpPr>
          <p:cNvPr id="927" name="https://www.mun.ca/biology/desmid/brian/BIOL2060/BIOL2060-20/CB20.html"/>
          <p:cNvSpPr txBox="1"/>
          <p:nvPr/>
        </p:nvSpPr>
        <p:spPr>
          <a:xfrm>
            <a:off x="2800864" y="6562313"/>
            <a:ext cx="2751360" cy="1753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/>
            </a:lvl1pPr>
          </a:lstStyle>
          <a:p>
            <a:r>
              <a:t>https://www.mun.ca/biology/desmid/brian/BIOL2060/BIOL2060-20/CB20.html</a:t>
            </a:r>
          </a:p>
        </p:txBody>
      </p:sp>
      <p:pic>
        <p:nvPicPr>
          <p:cNvPr id="92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9031" y="2648799"/>
            <a:ext cx="5080663" cy="38594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1.  Independent Assortmen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t>1.  Independent Assortment</a:t>
            </a:r>
          </a:p>
        </p:txBody>
      </p:sp>
      <p:sp>
        <p:nvSpPr>
          <p:cNvPr id="954" name="Independent assortment gives a large number of possible daughter cells.…"/>
          <p:cNvSpPr txBox="1">
            <a:spLocks noGrp="1"/>
          </p:cNvSpPr>
          <p:nvPr>
            <p:ph type="body" idx="1"/>
          </p:nvPr>
        </p:nvSpPr>
        <p:spPr>
          <a:xfrm>
            <a:off x="990600" y="1981200"/>
            <a:ext cx="7954963" cy="48768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Independent assortment gives a large number of possible daughter cells.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The cells are dividing in two and are sorting independently.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The number of combinations is 2</a:t>
            </a:r>
            <a:r>
              <a:rPr i="1" baseline="29999" dirty="0"/>
              <a:t>n</a:t>
            </a:r>
            <a:r>
              <a:rPr dirty="0"/>
              <a:t>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dirty="0"/>
              <a:t>“</a:t>
            </a:r>
            <a:r>
              <a:rPr i="1" dirty="0"/>
              <a:t>n</a:t>
            </a:r>
            <a:r>
              <a:rPr dirty="0"/>
              <a:t>” is the haploid number (23 in humans)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dirty="0"/>
              <a:t>2</a:t>
            </a:r>
            <a:r>
              <a:rPr baseline="29714" dirty="0"/>
              <a:t>23</a:t>
            </a:r>
            <a:r>
              <a:rPr dirty="0"/>
              <a:t> possible combinations (8,388,608) based on alignment alone.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2.  Crossing Ov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t>2.  Crossing Over</a:t>
            </a:r>
          </a:p>
        </p:txBody>
      </p:sp>
      <p:sp>
        <p:nvSpPr>
          <p:cNvPr id="980" name="The gene mixing that occurs during prophase I shuffles the genetic deck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The gene mixing that occurs during prophase I shuffles the genetic deck.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 variation created by c</a:t>
            </a:r>
            <a:r>
              <a:rPr dirty="0"/>
              <a:t>rossing over makes the number of possible combinations virtually endless.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3.  Random Fertiliz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rPr dirty="0"/>
              <a:t>3.  Random Fertilization</a:t>
            </a:r>
          </a:p>
        </p:txBody>
      </p:sp>
      <p:sp>
        <p:nvSpPr>
          <p:cNvPr id="1006" name="The different combinations of gametes produced during meiosis will randomly fertilize upon mating.…"/>
          <p:cNvSpPr txBox="1">
            <a:spLocks noGrp="1"/>
          </p:cNvSpPr>
          <p:nvPr>
            <p:ph type="body" idx="1"/>
          </p:nvPr>
        </p:nvSpPr>
        <p:spPr>
          <a:xfrm>
            <a:off x="1173162" y="1678596"/>
            <a:ext cx="7772401" cy="5074702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 humans, each male and female gamete represents over 8 million different chromosome combinations due to independent assortment.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Fusion of a sperm and egg during fertilization produces about 70 trillion different diploid combinations (2</a:t>
            </a:r>
            <a:r>
              <a:rPr lang="en-US" baseline="30000" dirty="0"/>
              <a:t>23</a:t>
            </a:r>
            <a:r>
              <a:rPr lang="en-US" sz="2400" dirty="0"/>
              <a:t>x</a:t>
            </a:r>
            <a:r>
              <a:rPr lang="en-US" dirty="0"/>
              <a:t>2</a:t>
            </a:r>
            <a:r>
              <a:rPr lang="en-US" baseline="30000" dirty="0"/>
              <a:t>23</a:t>
            </a:r>
            <a:r>
              <a:rPr lang="en-US" dirty="0"/>
              <a:t>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When you factor in crossing over, the number of gamete combinations is nearly endless. 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3.  Random Fertiliz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rPr lang="en-US" dirty="0"/>
              <a:t>Errors in Meiosis</a:t>
            </a:r>
            <a:endParaRPr dirty="0"/>
          </a:p>
        </p:txBody>
      </p:sp>
      <p:sp>
        <p:nvSpPr>
          <p:cNvPr id="1006" name="The different combinations of gametes produced during meiosis will randomly fertilize upon mating.…"/>
          <p:cNvSpPr txBox="1">
            <a:spLocks noGrp="1"/>
          </p:cNvSpPr>
          <p:nvPr>
            <p:ph type="body" idx="1"/>
          </p:nvPr>
        </p:nvSpPr>
        <p:spPr>
          <a:xfrm>
            <a:off x="1173162" y="1678596"/>
            <a:ext cx="7772401" cy="5074702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Occasional errors in meiosis can result in a sperm or an egg having the wrong number of chromosomes.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This is called nondisjunction.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BF00B5C-5B3B-EAFE-C16B-A808C9369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9412" y="3797706"/>
            <a:ext cx="4279900" cy="303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101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Times New Roman"/>
        <a:ea typeface="Times New Roman"/>
        <a:cs typeface="Times New Roman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AAD6"/>
        </a:solidFill>
        <a:ln w="952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952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Times New Roman"/>
        <a:ea typeface="Times New Roman"/>
        <a:cs typeface="Times New Roman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AAD6"/>
        </a:solidFill>
        <a:ln w="952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952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3015</TotalTime>
  <Words>1051</Words>
  <Application>Microsoft Macintosh PowerPoint</Application>
  <PresentationFormat>On-screen Show (4:3)</PresentationFormat>
  <Paragraphs>107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Arial</vt:lpstr>
      <vt:lpstr>Lucida Grande</vt:lpstr>
      <vt:lpstr>Times New Roman</vt:lpstr>
      <vt:lpstr>Wingdings</vt:lpstr>
      <vt:lpstr>White</vt:lpstr>
      <vt:lpstr>Chapter 13—Meiosis </vt:lpstr>
      <vt:lpstr>Sexual Maturity</vt:lpstr>
      <vt:lpstr>Meiosis</vt:lpstr>
      <vt:lpstr>Meiosis and Fertilization</vt:lpstr>
      <vt:lpstr>Meiosis</vt:lpstr>
      <vt:lpstr>Meiosis</vt:lpstr>
      <vt:lpstr>Meiosis</vt:lpstr>
      <vt:lpstr>PowerPoint Presentation</vt:lpstr>
      <vt:lpstr>Interphase I</vt:lpstr>
      <vt:lpstr>Meiosis I</vt:lpstr>
      <vt:lpstr>Meiosis I</vt:lpstr>
      <vt:lpstr>Meiosis I</vt:lpstr>
      <vt:lpstr>Meiosis I</vt:lpstr>
      <vt:lpstr>Interkinesis</vt:lpstr>
      <vt:lpstr>PowerPoint Presentation</vt:lpstr>
      <vt:lpstr>Meiosis II  Sister Chromatids Separate</vt:lpstr>
      <vt:lpstr>Meiosis II  Sister Chromatids Separate</vt:lpstr>
      <vt:lpstr>Meiosis II  Sister Chromatids Separate</vt:lpstr>
      <vt:lpstr>Meiosis II  Sister Chromatids Separate</vt:lpstr>
      <vt:lpstr>PowerPoint Presentation</vt:lpstr>
      <vt:lpstr>PowerPoint Presentation</vt:lpstr>
      <vt:lpstr>Mitosis and Meiosis, A Comparison</vt:lpstr>
      <vt:lpstr>PowerPoint Presentation</vt:lpstr>
      <vt:lpstr>There are Three Main Events Unique to Meiosis</vt:lpstr>
      <vt:lpstr>1.  Tetrad Formation, Synapsis and Crossing Over</vt:lpstr>
      <vt:lpstr>PowerPoint Presentation</vt:lpstr>
      <vt:lpstr>1.  Tetrad Formation, Synapsis, and Crossing Over</vt:lpstr>
      <vt:lpstr>2.  Alignment of Homologous Pairs at the Metaphase Plate</vt:lpstr>
      <vt:lpstr>3.  Separation of Homologues</vt:lpstr>
      <vt:lpstr>Three Mechanisms that Produce Genetic Variation</vt:lpstr>
      <vt:lpstr>1.  Independent Assortment</vt:lpstr>
      <vt:lpstr>1.  Independent Assortment</vt:lpstr>
      <vt:lpstr>1.  Independent Assortment</vt:lpstr>
      <vt:lpstr>2.  Crossing Over</vt:lpstr>
      <vt:lpstr>3.  Random Fertilization</vt:lpstr>
      <vt:lpstr>Errors in Meiosis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13</dc:title>
  <cp:lastModifiedBy>MULTHAUPT, TRAVIS</cp:lastModifiedBy>
  <cp:revision>25</cp:revision>
  <dcterms:modified xsi:type="dcterms:W3CDTF">2026-02-21T19:52:02Z</dcterms:modified>
</cp:coreProperties>
</file>