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1pPr>
    <a:lvl2pPr marL="0" marR="0" indent="2667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2pPr>
    <a:lvl3pPr marL="0" marR="0" indent="5334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3pPr>
    <a:lvl4pPr marL="0" marR="0" indent="8001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4pPr>
    <a:lvl5pPr marL="0" marR="0" indent="10668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5pPr>
    <a:lvl6pPr marL="0" marR="0" indent="13335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6pPr>
    <a:lvl7pPr marL="0" marR="0" indent="16129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7pPr>
    <a:lvl8pPr marL="0" marR="0" indent="18796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8pPr>
    <a:lvl9pPr marL="0" marR="0" indent="21463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a:font>
          <a:latin typeface="Helvetica Neue"/>
          <a:ea typeface="Helvetica Neue"/>
          <a:cs typeface="Helvetica Neue"/>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a:font>
          <a:latin typeface="Helvetica Neue"/>
          <a:ea typeface="Helvetica Neue"/>
          <a:cs typeface="Helvetica Neue"/>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a:font>
          <a:latin typeface="Helvetica Neue"/>
          <a:ea typeface="Helvetica Neue"/>
          <a:cs typeface="Helvetica Neue"/>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a:font>
          <a:latin typeface="Helvetica Neue"/>
          <a:ea typeface="Helvetica Neue"/>
          <a:cs typeface="Helvetica Neue"/>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47676">
              <a:alpha val="63790"/>
            </a:srgbClr>
          </a:solidFill>
        </a:fill>
      </a:tcStyle>
    </a:band2H>
    <a:firstCol>
      <a:tcTxStyle b="on">
        <a:font>
          <a:latin typeface="Helvetica Neue"/>
          <a:ea typeface="Helvetica Neue"/>
          <a:cs typeface="Helvetica Neue"/>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 styleId="{8F44A2F1-9E1F-4B54-A3A2-5F16C0AD49E2}" styleName="">
    <a:tblBg/>
    <a:wholeTbl>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11993"/>
        </a:fontRef>
        <a:srgbClr val="011993"/>
      </a:tcTxStyle>
      <a:tcStyle>
        <a:tcBdr>
          <a:left>
            <a:ln w="28575"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firstCol>
    <a:lastRow>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28575"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lastRow>
    <a:firstRow>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28575"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11993"/>
        </a:fontRef>
        <a:srgbClr val="011993"/>
      </a:tcTxStyle>
      <a:tcStyle>
        <a:tcBdr>
          <a:left>
            <a:ln w="28575"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firstCol>
    <a:lastRow>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12700" cap="flat">
              <a:solidFill>
                <a:srgbClr val="011993"/>
              </a:solidFill>
              <a:prstDash val="solid"/>
              <a:miter lim="400000"/>
            </a:ln>
          </a:top>
          <a:bottom>
            <a:ln w="28575"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lastRow>
    <a:firstRow>
      <a:tcTxStyle b="off" i="off">
        <a:fontRef idx="minor">
          <a:srgbClr val="011993"/>
        </a:fontRef>
        <a:srgbClr val="011993"/>
      </a:tcTxStyle>
      <a:tcStyle>
        <a:tcBdr>
          <a:left>
            <a:ln w="12700" cap="flat">
              <a:solidFill>
                <a:srgbClr val="011993"/>
              </a:solidFill>
              <a:prstDash val="solid"/>
              <a:miter lim="400000"/>
            </a:ln>
          </a:left>
          <a:right>
            <a:ln w="12700" cap="flat">
              <a:solidFill>
                <a:srgbClr val="011993"/>
              </a:solidFill>
              <a:prstDash val="solid"/>
              <a:miter lim="400000"/>
            </a:ln>
          </a:right>
          <a:top>
            <a:ln w="28575" cap="flat">
              <a:solidFill>
                <a:srgbClr val="011993"/>
              </a:solidFill>
              <a:prstDash val="solid"/>
              <a:miter lim="400000"/>
            </a:ln>
          </a:top>
          <a:bottom>
            <a:ln w="12700" cap="flat">
              <a:solidFill>
                <a:srgbClr val="011993"/>
              </a:solidFill>
              <a:prstDash val="solid"/>
              <a:miter lim="400000"/>
            </a:ln>
          </a:bottom>
          <a:insideH>
            <a:ln w="12700" cap="flat">
              <a:solidFill>
                <a:srgbClr val="011993"/>
              </a:solidFill>
              <a:prstDash val="solid"/>
              <a:miter lim="400000"/>
            </a:ln>
          </a:insideH>
          <a:insideV>
            <a:ln w="12700" cap="flat">
              <a:solidFill>
                <a:srgbClr val="011993"/>
              </a:solidFill>
              <a:prstDash val="solid"/>
              <a:miter lim="400000"/>
            </a:ln>
          </a:insideV>
        </a:tcBdr>
        <a:fill>
          <a:solidFill>
            <a:srgbClr val="FFFFFF">
              <a:alpha val="35000"/>
            </a:srgbClr>
          </a:solidFill>
        </a:fill>
      </a:tcStyle>
    </a:firstRow>
  </a:tblStyle>
  <a:tblStyle styleId="{4A9BC294-FFE2-49D5-8D69-9E1BD2C41BD5}" styleName="">
    <a:tblBg/>
    <a:wholeTbl>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Arial"/>
          <a:ea typeface="Arial"/>
          <a:cs typeface="Arial"/>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Arial"/>
          <a:ea typeface="Arial"/>
          <a:cs typeface="Arial"/>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Arial"/>
          <a:ea typeface="Arial"/>
          <a:cs typeface="Arial"/>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8C8D8F">
              <a:alpha val="30000"/>
            </a:srgbClr>
          </a:solidFill>
        </a:fill>
      </a:tcStyle>
    </a:band2H>
    <a:firstCo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8"/>
    <p:restoredTop sz="94672"/>
  </p:normalViewPr>
  <p:slideViewPr>
    <p:cSldViewPr snapToGrid="0">
      <p:cViewPr varScale="1">
        <p:scale>
          <a:sx n="152" d="100"/>
          <a:sy n="152" d="100"/>
        </p:scale>
        <p:origin x="176" y="9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xfrm>
            <a:off x="1143000" y="685800"/>
            <a:ext cx="4572000" cy="3429000"/>
          </a:xfrm>
          <a:prstGeom prst="rect">
            <a:avLst/>
          </a:prstGeom>
        </p:spPr>
        <p:txBody>
          <a:bodyPr/>
          <a:lstStyle/>
          <a:p>
            <a:endParaRPr/>
          </a:p>
        </p:txBody>
      </p:sp>
      <p:sp>
        <p:nvSpPr>
          <p:cNvPr id="171" name="Shape 17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defTabSz="406400" latinLnBrk="0">
      <a:defRPr sz="1400">
        <a:latin typeface="Lucida Grande"/>
        <a:ea typeface="Lucida Grande"/>
        <a:cs typeface="Lucida Grande"/>
        <a:sym typeface="Lucida Grande"/>
      </a:defRPr>
    </a:lvl2pPr>
    <a:lvl3pPr defTabSz="406400" latinLnBrk="0">
      <a:defRPr sz="1400">
        <a:latin typeface="Lucida Grande"/>
        <a:ea typeface="Lucida Grande"/>
        <a:cs typeface="Lucida Grande"/>
        <a:sym typeface="Lucida Grande"/>
      </a:defRPr>
    </a:lvl3pPr>
    <a:lvl4pPr defTabSz="406400" latinLnBrk="0">
      <a:defRPr sz="1400">
        <a:latin typeface="Lucida Grande"/>
        <a:ea typeface="Lucida Grande"/>
        <a:cs typeface="Lucida Grande"/>
        <a:sym typeface="Lucida Grande"/>
      </a:defRPr>
    </a:lvl4pPr>
    <a:lvl5pPr defTabSz="406400" latinLnBrk="0">
      <a:defRPr sz="1400">
        <a:latin typeface="Lucida Grande"/>
        <a:ea typeface="Lucida Grande"/>
        <a:cs typeface="Lucida Grande"/>
        <a:sym typeface="Lucida Grande"/>
      </a:defRPr>
    </a:lvl5pPr>
    <a:lvl6pPr defTabSz="406400" latinLnBrk="0">
      <a:defRPr sz="1400">
        <a:latin typeface="Lucida Grande"/>
        <a:ea typeface="Lucida Grande"/>
        <a:cs typeface="Lucida Grande"/>
        <a:sym typeface="Lucida Grande"/>
      </a:defRPr>
    </a:lvl6pPr>
    <a:lvl7pPr defTabSz="406400" latinLnBrk="0">
      <a:defRPr sz="1400">
        <a:latin typeface="Lucida Grande"/>
        <a:ea typeface="Lucida Grande"/>
        <a:cs typeface="Lucida Grande"/>
        <a:sym typeface="Lucida Grande"/>
      </a:defRPr>
    </a:lvl7pPr>
    <a:lvl8pPr defTabSz="406400" latinLnBrk="0">
      <a:defRPr sz="1400">
        <a:latin typeface="Lucida Grande"/>
        <a:ea typeface="Lucida Grande"/>
        <a:cs typeface="Lucida Grande"/>
        <a:sym typeface="Lucida Grande"/>
      </a:defRPr>
    </a:lvl8pPr>
    <a:lvl9pPr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Go">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 name="Title Text"/>
          <p:cNvSpPr txBox="1">
            <a:spLocks noGrp="1"/>
          </p:cNvSpPr>
          <p:nvPr>
            <p:ph type="title"/>
          </p:nvPr>
        </p:nvSpPr>
        <p:spPr>
          <a:xfrm>
            <a:off x="684212" y="2584450"/>
            <a:ext cx="7772401" cy="1682750"/>
          </a:xfrm>
          <a:prstGeom prst="rect">
            <a:avLst/>
          </a:prstGeom>
        </p:spPr>
        <p:txBody>
          <a:bodyPr/>
          <a:lstStyle>
            <a:lvl1pPr>
              <a:defRPr sz="4800"/>
            </a:lvl1pPr>
          </a:lstStyle>
          <a:p>
            <a:r>
              <a:t>Title Text</a:t>
            </a:r>
          </a:p>
        </p:txBody>
      </p:sp>
      <p:sp>
        <p:nvSpPr>
          <p:cNvPr id="21" name="Body Level One…"/>
          <p:cNvSpPr txBox="1">
            <a:spLocks noGrp="1"/>
          </p:cNvSpPr>
          <p:nvPr>
            <p:ph type="body" sz="half" idx="1"/>
          </p:nvPr>
        </p:nvSpPr>
        <p:spPr>
          <a:xfrm>
            <a:off x="1371600" y="4267200"/>
            <a:ext cx="6400800" cy="2590800"/>
          </a:xfrm>
          <a:prstGeom prst="rect">
            <a:avLst/>
          </a:prstGeom>
        </p:spPr>
        <p:txBody>
          <a:bodyPr/>
          <a:lstStyle>
            <a:lvl1pPr marL="40639" indent="0" algn="ctr">
              <a:buSzTx/>
              <a:buFont typeface="Wingdings"/>
              <a:buNone/>
            </a:lvl1pPr>
            <a:lvl2pPr marL="497840" indent="0" algn="ctr">
              <a:buSzTx/>
              <a:buFont typeface="Wingdings"/>
              <a:buNone/>
            </a:lvl2pPr>
            <a:lvl3pPr marL="955039" indent="0" algn="ctr">
              <a:buSzTx/>
              <a:buFont typeface="Wingdings"/>
              <a:buNone/>
            </a:lvl3pPr>
            <a:lvl4pPr marL="1412239" indent="0" algn="ctr">
              <a:buSzTx/>
              <a:buFont typeface="Wingdings"/>
              <a:buNone/>
            </a:lvl4pPr>
            <a:lvl5pPr marL="1869439" indent="0" algn="ctr">
              <a:buSzTx/>
              <a:buFont typeface="Wingdings"/>
              <a:buNone/>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a:effectLst/>
        </p:spPr>
        <p:txBody>
          <a:bodyPr/>
          <a:lstStyle>
            <a:lvl1pPr>
              <a:defRPr>
                <a:solidFill>
                  <a:srgbClr val="000000"/>
                </a:solidFill>
                <a:uFill>
                  <a:solidFill>
                    <a:srgbClr val="000000"/>
                  </a:solidFill>
                </a:uFill>
                <a:latin typeface="Arial"/>
                <a:ea typeface="Arial"/>
                <a:cs typeface="Arial"/>
                <a:sym typeface="Arial"/>
              </a:defRPr>
            </a:lvl1pPr>
          </a:lstStyle>
          <a:p>
            <a:r>
              <a:t>Title Text</a:t>
            </a:r>
          </a:p>
        </p:txBody>
      </p:sp>
      <p:sp>
        <p:nvSpPr>
          <p:cNvPr id="30" name="Body Level One…"/>
          <p:cNvSpPr txBox="1">
            <a:spLocks noGrp="1"/>
          </p:cNvSpPr>
          <p:nvPr>
            <p:ph type="body" idx="1"/>
          </p:nvPr>
        </p:nvSpPr>
        <p:spPr>
          <a:prstGeom prst="rect">
            <a:avLst/>
          </a:prstGeom>
          <a:effectLst/>
        </p:spPr>
        <p:txBody>
          <a:bodyPr/>
          <a:lstStyle>
            <a:lvl1pPr>
              <a:buClrTx/>
              <a:buChar char="•"/>
              <a:defRPr>
                <a:solidFill>
                  <a:srgbClr val="000000"/>
                </a:solidFill>
                <a:uFill>
                  <a:solidFill>
                    <a:srgbClr val="000000"/>
                  </a:solidFill>
                </a:uFill>
                <a:latin typeface="Arial"/>
                <a:ea typeface="Arial"/>
                <a:cs typeface="Arial"/>
                <a:sym typeface="Arial"/>
              </a:defRPr>
            </a:lvl1pPr>
            <a:lvl2pPr>
              <a:buClrTx/>
              <a:buChar char="–"/>
              <a:defRPr>
                <a:solidFill>
                  <a:srgbClr val="000000"/>
                </a:solidFill>
                <a:uFill>
                  <a:solidFill>
                    <a:srgbClr val="000000"/>
                  </a:solidFill>
                </a:uFill>
                <a:latin typeface="Arial"/>
                <a:ea typeface="Arial"/>
                <a:cs typeface="Arial"/>
                <a:sym typeface="Arial"/>
              </a:defRPr>
            </a:lvl2pPr>
            <a:lvl3pPr>
              <a:buClrTx/>
              <a:buChar char="•"/>
              <a:defRPr>
                <a:solidFill>
                  <a:srgbClr val="000000"/>
                </a:solidFill>
                <a:uFill>
                  <a:solidFill>
                    <a:srgbClr val="000000"/>
                  </a:solidFill>
                </a:uFill>
                <a:latin typeface="Arial"/>
                <a:ea typeface="Arial"/>
                <a:cs typeface="Arial"/>
                <a:sym typeface="Arial"/>
              </a:defRPr>
            </a:lvl3pPr>
            <a:lvl4pPr>
              <a:buClrTx/>
              <a:buChar char="–"/>
              <a:defRPr>
                <a:solidFill>
                  <a:srgbClr val="000000"/>
                </a:solidFill>
                <a:uFill>
                  <a:solidFill>
                    <a:srgbClr val="000000"/>
                  </a:solidFill>
                </a:uFill>
                <a:latin typeface="Arial"/>
                <a:ea typeface="Arial"/>
                <a:cs typeface="Arial"/>
                <a:sym typeface="Arial"/>
              </a:defRPr>
            </a:lvl4pPr>
            <a:lvl5pPr>
              <a:buClrTx/>
              <a:buChar char="»"/>
              <a:defRPr>
                <a:solidFill>
                  <a:srgbClr val="000000"/>
                </a:solidFill>
                <a:uFill>
                  <a:solidFill>
                    <a:srgbClr val="000000"/>
                  </a:solidFill>
                </a:u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7349666" y="6248400"/>
            <a:ext cx="312068" cy="298984"/>
          </a:xfrm>
          <a:prstGeom prst="rect">
            <a:avLst/>
          </a:prstGeom>
        </p:spPr>
        <p:txBody>
          <a:bodyPr/>
          <a:lstStyle>
            <a:lvl1pPr>
              <a:defRPr>
                <a:solidFill>
                  <a:srgbClr val="000000"/>
                </a:solidFill>
                <a:uFill>
                  <a:solidFill>
                    <a:srgbClr val="000000"/>
                  </a:solidFill>
                </a:u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685800" y="1828800"/>
            <a:ext cx="7772400" cy="2057400"/>
          </a:xfrm>
          <a:prstGeom prst="rect">
            <a:avLst/>
          </a:prstGeom>
          <a:effectLst/>
        </p:spPr>
        <p:txBody>
          <a:bodyPr/>
          <a:lstStyle>
            <a:lvl1pPr>
              <a:defRPr>
                <a:solidFill>
                  <a:srgbClr val="000000"/>
                </a:solidFill>
                <a:uFill>
                  <a:solidFill>
                    <a:srgbClr val="000000"/>
                  </a:solidFill>
                </a:uFill>
                <a:latin typeface="Arial"/>
                <a:ea typeface="Arial"/>
                <a:cs typeface="Arial"/>
                <a:sym typeface="Arial"/>
              </a:defRPr>
            </a:lvl1pPr>
          </a:lstStyle>
          <a:p>
            <a:r>
              <a:t>Title Text</a:t>
            </a:r>
          </a:p>
        </p:txBody>
      </p:sp>
      <p:sp>
        <p:nvSpPr>
          <p:cNvPr id="39" name="Body Level One…"/>
          <p:cNvSpPr txBox="1">
            <a:spLocks noGrp="1"/>
          </p:cNvSpPr>
          <p:nvPr>
            <p:ph type="body" sz="half" idx="1"/>
          </p:nvPr>
        </p:nvSpPr>
        <p:spPr>
          <a:xfrm>
            <a:off x="1371600" y="3886200"/>
            <a:ext cx="6400800" cy="2971800"/>
          </a:xfrm>
          <a:prstGeom prst="rect">
            <a:avLst/>
          </a:prstGeom>
          <a:effectLst/>
        </p:spPr>
        <p:txBody>
          <a:bodyPr/>
          <a:lstStyle>
            <a:lvl1pPr marL="40639" indent="0" algn="ctr">
              <a:buClrTx/>
              <a:buSzTx/>
              <a:buNone/>
              <a:defRPr>
                <a:solidFill>
                  <a:srgbClr val="000000"/>
                </a:solidFill>
                <a:uFill>
                  <a:solidFill>
                    <a:srgbClr val="000000"/>
                  </a:solidFill>
                </a:uFill>
                <a:latin typeface="Arial"/>
                <a:ea typeface="Arial"/>
                <a:cs typeface="Arial"/>
                <a:sym typeface="Arial"/>
              </a:defRPr>
            </a:lvl1pPr>
            <a:lvl2pPr marL="497840" indent="0" algn="ctr">
              <a:buClrTx/>
              <a:buSzTx/>
              <a:buNone/>
              <a:defRPr>
                <a:solidFill>
                  <a:srgbClr val="000000"/>
                </a:solidFill>
                <a:uFill>
                  <a:solidFill>
                    <a:srgbClr val="000000"/>
                  </a:solidFill>
                </a:uFill>
                <a:latin typeface="Arial"/>
                <a:ea typeface="Arial"/>
                <a:cs typeface="Arial"/>
                <a:sym typeface="Arial"/>
              </a:defRPr>
            </a:lvl2pPr>
            <a:lvl3pPr marL="955039" indent="0" algn="ctr">
              <a:buClrTx/>
              <a:buSzTx/>
              <a:buNone/>
              <a:defRPr>
                <a:solidFill>
                  <a:srgbClr val="000000"/>
                </a:solidFill>
                <a:uFill>
                  <a:solidFill>
                    <a:srgbClr val="000000"/>
                  </a:solidFill>
                </a:uFill>
                <a:latin typeface="Arial"/>
                <a:ea typeface="Arial"/>
                <a:cs typeface="Arial"/>
                <a:sym typeface="Arial"/>
              </a:defRPr>
            </a:lvl3pPr>
            <a:lvl4pPr marL="1412239" indent="0" algn="ctr">
              <a:buClrTx/>
              <a:buSzTx/>
              <a:buNone/>
              <a:defRPr>
                <a:solidFill>
                  <a:srgbClr val="000000"/>
                </a:solidFill>
                <a:uFill>
                  <a:solidFill>
                    <a:srgbClr val="000000"/>
                  </a:solidFill>
                </a:uFill>
                <a:latin typeface="Arial"/>
                <a:ea typeface="Arial"/>
                <a:cs typeface="Arial"/>
                <a:sym typeface="Arial"/>
              </a:defRPr>
            </a:lvl4pPr>
            <a:lvl5pPr marL="1869439" indent="0" algn="ctr">
              <a:buClrTx/>
              <a:buSzTx/>
              <a:buNone/>
              <a:defRPr>
                <a:solidFill>
                  <a:srgbClr val="000000"/>
                </a:solidFill>
                <a:uFill>
                  <a:solidFill>
                    <a:srgbClr val="000000"/>
                  </a:solidFill>
                </a:u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7349666" y="6248400"/>
            <a:ext cx="312068" cy="298984"/>
          </a:xfrm>
          <a:prstGeom prst="rect">
            <a:avLst/>
          </a:prstGeom>
        </p:spPr>
        <p:txBody>
          <a:bodyPr/>
          <a:lstStyle>
            <a:lvl1pPr>
              <a:defRPr>
                <a:solidFill>
                  <a:srgbClr val="000000"/>
                </a:solidFill>
                <a:uFill>
                  <a:solidFill>
                    <a:srgbClr val="000000"/>
                  </a:solidFill>
                </a:u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000000"/>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89000" y="1155700"/>
            <a:ext cx="7366000" cy="2324100"/>
          </a:xfrm>
          <a:prstGeom prst="rect">
            <a:avLst/>
          </a:prstGeom>
          <a:effectLst/>
        </p:spPr>
        <p:txBody>
          <a:bodyPr lIns="38100" tIns="38100" rIns="38100" bIns="38100" anchor="b"/>
          <a:lstStyle>
            <a:lvl1pPr marL="0" marR="0" defTabSz="406400">
              <a:defRPr sz="5600">
                <a:solidFill>
                  <a:srgbClr val="FFFFFF"/>
                </a:solidFill>
                <a:uFillTx/>
                <a:latin typeface="+mj-lt"/>
                <a:ea typeface="+mj-ea"/>
                <a:cs typeface="+mj-cs"/>
                <a:sym typeface="Gill Sans"/>
              </a:defRPr>
            </a:lvl1pPr>
          </a:lstStyle>
          <a:p>
            <a:r>
              <a:t>Title Text</a:t>
            </a:r>
          </a:p>
        </p:txBody>
      </p:sp>
      <p:sp>
        <p:nvSpPr>
          <p:cNvPr id="48" name="Body Level One…"/>
          <p:cNvSpPr txBox="1">
            <a:spLocks noGrp="1"/>
          </p:cNvSpPr>
          <p:nvPr>
            <p:ph type="body" sz="quarter" idx="1"/>
          </p:nvPr>
        </p:nvSpPr>
        <p:spPr>
          <a:xfrm>
            <a:off x="889000" y="3530600"/>
            <a:ext cx="7366000" cy="800100"/>
          </a:xfrm>
          <a:prstGeom prst="rect">
            <a:avLst/>
          </a:prstGeom>
          <a:effectLst/>
        </p:spPr>
        <p:txBody>
          <a:bodyPr lIns="38100" tIns="38100" rIns="38100" bIns="38100"/>
          <a:lstStyle>
            <a:lvl1pPr marL="0" marR="0" indent="0" algn="ctr" defTabSz="406400">
              <a:spcBef>
                <a:spcPts val="0"/>
              </a:spcBef>
              <a:buClrTx/>
              <a:buSzTx/>
              <a:buNone/>
              <a:defRPr sz="2400">
                <a:solidFill>
                  <a:srgbClr val="FFFFFF"/>
                </a:solidFill>
                <a:uFillTx/>
                <a:latin typeface="+mj-lt"/>
                <a:ea typeface="+mj-ea"/>
                <a:cs typeface="+mj-cs"/>
                <a:sym typeface="Gill Sans"/>
              </a:defRPr>
            </a:lvl1pPr>
            <a:lvl2pPr marL="0" marR="0" indent="0" algn="ctr" defTabSz="406400">
              <a:spcBef>
                <a:spcPts val="0"/>
              </a:spcBef>
              <a:buClrTx/>
              <a:buSzTx/>
              <a:buNone/>
              <a:defRPr sz="2400">
                <a:solidFill>
                  <a:srgbClr val="FFFFFF"/>
                </a:solidFill>
                <a:uFillTx/>
                <a:latin typeface="+mj-lt"/>
                <a:ea typeface="+mj-ea"/>
                <a:cs typeface="+mj-cs"/>
                <a:sym typeface="Gill Sans"/>
              </a:defRPr>
            </a:lvl2pPr>
            <a:lvl3pPr marL="0" marR="0" indent="0" algn="ctr" defTabSz="406400">
              <a:spcBef>
                <a:spcPts val="0"/>
              </a:spcBef>
              <a:buClrTx/>
              <a:buSzTx/>
              <a:buNone/>
              <a:defRPr>
                <a:solidFill>
                  <a:srgbClr val="FFFFFF"/>
                </a:solidFill>
                <a:uFillTx/>
                <a:latin typeface="+mj-lt"/>
                <a:ea typeface="+mj-ea"/>
                <a:cs typeface="+mj-cs"/>
                <a:sym typeface="Gill Sans"/>
              </a:defRPr>
            </a:lvl3pPr>
            <a:lvl4pPr marL="0" marR="0" indent="0" algn="ctr" defTabSz="406400">
              <a:spcBef>
                <a:spcPts val="0"/>
              </a:spcBef>
              <a:buClrTx/>
              <a:buSzTx/>
              <a:buNone/>
              <a:defRPr sz="2400">
                <a:solidFill>
                  <a:srgbClr val="FFFFFF"/>
                </a:solidFill>
                <a:uFillTx/>
                <a:latin typeface="+mj-lt"/>
                <a:ea typeface="+mj-ea"/>
                <a:cs typeface="+mj-cs"/>
                <a:sym typeface="Gill Sans"/>
              </a:defRPr>
            </a:lvl4pPr>
            <a:lvl5pPr marL="0" marR="0" indent="0" algn="ctr" defTabSz="406400">
              <a:spcBef>
                <a:spcPts val="0"/>
              </a:spcBef>
              <a:buClrTx/>
              <a:buSzTx/>
              <a:buNone/>
              <a:defRPr sz="24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000000"/>
        </a:solidFill>
        <a:effectLst/>
      </p:bgPr>
    </p:bg>
    <p:spTree>
      <p:nvGrpSpPr>
        <p:cNvPr id="1" name=""/>
        <p:cNvGrpSpPr/>
        <p:nvPr/>
      </p:nvGrpSpPr>
      <p:grpSpPr>
        <a:xfrm>
          <a:off x="0" y="0"/>
          <a:ext cx="0" cy="0"/>
          <a:chOff x="0" y="0"/>
          <a:chExt cx="0" cy="0"/>
        </a:xfrm>
      </p:grpSpPr>
      <p:sp>
        <p:nvSpPr>
          <p:cNvPr id="56"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57" name="Body Level One…"/>
          <p:cNvSpPr txBox="1">
            <a:spLocks noGrp="1"/>
          </p:cNvSpPr>
          <p:nvPr>
            <p:ph type="body" idx="1"/>
          </p:nvPr>
        </p:nvSpPr>
        <p:spPr>
          <a:xfrm>
            <a:off x="889000" y="1943100"/>
            <a:ext cx="7366000" cy="4025900"/>
          </a:xfrm>
          <a:prstGeom prst="rect">
            <a:avLst/>
          </a:prstGeom>
          <a:effectLst/>
        </p:spPr>
        <p:txBody>
          <a:bodyPr lIns="38100" tIns="38100" rIns="38100" bIns="38100" anchor="ctr"/>
          <a:lstStyle>
            <a:lvl1pPr marL="698500" marR="0" indent="-444500" defTabSz="406400">
              <a:spcBef>
                <a:spcPts val="1600"/>
              </a:spcBef>
              <a:buClrTx/>
              <a:buSzPct val="171000"/>
              <a:buChar char="•"/>
              <a:defRPr sz="2800">
                <a:solidFill>
                  <a:srgbClr val="FFFFFF"/>
                </a:solidFill>
                <a:uFillTx/>
                <a:latin typeface="+mj-lt"/>
                <a:ea typeface="+mj-ea"/>
                <a:cs typeface="+mj-cs"/>
                <a:sym typeface="Gill Sans"/>
              </a:defRPr>
            </a:lvl1pPr>
            <a:lvl2pPr marL="1041400" marR="0" indent="-444500" defTabSz="406400">
              <a:spcBef>
                <a:spcPts val="1600"/>
              </a:spcBef>
              <a:buClrTx/>
              <a:buSzPct val="171000"/>
              <a:buChar char="•"/>
              <a:defRPr>
                <a:solidFill>
                  <a:srgbClr val="FFFFFF"/>
                </a:solidFill>
                <a:uFillTx/>
                <a:latin typeface="+mj-lt"/>
                <a:ea typeface="+mj-ea"/>
                <a:cs typeface="+mj-cs"/>
                <a:sym typeface="Gill Sans"/>
              </a:defRPr>
            </a:lvl2pPr>
            <a:lvl3pPr marL="1384300" marR="0" indent="-444500" defTabSz="406400">
              <a:spcBef>
                <a:spcPts val="1600"/>
              </a:spcBef>
              <a:buClrTx/>
              <a:buSzPct val="171000"/>
              <a:buChar char="•"/>
              <a:defRPr sz="2800">
                <a:solidFill>
                  <a:srgbClr val="FFFFFF"/>
                </a:solidFill>
                <a:uFillTx/>
                <a:latin typeface="+mj-lt"/>
                <a:ea typeface="+mj-ea"/>
                <a:cs typeface="+mj-cs"/>
                <a:sym typeface="Gill Sans"/>
              </a:defRPr>
            </a:lvl3pPr>
            <a:lvl4pPr marL="1739900" marR="0" indent="-444500" defTabSz="406400">
              <a:spcBef>
                <a:spcPts val="1600"/>
              </a:spcBef>
              <a:buClrTx/>
              <a:buSzPct val="171000"/>
              <a:buChar char="•"/>
              <a:defRPr sz="2800">
                <a:solidFill>
                  <a:srgbClr val="FFFFFF"/>
                </a:solidFill>
                <a:uFillTx/>
                <a:latin typeface="+mj-lt"/>
                <a:ea typeface="+mj-ea"/>
                <a:cs typeface="+mj-cs"/>
                <a:sym typeface="Gill Sans"/>
              </a:defRPr>
            </a:lvl4pPr>
            <a:lvl5pPr marL="2082800" marR="0" indent="-444500" defTabSz="406400">
              <a:spcBef>
                <a:spcPts val="1600"/>
              </a:spcBef>
              <a:buClrTx/>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000000"/>
        </a:solidFill>
        <a:effectLst/>
      </p:bgPr>
    </p:bg>
    <p:spTree>
      <p:nvGrpSpPr>
        <p:cNvPr id="1" name=""/>
        <p:cNvGrpSpPr/>
        <p:nvPr/>
      </p:nvGrpSpPr>
      <p:grpSpPr>
        <a:xfrm>
          <a:off x="0" y="0"/>
          <a:ext cx="0" cy="0"/>
          <a:chOff x="0" y="0"/>
          <a:chExt cx="0" cy="0"/>
        </a:xfrm>
      </p:grpSpPr>
      <p:sp>
        <p:nvSpPr>
          <p:cNvPr id="65"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66" name="Body Level One…"/>
          <p:cNvSpPr txBox="1">
            <a:spLocks noGrp="1"/>
          </p:cNvSpPr>
          <p:nvPr>
            <p:ph type="body" idx="1"/>
          </p:nvPr>
        </p:nvSpPr>
        <p:spPr>
          <a:xfrm>
            <a:off x="889000" y="1943100"/>
            <a:ext cx="7366000" cy="4025900"/>
          </a:xfrm>
          <a:prstGeom prst="rect">
            <a:avLst/>
          </a:prstGeom>
          <a:effectLst/>
        </p:spPr>
        <p:txBody>
          <a:bodyPr lIns="38100" tIns="38100" rIns="38100" bIns="38100" numCol="2" spcCol="368300"/>
          <a:lstStyle>
            <a:lvl1pPr marL="640422" marR="0" indent="-386422" defTabSz="406400">
              <a:spcBef>
                <a:spcPts val="2700"/>
              </a:spcBef>
              <a:buClrTx/>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FFFFFF"/>
                </a:solidFill>
                <a:uFillTx/>
                <a:latin typeface="+mj-lt"/>
                <a:ea typeface="+mj-ea"/>
                <a:cs typeface="+mj-cs"/>
                <a:sym typeface="Gill Sans"/>
              </a:defRPr>
            </a:lvl3pPr>
            <a:lvl4pPr marL="1681822" marR="0" indent="-386422" defTabSz="406400">
              <a:spcBef>
                <a:spcPts val="2700"/>
              </a:spcBef>
              <a:buClrTx/>
              <a:buSzPct val="171000"/>
              <a:buChar char="•"/>
              <a:defRPr>
                <a:solidFill>
                  <a:srgbClr val="FFFFFF"/>
                </a:solidFill>
                <a:uFillTx/>
                <a:latin typeface="+mj-lt"/>
                <a:ea typeface="+mj-ea"/>
                <a:cs typeface="+mj-cs"/>
                <a:sym typeface="Gill Sans"/>
              </a:defRPr>
            </a:lvl4pPr>
            <a:lvl5pPr marL="2024722" marR="0" indent="-386422" defTabSz="406400">
              <a:spcBef>
                <a:spcPts val="2700"/>
              </a:spcBef>
              <a:buClrTx/>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bg>
      <p:bgPr>
        <a:solidFill>
          <a:srgbClr val="000000"/>
        </a:solidFill>
        <a:effectLst/>
      </p:bgPr>
    </p:bg>
    <p:spTree>
      <p:nvGrpSpPr>
        <p:cNvPr id="1" name=""/>
        <p:cNvGrpSpPr/>
        <p:nvPr/>
      </p:nvGrpSpPr>
      <p:grpSpPr>
        <a:xfrm>
          <a:off x="0" y="0"/>
          <a:ext cx="0" cy="0"/>
          <a:chOff x="0" y="0"/>
          <a:chExt cx="0" cy="0"/>
        </a:xfrm>
      </p:grpSpPr>
      <p:sp>
        <p:nvSpPr>
          <p:cNvPr id="74" name="Body Level One…"/>
          <p:cNvSpPr txBox="1">
            <a:spLocks noGrp="1"/>
          </p:cNvSpPr>
          <p:nvPr>
            <p:ph type="body" idx="1"/>
          </p:nvPr>
        </p:nvSpPr>
        <p:spPr>
          <a:xfrm>
            <a:off x="889000" y="889000"/>
            <a:ext cx="7366000" cy="5080000"/>
          </a:xfrm>
          <a:prstGeom prst="rect">
            <a:avLst/>
          </a:prstGeom>
          <a:effectLst/>
        </p:spPr>
        <p:txBody>
          <a:bodyPr lIns="38100" tIns="38100" rIns="38100" bIns="38100" anchor="ctr"/>
          <a:lstStyle>
            <a:lvl1pPr marL="698500" marR="0" indent="-444500" defTabSz="406400">
              <a:spcBef>
                <a:spcPts val="3300"/>
              </a:spcBef>
              <a:buClrTx/>
              <a:buSzPct val="171000"/>
              <a:buChar char="•"/>
              <a:defRPr sz="2800">
                <a:solidFill>
                  <a:srgbClr val="FFFFFF"/>
                </a:solidFill>
                <a:uFillTx/>
                <a:latin typeface="+mj-lt"/>
                <a:ea typeface="+mj-ea"/>
                <a:cs typeface="+mj-cs"/>
                <a:sym typeface="Gill Sans"/>
              </a:defRPr>
            </a:lvl1pPr>
            <a:lvl2pPr marL="1041400" marR="0" indent="-444500" defTabSz="406400">
              <a:spcBef>
                <a:spcPts val="3300"/>
              </a:spcBef>
              <a:buClrTx/>
              <a:buSzPct val="171000"/>
              <a:buChar char="•"/>
              <a:defRPr>
                <a:solidFill>
                  <a:srgbClr val="FFFFFF"/>
                </a:solidFill>
                <a:uFillTx/>
                <a:latin typeface="+mj-lt"/>
                <a:ea typeface="+mj-ea"/>
                <a:cs typeface="+mj-cs"/>
                <a:sym typeface="Gill Sans"/>
              </a:defRPr>
            </a:lvl2pPr>
            <a:lvl3pPr marL="1384300" marR="0" indent="-444500" defTabSz="406400">
              <a:spcBef>
                <a:spcPts val="3300"/>
              </a:spcBef>
              <a:buClrTx/>
              <a:buSzPct val="171000"/>
              <a:buChar char="•"/>
              <a:defRPr sz="2800">
                <a:solidFill>
                  <a:srgbClr val="FFFFFF"/>
                </a:solidFill>
                <a:uFillTx/>
                <a:latin typeface="+mj-lt"/>
                <a:ea typeface="+mj-ea"/>
                <a:cs typeface="+mj-cs"/>
                <a:sym typeface="Gill Sans"/>
              </a:defRPr>
            </a:lvl3pPr>
            <a:lvl4pPr marL="1739900" marR="0" indent="-444500" defTabSz="406400">
              <a:spcBef>
                <a:spcPts val="3300"/>
              </a:spcBef>
              <a:buClrTx/>
              <a:buSzPct val="171000"/>
              <a:buChar char="•"/>
              <a:defRPr sz="2800">
                <a:solidFill>
                  <a:srgbClr val="FFFFFF"/>
                </a:solidFill>
                <a:uFillTx/>
                <a:latin typeface="+mj-lt"/>
                <a:ea typeface="+mj-ea"/>
                <a:cs typeface="+mj-cs"/>
                <a:sym typeface="Gill Sans"/>
              </a:defRPr>
            </a:lvl4pPr>
            <a:lvl5pPr marL="2082800" marR="0" indent="-444500" defTabSz="406400">
              <a:spcBef>
                <a:spcPts val="3300"/>
              </a:spcBef>
              <a:buClrTx/>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8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 Top">
    <p:bg>
      <p:bgPr>
        <a:solidFill>
          <a:srgbClr val="000000"/>
        </a:solidFill>
        <a:effectLst/>
      </p:bgPr>
    </p:bg>
    <p:spTree>
      <p:nvGrpSpPr>
        <p:cNvPr id="1" name=""/>
        <p:cNvGrpSpPr/>
        <p:nvPr/>
      </p:nvGrpSpPr>
      <p:grpSpPr>
        <a:xfrm>
          <a:off x="0" y="0"/>
          <a:ext cx="0" cy="0"/>
          <a:chOff x="0" y="0"/>
          <a:chExt cx="0" cy="0"/>
        </a:xfrm>
      </p:grpSpPr>
      <p:sp>
        <p:nvSpPr>
          <p:cNvPr id="89"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9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000000"/>
        </a:solidFill>
        <a:effectLst/>
      </p:bgPr>
    </p:bg>
    <p:spTree>
      <p:nvGrpSpPr>
        <p:cNvPr id="1" name=""/>
        <p:cNvGrpSpPr/>
        <p:nvPr/>
      </p:nvGrpSpPr>
      <p:grpSpPr>
        <a:xfrm>
          <a:off x="0" y="0"/>
          <a:ext cx="0" cy="0"/>
          <a:chOff x="0" y="0"/>
          <a:chExt cx="0" cy="0"/>
        </a:xfrm>
      </p:grpSpPr>
      <p:sp>
        <p:nvSpPr>
          <p:cNvPr id="97" name="Title Text"/>
          <p:cNvSpPr txBox="1">
            <a:spLocks noGrp="1"/>
          </p:cNvSpPr>
          <p:nvPr>
            <p:ph type="title"/>
          </p:nvPr>
        </p:nvSpPr>
        <p:spPr>
          <a:xfrm>
            <a:off x="889000" y="2095500"/>
            <a:ext cx="7366000" cy="26797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9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000000"/>
        </a:solidFill>
        <a:effectLst/>
      </p:bgPr>
    </p:bg>
    <p:spTree>
      <p:nvGrpSpPr>
        <p:cNvPr id="1" name=""/>
        <p:cNvGrpSpPr/>
        <p:nvPr/>
      </p:nvGrpSpPr>
      <p:grpSpPr>
        <a:xfrm>
          <a:off x="0" y="0"/>
          <a:ext cx="0" cy="0"/>
          <a:chOff x="0" y="0"/>
          <a:chExt cx="0" cy="0"/>
        </a:xfrm>
      </p:grpSpPr>
      <p:sp>
        <p:nvSpPr>
          <p:cNvPr id="105" name="Image"/>
          <p:cNvSpPr>
            <a:spLocks noGrp="1"/>
          </p:cNvSpPr>
          <p:nvPr>
            <p:ph type="pic" sz="half" idx="21"/>
          </p:nvPr>
        </p:nvSpPr>
        <p:spPr>
          <a:xfrm>
            <a:off x="1727200" y="977900"/>
            <a:ext cx="5243616" cy="3497580"/>
          </a:xfrm>
          <a:prstGeom prst="rect">
            <a:avLst/>
          </a:prstGeom>
          <a:effectLst/>
        </p:spPr>
        <p:txBody>
          <a:bodyPr lIns="91439" tIns="45719" rIns="91439" bIns="45719"/>
          <a:lstStyle/>
          <a:p>
            <a:endParaRPr/>
          </a:p>
        </p:txBody>
      </p:sp>
      <p:sp>
        <p:nvSpPr>
          <p:cNvPr id="106"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0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000000"/>
        </a:solidFill>
        <a:effectLst/>
      </p:bgPr>
    </p:bg>
    <p:spTree>
      <p:nvGrpSpPr>
        <p:cNvPr id="1" name=""/>
        <p:cNvGrpSpPr/>
        <p:nvPr/>
      </p:nvGrpSpPr>
      <p:grpSpPr>
        <a:xfrm>
          <a:off x="0" y="0"/>
          <a:ext cx="0" cy="0"/>
          <a:chOff x="0" y="0"/>
          <a:chExt cx="0" cy="0"/>
        </a:xfrm>
      </p:grpSpPr>
      <p:sp>
        <p:nvSpPr>
          <p:cNvPr id="114" name="Image"/>
          <p:cNvSpPr>
            <a:spLocks noGrp="1"/>
          </p:cNvSpPr>
          <p:nvPr>
            <p:ph type="pic" sz="half" idx="21"/>
          </p:nvPr>
        </p:nvSpPr>
        <p:spPr>
          <a:xfrm>
            <a:off x="1727200" y="977900"/>
            <a:ext cx="5243616" cy="3497580"/>
          </a:xfrm>
          <a:prstGeom prst="rect">
            <a:avLst/>
          </a:prstGeom>
          <a:effectLst>
            <a:reflection stA="50000" endPos="40000" dir="5400000" sy="-100000" algn="bl" rotWithShape="0"/>
          </a:effectLst>
        </p:spPr>
        <p:txBody>
          <a:bodyPr lIns="91439" tIns="45719" rIns="91439" bIns="45719"/>
          <a:lstStyle/>
          <a:p>
            <a:endParaRPr/>
          </a:p>
        </p:txBody>
      </p:sp>
      <p:sp>
        <p:nvSpPr>
          <p:cNvPr id="115"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1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000000"/>
        </a:solidFill>
        <a:effectLst/>
      </p:bgPr>
    </p:bg>
    <p:spTree>
      <p:nvGrpSpPr>
        <p:cNvPr id="1" name=""/>
        <p:cNvGrpSpPr/>
        <p:nvPr/>
      </p:nvGrpSpPr>
      <p:grpSpPr>
        <a:xfrm>
          <a:off x="0" y="0"/>
          <a:ext cx="0" cy="0"/>
          <a:chOff x="0" y="0"/>
          <a:chExt cx="0" cy="0"/>
        </a:xfrm>
      </p:grpSpPr>
      <p:sp>
        <p:nvSpPr>
          <p:cNvPr id="123" name="Image"/>
          <p:cNvSpPr>
            <a:spLocks noGrp="1"/>
          </p:cNvSpPr>
          <p:nvPr>
            <p:ph type="pic" sz="half" idx="21"/>
          </p:nvPr>
        </p:nvSpPr>
        <p:spPr>
          <a:xfrm>
            <a:off x="4737100" y="787400"/>
            <a:ext cx="3520440" cy="5277489"/>
          </a:xfrm>
          <a:prstGeom prst="rect">
            <a:avLst/>
          </a:prstGeom>
          <a:effectLst/>
        </p:spPr>
        <p:txBody>
          <a:bodyPr lIns="91439" tIns="45719" rIns="91439" bIns="45719"/>
          <a:lstStyle/>
          <a:p>
            <a:endParaRPr/>
          </a:p>
        </p:txBody>
      </p:sp>
      <p:sp>
        <p:nvSpPr>
          <p:cNvPr id="124" name="Title Text"/>
          <p:cNvSpPr txBox="1">
            <a:spLocks noGrp="1"/>
          </p:cNvSpPr>
          <p:nvPr>
            <p:ph type="title"/>
          </p:nvPr>
        </p:nvSpPr>
        <p:spPr>
          <a:xfrm>
            <a:off x="444500" y="1079500"/>
            <a:ext cx="4127500" cy="2324100"/>
          </a:xfrm>
          <a:prstGeom prst="rect">
            <a:avLst/>
          </a:prstGeom>
          <a:effectLst/>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125" name="Body Level One…"/>
          <p:cNvSpPr txBox="1">
            <a:spLocks noGrp="1"/>
          </p:cNvSpPr>
          <p:nvPr>
            <p:ph type="body" sz="quarter" idx="1"/>
          </p:nvPr>
        </p:nvSpPr>
        <p:spPr>
          <a:xfrm>
            <a:off x="444500" y="34544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FFFFFF"/>
                </a:solidFill>
                <a:uFillTx/>
                <a:latin typeface="+mj-lt"/>
                <a:ea typeface="+mj-ea"/>
                <a:cs typeface="+mj-cs"/>
                <a:sym typeface="Gill Sans"/>
              </a:defRPr>
            </a:lvl1pPr>
            <a:lvl2pPr marL="0" marR="0" indent="0" algn="ctr" defTabSz="406400">
              <a:spcBef>
                <a:spcPts val="0"/>
              </a:spcBef>
              <a:buClrTx/>
              <a:buSzTx/>
              <a:buNone/>
              <a:defRPr sz="2200">
                <a:solidFill>
                  <a:srgbClr val="FFFFFF"/>
                </a:solidFill>
                <a:uFillTx/>
                <a:latin typeface="+mj-lt"/>
                <a:ea typeface="+mj-ea"/>
                <a:cs typeface="+mj-cs"/>
                <a:sym typeface="Gill Sans"/>
              </a:defRPr>
            </a:lvl2pPr>
            <a:lvl3pPr marL="0" marR="0" indent="0" algn="ctr" defTabSz="406400">
              <a:spcBef>
                <a:spcPts val="0"/>
              </a:spcBef>
              <a:buClrTx/>
              <a:buSzTx/>
              <a:buNone/>
              <a:defRPr sz="2200">
                <a:solidFill>
                  <a:srgbClr val="FFFFFF"/>
                </a:solidFill>
                <a:uFillTx/>
                <a:latin typeface="+mj-lt"/>
                <a:ea typeface="+mj-ea"/>
                <a:cs typeface="+mj-cs"/>
                <a:sym typeface="Gill Sans"/>
              </a:defRPr>
            </a:lvl3pPr>
            <a:lvl4pPr marL="0" marR="0" indent="0" algn="ctr" defTabSz="406400">
              <a:spcBef>
                <a:spcPts val="0"/>
              </a:spcBef>
              <a:buClrTx/>
              <a:buSzTx/>
              <a:buNone/>
              <a:defRPr sz="2200">
                <a:solidFill>
                  <a:srgbClr val="FFFFFF"/>
                </a:solidFill>
                <a:uFillTx/>
                <a:latin typeface="+mj-lt"/>
                <a:ea typeface="+mj-ea"/>
                <a:cs typeface="+mj-cs"/>
                <a:sym typeface="Gill Sans"/>
              </a:defRPr>
            </a:lvl4pPr>
            <a:lvl5pPr marL="0" marR="0" indent="0" algn="ctr" defTabSz="406400">
              <a:spcBef>
                <a:spcPts val="0"/>
              </a:spcBef>
              <a:buClrTx/>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000000"/>
        </a:solidFill>
        <a:effectLst/>
      </p:bgPr>
    </p:bg>
    <p:spTree>
      <p:nvGrpSpPr>
        <p:cNvPr id="1" name=""/>
        <p:cNvGrpSpPr/>
        <p:nvPr/>
      </p:nvGrpSpPr>
      <p:grpSpPr>
        <a:xfrm>
          <a:off x="0" y="0"/>
          <a:ext cx="0" cy="0"/>
          <a:chOff x="0" y="0"/>
          <a:chExt cx="0" cy="0"/>
        </a:xfrm>
      </p:grpSpPr>
      <p:sp>
        <p:nvSpPr>
          <p:cNvPr id="133" name="Image"/>
          <p:cNvSpPr>
            <a:spLocks noGrp="1"/>
          </p:cNvSpPr>
          <p:nvPr>
            <p:ph type="pic" sz="half" idx="21"/>
          </p:nvPr>
        </p:nvSpPr>
        <p:spPr>
          <a:xfrm>
            <a:off x="4927600" y="825500"/>
            <a:ext cx="3124200" cy="4683486"/>
          </a:xfrm>
          <a:prstGeom prst="rect">
            <a:avLst/>
          </a:prstGeom>
          <a:effectLst>
            <a:reflection stA="50000" endPos="40000" dir="5400000" sy="-100000" algn="bl" rotWithShape="0"/>
          </a:effectLst>
        </p:spPr>
        <p:txBody>
          <a:bodyPr lIns="91439" tIns="45719" rIns="91439" bIns="45719"/>
          <a:lstStyle/>
          <a:p>
            <a:endParaRPr/>
          </a:p>
        </p:txBody>
      </p:sp>
      <p:sp>
        <p:nvSpPr>
          <p:cNvPr id="134" name="Title Text"/>
          <p:cNvSpPr txBox="1">
            <a:spLocks noGrp="1"/>
          </p:cNvSpPr>
          <p:nvPr>
            <p:ph type="title"/>
          </p:nvPr>
        </p:nvSpPr>
        <p:spPr>
          <a:xfrm>
            <a:off x="444500" y="1079500"/>
            <a:ext cx="4127500" cy="2324100"/>
          </a:xfrm>
          <a:prstGeom prst="rect">
            <a:avLst/>
          </a:prstGeom>
          <a:effectLst/>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135" name="Body Level One…"/>
          <p:cNvSpPr txBox="1">
            <a:spLocks noGrp="1"/>
          </p:cNvSpPr>
          <p:nvPr>
            <p:ph type="body" sz="quarter" idx="1"/>
          </p:nvPr>
        </p:nvSpPr>
        <p:spPr>
          <a:xfrm>
            <a:off x="444500" y="34544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FFFFFF"/>
                </a:solidFill>
                <a:uFillTx/>
                <a:latin typeface="+mj-lt"/>
                <a:ea typeface="+mj-ea"/>
                <a:cs typeface="+mj-cs"/>
                <a:sym typeface="Gill Sans"/>
              </a:defRPr>
            </a:lvl1pPr>
            <a:lvl2pPr marL="0" marR="0" indent="0" algn="ctr" defTabSz="406400">
              <a:spcBef>
                <a:spcPts val="0"/>
              </a:spcBef>
              <a:buClrTx/>
              <a:buSzTx/>
              <a:buNone/>
              <a:defRPr sz="2200">
                <a:solidFill>
                  <a:srgbClr val="FFFFFF"/>
                </a:solidFill>
                <a:uFillTx/>
                <a:latin typeface="+mj-lt"/>
                <a:ea typeface="+mj-ea"/>
                <a:cs typeface="+mj-cs"/>
                <a:sym typeface="Gill Sans"/>
              </a:defRPr>
            </a:lvl2pPr>
            <a:lvl3pPr marL="0" marR="0" indent="0" algn="ctr" defTabSz="406400">
              <a:spcBef>
                <a:spcPts val="0"/>
              </a:spcBef>
              <a:buClrTx/>
              <a:buSzTx/>
              <a:buNone/>
              <a:defRPr sz="2200">
                <a:solidFill>
                  <a:srgbClr val="FFFFFF"/>
                </a:solidFill>
                <a:uFillTx/>
                <a:latin typeface="+mj-lt"/>
                <a:ea typeface="+mj-ea"/>
                <a:cs typeface="+mj-cs"/>
                <a:sym typeface="Gill Sans"/>
              </a:defRPr>
            </a:lvl3pPr>
            <a:lvl4pPr marL="0" marR="0" indent="0" algn="ctr" defTabSz="406400">
              <a:spcBef>
                <a:spcPts val="0"/>
              </a:spcBef>
              <a:buClrTx/>
              <a:buSzTx/>
              <a:buNone/>
              <a:defRPr sz="2200">
                <a:solidFill>
                  <a:srgbClr val="FFFFFF"/>
                </a:solidFill>
                <a:uFillTx/>
                <a:latin typeface="+mj-lt"/>
                <a:ea typeface="+mj-ea"/>
                <a:cs typeface="+mj-cs"/>
                <a:sym typeface="Gill Sans"/>
              </a:defRPr>
            </a:lvl4pPr>
            <a:lvl5pPr marL="0" marR="0" indent="0" algn="ctr" defTabSz="406400">
              <a:spcBef>
                <a:spcPts val="0"/>
              </a:spcBef>
              <a:buClrTx/>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000000"/>
        </a:solidFill>
        <a:effectLst/>
      </p:bgPr>
    </p:bg>
    <p:spTree>
      <p:nvGrpSpPr>
        <p:cNvPr id="1" name=""/>
        <p:cNvGrpSpPr/>
        <p:nvPr/>
      </p:nvGrpSpPr>
      <p:grpSpPr>
        <a:xfrm>
          <a:off x="0" y="0"/>
          <a:ext cx="0" cy="0"/>
          <a:chOff x="0" y="0"/>
          <a:chExt cx="0" cy="0"/>
        </a:xfrm>
      </p:grpSpPr>
      <p:sp>
        <p:nvSpPr>
          <p:cNvPr id="143" name="Image"/>
          <p:cNvSpPr>
            <a:spLocks noGrp="1"/>
          </p:cNvSpPr>
          <p:nvPr>
            <p:ph type="pic" sz="half" idx="21"/>
          </p:nvPr>
        </p:nvSpPr>
        <p:spPr>
          <a:xfrm>
            <a:off x="4978400" y="1689100"/>
            <a:ext cx="3022600" cy="4531177"/>
          </a:xfrm>
          <a:prstGeom prst="rect">
            <a:avLst/>
          </a:prstGeom>
          <a:effectLst/>
        </p:spPr>
        <p:txBody>
          <a:bodyPr lIns="91439" tIns="45719" rIns="91439" bIns="45719"/>
          <a:lstStyle/>
          <a:p>
            <a:endParaRPr/>
          </a:p>
        </p:txBody>
      </p:sp>
      <p:sp>
        <p:nvSpPr>
          <p:cNvPr id="144"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45"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FFFFFF"/>
                </a:solidFill>
                <a:uFillTx/>
                <a:latin typeface="+mj-lt"/>
                <a:ea typeface="+mj-ea"/>
                <a:cs typeface="+mj-cs"/>
                <a:sym typeface="Gill Sans"/>
              </a:defRPr>
            </a:lvl3pPr>
            <a:lvl4pPr marL="1681822" marR="0" indent="-386422" defTabSz="406400">
              <a:spcBef>
                <a:spcPts val="2700"/>
              </a:spcBef>
              <a:buClrTx/>
              <a:buSzPct val="171000"/>
              <a:buChar char="•"/>
              <a:defRPr>
                <a:solidFill>
                  <a:srgbClr val="FFFFFF"/>
                </a:solidFill>
                <a:uFillTx/>
                <a:latin typeface="+mj-lt"/>
                <a:ea typeface="+mj-ea"/>
                <a:cs typeface="+mj-cs"/>
                <a:sym typeface="Gill Sans"/>
              </a:defRPr>
            </a:lvl4pPr>
            <a:lvl5pPr marL="2024722" marR="0" indent="-386422" defTabSz="406400">
              <a:spcBef>
                <a:spcPts val="2700"/>
              </a:spcBef>
              <a:buClrTx/>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000000"/>
        </a:solidFill>
        <a:effectLst/>
      </p:bgPr>
    </p:bg>
    <p:spTree>
      <p:nvGrpSpPr>
        <p:cNvPr id="1" name=""/>
        <p:cNvGrpSpPr/>
        <p:nvPr/>
      </p:nvGrpSpPr>
      <p:grpSpPr>
        <a:xfrm>
          <a:off x="0" y="0"/>
          <a:ext cx="0" cy="0"/>
          <a:chOff x="0" y="0"/>
          <a:chExt cx="0" cy="0"/>
        </a:xfrm>
      </p:grpSpPr>
      <p:sp>
        <p:nvSpPr>
          <p:cNvPr id="153"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54"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FFFFFF"/>
                </a:solidFill>
                <a:uFillTx/>
                <a:latin typeface="+mj-lt"/>
                <a:ea typeface="+mj-ea"/>
                <a:cs typeface="+mj-cs"/>
                <a:sym typeface="Gill Sans"/>
              </a:defRPr>
            </a:lvl3pPr>
            <a:lvl4pPr marL="1681822" marR="0" indent="-386422" defTabSz="406400">
              <a:spcBef>
                <a:spcPts val="2700"/>
              </a:spcBef>
              <a:buClrTx/>
              <a:buSzPct val="171000"/>
              <a:buChar char="•"/>
              <a:defRPr>
                <a:solidFill>
                  <a:srgbClr val="FFFFFF"/>
                </a:solidFill>
                <a:uFillTx/>
                <a:latin typeface="+mj-lt"/>
                <a:ea typeface="+mj-ea"/>
                <a:cs typeface="+mj-cs"/>
                <a:sym typeface="Gill Sans"/>
              </a:defRPr>
            </a:lvl4pPr>
            <a:lvl5pPr marL="2024722" marR="0" indent="-386422" defTabSz="406400">
              <a:spcBef>
                <a:spcPts val="2700"/>
              </a:spcBef>
              <a:buClrTx/>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5"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000000"/>
        </a:solidFill>
        <a:effectLst/>
      </p:bgPr>
    </p:bg>
    <p:spTree>
      <p:nvGrpSpPr>
        <p:cNvPr id="1" name=""/>
        <p:cNvGrpSpPr/>
        <p:nvPr/>
      </p:nvGrpSpPr>
      <p:grpSpPr>
        <a:xfrm>
          <a:off x="0" y="0"/>
          <a:ext cx="0" cy="0"/>
          <a:chOff x="0" y="0"/>
          <a:chExt cx="0" cy="0"/>
        </a:xfrm>
      </p:grpSpPr>
      <p:sp>
        <p:nvSpPr>
          <p:cNvPr id="162"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63" name="Body Level One…"/>
          <p:cNvSpPr txBox="1">
            <a:spLocks noGrp="1"/>
          </p:cNvSpPr>
          <p:nvPr>
            <p:ph type="body" sz="quarter" idx="1"/>
          </p:nvPr>
        </p:nvSpPr>
        <p:spPr>
          <a:xfrm>
            <a:off x="5461000" y="1943100"/>
            <a:ext cx="27940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FFFFFF"/>
                </a:solidFill>
                <a:uFillTx/>
                <a:latin typeface="+mj-lt"/>
                <a:ea typeface="+mj-ea"/>
                <a:cs typeface="+mj-cs"/>
                <a:sym typeface="Gill Sans"/>
              </a:defRPr>
            </a:lvl3pPr>
            <a:lvl4pPr marL="1681822" marR="0" indent="-386422" defTabSz="406400">
              <a:spcBef>
                <a:spcPts val="2700"/>
              </a:spcBef>
              <a:buClrTx/>
              <a:buSzPct val="171000"/>
              <a:buChar char="•"/>
              <a:defRPr>
                <a:solidFill>
                  <a:srgbClr val="FFFFFF"/>
                </a:solidFill>
                <a:uFillTx/>
                <a:latin typeface="+mj-lt"/>
                <a:ea typeface="+mj-ea"/>
                <a:cs typeface="+mj-cs"/>
                <a:sym typeface="Gill Sans"/>
              </a:defRPr>
            </a:lvl4pPr>
            <a:lvl5pPr marL="2024722" marR="0" indent="-386422" defTabSz="406400">
              <a:spcBef>
                <a:spcPts val="2700"/>
              </a:spcBef>
              <a:buClrTx/>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t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85800" y="381000"/>
            <a:ext cx="7772400" cy="1600200"/>
          </a:xfrm>
          <a:prstGeom prst="rect">
            <a:avLst/>
          </a:prstGeom>
          <a:ln w="12700">
            <a:miter lim="400000"/>
          </a:ln>
          <a:effectLst>
            <a:outerShdw blurRad="38100" dist="12700" rotWithShape="0">
              <a:srgbClr val="FFFFFF">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3" name="Body Level One…"/>
          <p:cNvSpPr txBox="1">
            <a:spLocks noGrp="1"/>
          </p:cNvSpPr>
          <p:nvPr>
            <p:ph type="body" idx="1"/>
          </p:nvPr>
        </p:nvSpPr>
        <p:spPr>
          <a:xfrm>
            <a:off x="685800" y="1981200"/>
            <a:ext cx="7772400" cy="4876800"/>
          </a:xfrm>
          <a:prstGeom prst="rect">
            <a:avLst/>
          </a:prstGeom>
          <a:ln w="12700">
            <a:miter lim="400000"/>
          </a:ln>
          <a:effectLst>
            <a:outerShdw blurRad="38100" dist="12700" rotWithShape="0">
              <a:srgbClr val="FFFFFF">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2pPr marL="783590" indent="-285750">
              <a:spcBef>
                <a:spcPts val="600"/>
              </a:spcBef>
              <a:defRPr sz="2800"/>
            </a:lvl2pPr>
            <a:lvl3pPr marL="1183639" indent="-228600">
              <a:spcBef>
                <a:spcPts val="500"/>
              </a:spcBef>
              <a:defRPr sz="2400"/>
            </a:lvl3pPr>
            <a:lvl4pPr marL="1640839" indent="-228600">
              <a:spcBef>
                <a:spcPts val="400"/>
              </a:spcBef>
              <a:defRPr sz="2000"/>
            </a:lvl4pPr>
            <a:lvl5pPr marL="2098039" indent="-228600">
              <a:spcBef>
                <a:spcPts val="400"/>
              </a:spcBef>
              <a:defRPr sz="20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7355309" y="6248400"/>
            <a:ext cx="300782" cy="304800"/>
          </a:xfrm>
          <a:prstGeom prst="rect">
            <a:avLst/>
          </a:prstGeom>
          <a:ln w="12700">
            <a:miter lim="400000"/>
          </a:ln>
        </p:spPr>
        <p:txBody>
          <a:bodyPr wrap="none" lIns="50800" tIns="50800" rIns="50800" bIns="50800">
            <a:spAutoFit/>
          </a:bodyPr>
          <a:lstStyle>
            <a:lvl1pPr defTabSz="584200">
              <a:defRPr sz="1400">
                <a:solidFill>
                  <a:srgbClr val="011993"/>
                </a:solidFill>
                <a:uFill>
                  <a:solidFill>
                    <a:srgbClr val="011993"/>
                  </a:solidFill>
                </a:uFill>
                <a:latin typeface="+mn-lt"/>
                <a:ea typeface="+mn-ea"/>
                <a:cs typeface="+mn-cs"/>
                <a:sym typeface="Trebuchet MS"/>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1pPr>
      <a:lvl2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2pPr>
      <a:lvl3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3pPr>
      <a:lvl4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4pPr>
      <a:lvl5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5pPr>
      <a:lvl6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6pPr>
      <a:lvl7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7pPr>
      <a:lvl8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8pPr>
      <a:lvl9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11993"/>
          </a:solidFill>
          <a:uFill>
            <a:solidFill>
              <a:srgbClr val="011993"/>
            </a:solidFill>
          </a:uFill>
          <a:latin typeface="+mn-lt"/>
          <a:ea typeface="+mn-ea"/>
          <a:cs typeface="+mn-cs"/>
          <a:sym typeface="Trebuchet MS"/>
        </a:defRPr>
      </a:lvl9pPr>
    </p:titleStyle>
    <p:bodyStyle>
      <a:lvl1pPr marL="383540" marR="40639" indent="-34290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1pPr>
      <a:lvl2pPr marL="824411" marR="40639" indent="-326571"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2pPr>
      <a:lvl3pPr marL="1259839" marR="40639" indent="-30480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3pPr>
      <a:lvl4pPr marL="17780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4pPr>
      <a:lvl5pPr marL="22352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5pPr>
      <a:lvl6pPr marL="22352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6pPr>
      <a:lvl7pPr marL="22352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7pPr>
      <a:lvl8pPr marL="22352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8pPr>
      <a:lvl9pPr marL="2235200" marR="40639" indent="-365760" algn="l" defTabSz="914400" rtl="0" latinLnBrk="0">
        <a:lnSpc>
          <a:spcPct val="100000"/>
        </a:lnSpc>
        <a:spcBef>
          <a:spcPts val="700"/>
        </a:spcBef>
        <a:spcAft>
          <a:spcPts val="0"/>
        </a:spcAft>
        <a:buClr>
          <a:srgbClr val="011993"/>
        </a:buClr>
        <a:buSzPct val="100000"/>
        <a:buFontTx/>
        <a:buChar char=""/>
        <a:tabLst/>
        <a:defRPr sz="3200" b="0" i="0" u="none" strike="noStrike" cap="none" spc="0" baseline="0">
          <a:solidFill>
            <a:srgbClr val="011993"/>
          </a:solidFill>
          <a:uFill>
            <a:solidFill>
              <a:srgbClr val="011993"/>
            </a:solidFill>
          </a:uFill>
          <a:latin typeface="+mn-lt"/>
          <a:ea typeface="+mn-ea"/>
          <a:cs typeface="+mn-cs"/>
          <a:sym typeface="Trebuchet MS"/>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1pPr>
      <a:lvl2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2pPr>
      <a:lvl3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3pPr>
      <a:lvl4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4pPr>
      <a:lvl5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5pPr>
      <a:lvl6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6pPr>
      <a:lvl7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7pPr>
      <a:lvl8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8pPr>
      <a:lvl9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11993"/>
            </a:solidFill>
          </a:uFill>
          <a:latin typeface="+mn-lt"/>
          <a:ea typeface="+mn-ea"/>
          <a:cs typeface="+mn-cs"/>
          <a:sym typeface="Trebuchet M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hapter 14"/>
          <p:cNvSpPr txBox="1">
            <a:spLocks noGrp="1"/>
          </p:cNvSpPr>
          <p:nvPr>
            <p:ph type="title"/>
          </p:nvPr>
        </p:nvSpPr>
        <p:spPr>
          <a:prstGeom prst="rect">
            <a:avLst/>
          </a:prstGeom>
        </p:spPr>
        <p:txBody>
          <a:bodyPr/>
          <a:lstStyle/>
          <a:p>
            <a:r>
              <a:t>Chapter 14</a:t>
            </a:r>
          </a:p>
        </p:txBody>
      </p:sp>
      <p:sp>
        <p:nvSpPr>
          <p:cNvPr id="174" name="Mendelian Genetics…"/>
          <p:cNvSpPr txBox="1">
            <a:spLocks noGrp="1"/>
          </p:cNvSpPr>
          <p:nvPr>
            <p:ph type="body" sz="half" idx="1"/>
          </p:nvPr>
        </p:nvSpPr>
        <p:spPr>
          <a:prstGeom prst="rect">
            <a:avLst/>
          </a:prstGeom>
        </p:spPr>
        <p:txBody>
          <a:bodyPr/>
          <a:lstStyle/>
          <a:p>
            <a:r>
              <a:t>Mendelian Genetics</a:t>
            </a:r>
          </a:p>
          <a:p>
            <a:pPr>
              <a:defRPr sz="2400"/>
            </a:pPr>
            <a:r>
              <a:rPr b="1"/>
              <a:t>Essential Idea:</a:t>
            </a:r>
            <a:r>
              <a:t>  Every living organism inherits a blueprint for life from its parents.</a:t>
            </a:r>
          </a:p>
          <a:p>
            <a:pPr>
              <a:defRPr sz="2400" b="1"/>
            </a:pPr>
            <a:r>
              <a:t>Essential Idea:</a:t>
            </a:r>
            <a:r>
              <a:rPr b="0"/>
              <a:t>  The inheritance of genes follows patterns.</a:t>
            </a:r>
          </a:p>
        </p:txBody>
      </p:sp>
      <p:pic>
        <p:nvPicPr>
          <p:cNvPr id="2" name="Picture 1">
            <a:extLst>
              <a:ext uri="{FF2B5EF4-FFF2-40B4-BE49-F238E27FC236}">
                <a16:creationId xmlns:a16="http://schemas.microsoft.com/office/drawing/2014/main" id="{9A957FD2-8992-A654-39B3-B97DF3CACA19}"/>
              </a:ext>
            </a:extLst>
          </p:cNvPr>
          <p:cNvPicPr>
            <a:picLocks noChangeAspect="1"/>
          </p:cNvPicPr>
          <p:nvPr/>
        </p:nvPicPr>
        <p:blipFill>
          <a:blip r:embed="rId2"/>
          <a:stretch>
            <a:fillRect/>
          </a:stretch>
        </p:blipFill>
        <p:spPr>
          <a:xfrm>
            <a:off x="1371600" y="1097475"/>
            <a:ext cx="6426231" cy="1486975"/>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he genome—is all of the genetic information of an organism.…"/>
          <p:cNvSpPr txBox="1">
            <a:spLocks noGrp="1"/>
          </p:cNvSpPr>
          <p:nvPr>
            <p:ph type="body" idx="1"/>
          </p:nvPr>
        </p:nvSpPr>
        <p:spPr>
          <a:prstGeom prst="rect">
            <a:avLst/>
          </a:prstGeom>
        </p:spPr>
        <p:txBody>
          <a:bodyPr/>
          <a:lstStyle/>
          <a:p>
            <a:pPr>
              <a:buFont typeface="Arial" panose="020B0604020202020204" pitchFamily="34" charset="0"/>
              <a:buChar char="•"/>
            </a:pPr>
            <a:r>
              <a:rPr dirty="0"/>
              <a:t>The genome—is all of the genetic information of an organism.</a:t>
            </a:r>
          </a:p>
          <a:p>
            <a:pPr>
              <a:buFont typeface="Arial" panose="020B0604020202020204" pitchFamily="34" charset="0"/>
              <a:buChar char="•"/>
            </a:pPr>
            <a:r>
              <a:rPr dirty="0"/>
              <a:t>Gene—a gene is a heritable factor that consists of a length of DNA and influences a specific characteristic.</a:t>
            </a:r>
          </a:p>
          <a:p>
            <a:pPr>
              <a:buFont typeface="Arial" panose="020B0604020202020204" pitchFamily="34" charset="0"/>
              <a:buChar char="•"/>
            </a:pPr>
            <a:r>
              <a:rPr dirty="0"/>
              <a:t>The HGP was outlined in 1988, begun in 1990, and 99+% completed by 2003.</a:t>
            </a:r>
          </a:p>
        </p:txBody>
      </p:sp>
      <p:sp>
        <p:nvSpPr>
          <p:cNvPr id="177" name="Important Terms"/>
          <p:cNvSpPr txBox="1">
            <a:spLocks noGrp="1"/>
          </p:cNvSpPr>
          <p:nvPr>
            <p:ph type="title"/>
          </p:nvPr>
        </p:nvSpPr>
        <p:spPr>
          <a:prstGeom prst="rect">
            <a:avLst/>
          </a:prstGeom>
        </p:spPr>
        <p:txBody>
          <a:bodyPr/>
          <a:lstStyle/>
          <a:p>
            <a:pPr algn="r"/>
            <a:r>
              <a:rPr dirty="0"/>
              <a:t>Important Terms</a:t>
            </a:r>
          </a:p>
        </p:txBody>
      </p:sp>
      <p:pic>
        <p:nvPicPr>
          <p:cNvPr id="2" name="Picture 1">
            <a:extLst>
              <a:ext uri="{FF2B5EF4-FFF2-40B4-BE49-F238E27FC236}">
                <a16:creationId xmlns:a16="http://schemas.microsoft.com/office/drawing/2014/main" id="{4467D3C9-7AC7-C793-E050-D2632700622C}"/>
              </a:ext>
            </a:extLst>
          </p:cNvPr>
          <p:cNvPicPr>
            <a:picLocks noChangeAspect="1"/>
          </p:cNvPicPr>
          <p:nvPr/>
        </p:nvPicPr>
        <p:blipFill>
          <a:blip r:embed="rId2"/>
          <a:stretch>
            <a:fillRect/>
          </a:stretch>
        </p:blipFill>
        <p:spPr>
          <a:xfrm>
            <a:off x="227067" y="381000"/>
            <a:ext cx="3644900" cy="12319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A gene occupies a specific spot on a chromosome which is made of DNA."/>
          <p:cNvSpPr txBox="1">
            <a:spLocks noGrp="1"/>
          </p:cNvSpPr>
          <p:nvPr>
            <p:ph type="body" idx="1"/>
          </p:nvPr>
        </p:nvSpPr>
        <p:spPr>
          <a:prstGeom prst="rect">
            <a:avLst/>
          </a:prstGeom>
        </p:spPr>
        <p:txBody>
          <a:bodyPr/>
          <a:lstStyle/>
          <a:p>
            <a:pPr>
              <a:buFont typeface="Arial" panose="020B0604020202020204" pitchFamily="34" charset="0"/>
              <a:buChar char="•"/>
            </a:pPr>
            <a:r>
              <a:rPr dirty="0"/>
              <a:t>A gene occupies a specific spot on a chromosome which is made of DNA.</a:t>
            </a:r>
          </a:p>
        </p:txBody>
      </p:sp>
      <p:sp>
        <p:nvSpPr>
          <p:cNvPr id="180" name="Important Terms"/>
          <p:cNvSpPr txBox="1">
            <a:spLocks noGrp="1"/>
          </p:cNvSpPr>
          <p:nvPr>
            <p:ph type="title"/>
          </p:nvPr>
        </p:nvSpPr>
        <p:spPr>
          <a:prstGeom prst="rect">
            <a:avLst/>
          </a:prstGeom>
        </p:spPr>
        <p:txBody>
          <a:bodyPr/>
          <a:lstStyle/>
          <a:p>
            <a:r>
              <a:t>Important Terms</a:t>
            </a:r>
          </a:p>
        </p:txBody>
      </p:sp>
      <p:pic>
        <p:nvPicPr>
          <p:cNvPr id="181" name="14_04Alleles_L.jpg" descr="14_04Alleles_L.jpg"/>
          <p:cNvPicPr>
            <a:picLocks/>
          </p:cNvPicPr>
          <p:nvPr/>
        </p:nvPicPr>
        <p:blipFill>
          <a:blip r:embed="rId2"/>
          <a:stretch>
            <a:fillRect/>
          </a:stretch>
        </p:blipFill>
        <p:spPr>
          <a:xfrm>
            <a:off x="876300" y="3059112"/>
            <a:ext cx="7366000" cy="3644901"/>
          </a:xfrm>
          <a:prstGeom prst="rect">
            <a:avLst/>
          </a:prstGeom>
          <a:ln w="12700">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Important Terms"/>
          <p:cNvSpPr txBox="1">
            <a:spLocks noGrp="1"/>
          </p:cNvSpPr>
          <p:nvPr>
            <p:ph type="title"/>
          </p:nvPr>
        </p:nvSpPr>
        <p:spPr>
          <a:prstGeom prst="rect">
            <a:avLst/>
          </a:prstGeom>
        </p:spPr>
        <p:txBody>
          <a:bodyPr/>
          <a:lstStyle/>
          <a:p>
            <a:r>
              <a:t>Important Terms</a:t>
            </a:r>
          </a:p>
        </p:txBody>
      </p:sp>
      <p:sp>
        <p:nvSpPr>
          <p:cNvPr id="184" name="Character—something that is inherited.…"/>
          <p:cNvSpPr txBox="1">
            <a:spLocks noGrp="1"/>
          </p:cNvSpPr>
          <p:nvPr>
            <p:ph type="body" idx="1"/>
          </p:nvPr>
        </p:nvSpPr>
        <p:spPr>
          <a:prstGeom prst="rect">
            <a:avLst/>
          </a:prstGeom>
        </p:spPr>
        <p:txBody>
          <a:bodyPr/>
          <a:lstStyle/>
          <a:p>
            <a:pPr>
              <a:buFont typeface="Arial" panose="020B0604020202020204" pitchFamily="34" charset="0"/>
              <a:buChar char="•"/>
            </a:pPr>
            <a:r>
              <a:rPr dirty="0"/>
              <a:t>Character—something that is inherited.</a:t>
            </a:r>
          </a:p>
          <a:p>
            <a:pPr lvl="1">
              <a:buFont typeface="Arial" panose="020B0604020202020204" pitchFamily="34" charset="0"/>
              <a:buChar char="•"/>
            </a:pPr>
            <a:r>
              <a:rPr dirty="0"/>
              <a:t>Flower color</a:t>
            </a:r>
          </a:p>
          <a:p>
            <a:pPr>
              <a:buFont typeface="Arial" panose="020B0604020202020204" pitchFamily="34" charset="0"/>
              <a:buChar char="•"/>
            </a:pPr>
            <a:r>
              <a:rPr dirty="0"/>
              <a:t>Trait—a variant of a character.</a:t>
            </a:r>
          </a:p>
          <a:p>
            <a:pPr lvl="1">
              <a:buFont typeface="Arial" panose="020B0604020202020204" pitchFamily="34" charset="0"/>
              <a:buChar char="•"/>
            </a:pPr>
            <a:r>
              <a:rPr dirty="0"/>
              <a:t>Purple flower vs. white flower</a:t>
            </a:r>
          </a:p>
          <a:p>
            <a:pPr>
              <a:buFont typeface="Arial" panose="020B0604020202020204" pitchFamily="34" charset="0"/>
              <a:buChar char="•"/>
            </a:pPr>
            <a:r>
              <a:rPr dirty="0"/>
              <a:t>True breeding—produces only one type of gamete.</a:t>
            </a:r>
          </a:p>
          <a:p>
            <a:pPr lvl="1">
              <a:buFont typeface="Arial" panose="020B0604020202020204" pitchFamily="34" charset="0"/>
              <a:buChar char="•"/>
            </a:pPr>
            <a:r>
              <a:rPr dirty="0"/>
              <a:t>No variation of traits, TT or tt.</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Important Terms"/>
          <p:cNvSpPr txBox="1">
            <a:spLocks noGrp="1"/>
          </p:cNvSpPr>
          <p:nvPr>
            <p:ph type="title"/>
          </p:nvPr>
        </p:nvSpPr>
        <p:spPr>
          <a:prstGeom prst="rect">
            <a:avLst/>
          </a:prstGeom>
        </p:spPr>
        <p:txBody>
          <a:bodyPr/>
          <a:lstStyle/>
          <a:p>
            <a:r>
              <a:rPr dirty="0"/>
              <a:t>Important Terms</a:t>
            </a:r>
          </a:p>
        </p:txBody>
      </p:sp>
      <p:sp>
        <p:nvSpPr>
          <p:cNvPr id="187" name="Hybridization—crossing of two variants of a true breeding plants. The hybrid contains genes from both parents which likely come out in the next generation.…"/>
          <p:cNvSpPr txBox="1">
            <a:spLocks noGrp="1"/>
          </p:cNvSpPr>
          <p:nvPr>
            <p:ph type="body" idx="1"/>
          </p:nvPr>
        </p:nvSpPr>
        <p:spPr>
          <a:prstGeom prst="rect">
            <a:avLst/>
          </a:prstGeom>
        </p:spPr>
        <p:txBody>
          <a:bodyPr/>
          <a:lstStyle/>
          <a:p>
            <a:pPr>
              <a:buFont typeface="Arial" panose="020B0604020202020204" pitchFamily="34" charset="0"/>
              <a:buChar char="•"/>
            </a:pPr>
            <a:r>
              <a:rPr dirty="0"/>
              <a:t>Hybridization—crossing of two variants of a true breeding plants. The hybrid contains genes from both parents which likely come out in the next generation. </a:t>
            </a:r>
          </a:p>
          <a:p>
            <a:pPr>
              <a:buFont typeface="Arial" panose="020B0604020202020204" pitchFamily="34" charset="0"/>
              <a:buChar char="•"/>
            </a:pPr>
            <a:r>
              <a:rPr dirty="0"/>
              <a:t>TT x tt = Tt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Important Terms"/>
          <p:cNvSpPr txBox="1">
            <a:spLocks noGrp="1"/>
          </p:cNvSpPr>
          <p:nvPr>
            <p:ph type="title"/>
          </p:nvPr>
        </p:nvSpPr>
        <p:spPr>
          <a:prstGeom prst="rect">
            <a:avLst/>
          </a:prstGeom>
        </p:spPr>
        <p:txBody>
          <a:bodyPr/>
          <a:lstStyle/>
          <a:p>
            <a:r>
              <a:t>Important Terms</a:t>
            </a:r>
          </a:p>
        </p:txBody>
      </p:sp>
      <p:sp>
        <p:nvSpPr>
          <p:cNvPr id="190" name="P generation—Usually true breeding and start the experiment.…"/>
          <p:cNvSpPr txBox="1">
            <a:spLocks noGrp="1"/>
          </p:cNvSpPr>
          <p:nvPr>
            <p:ph type="body" idx="1"/>
          </p:nvPr>
        </p:nvSpPr>
        <p:spPr>
          <a:prstGeom prst="rect">
            <a:avLst/>
          </a:prstGeom>
          <a:effectLst>
            <a:outerShdw blurRad="38100" dist="38100" rotWithShape="0">
              <a:srgbClr val="FFFFFF">
                <a:alpha val="75000"/>
              </a:srgbClr>
            </a:outerShdw>
          </a:effectLst>
        </p:spPr>
        <p:txBody>
          <a:bodyPr/>
          <a:lstStyle/>
          <a:p>
            <a:pPr>
              <a:lnSpc>
                <a:spcPct val="90000"/>
              </a:lnSpc>
              <a:buFont typeface="Arial" panose="020B0604020202020204" pitchFamily="34" charset="0"/>
              <a:buChar char="•"/>
            </a:pPr>
            <a:r>
              <a:rPr dirty="0"/>
              <a:t>P generation—Usually true breeding and start the experiment.</a:t>
            </a:r>
          </a:p>
          <a:p>
            <a:pPr>
              <a:lnSpc>
                <a:spcPct val="90000"/>
              </a:lnSpc>
              <a:buFont typeface="Arial" panose="020B0604020202020204" pitchFamily="34" charset="0"/>
              <a:buChar char="•"/>
            </a:pPr>
            <a:r>
              <a:rPr dirty="0"/>
              <a:t>F1 generation—1st filial which are hybrid offspring of the parents.</a:t>
            </a:r>
          </a:p>
          <a:p>
            <a:pPr>
              <a:lnSpc>
                <a:spcPct val="90000"/>
              </a:lnSpc>
              <a:buFont typeface="Arial" panose="020B0604020202020204" pitchFamily="34" charset="0"/>
              <a:buChar char="•"/>
            </a:pPr>
            <a:r>
              <a:rPr dirty="0"/>
              <a:t>F2 generation—2nd filial which is offspring of the hybrids.  This is when we start to see the traits reappear from the P generation.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More Useful Terms"/>
          <p:cNvSpPr txBox="1">
            <a:spLocks noGrp="1"/>
          </p:cNvSpPr>
          <p:nvPr>
            <p:ph type="title"/>
          </p:nvPr>
        </p:nvSpPr>
        <p:spPr>
          <a:xfrm>
            <a:off x="1022131" y="381000"/>
            <a:ext cx="7772400" cy="1600200"/>
          </a:xfrm>
          <a:prstGeom prst="rect">
            <a:avLst/>
          </a:prstGeom>
        </p:spPr>
        <p:txBody>
          <a:bodyPr/>
          <a:lstStyle/>
          <a:p>
            <a:pPr algn="r"/>
            <a:r>
              <a:rPr dirty="0"/>
              <a:t>More Useful Terms</a:t>
            </a:r>
          </a:p>
        </p:txBody>
      </p:sp>
      <p:sp>
        <p:nvSpPr>
          <p:cNvPr id="193" name="Homozygous—organisms with identical alleles for a trait in question.…"/>
          <p:cNvSpPr txBox="1">
            <a:spLocks noGrp="1"/>
          </p:cNvSpPr>
          <p:nvPr>
            <p:ph type="body" idx="1"/>
          </p:nvPr>
        </p:nvSpPr>
        <p:spPr>
          <a:prstGeom prst="rect">
            <a:avLst/>
          </a:prstGeom>
        </p:spPr>
        <p:txBody>
          <a:bodyPr/>
          <a:lstStyle/>
          <a:p>
            <a:pPr>
              <a:lnSpc>
                <a:spcPct val="90000"/>
              </a:lnSpc>
              <a:buFont typeface="Arial" panose="020B0604020202020204" pitchFamily="34" charset="0"/>
              <a:buChar char="•"/>
            </a:pPr>
            <a:r>
              <a:rPr dirty="0"/>
              <a:t>Homozygous—organisms with identical alleles for a trait in question.</a:t>
            </a:r>
          </a:p>
          <a:p>
            <a:pPr>
              <a:lnSpc>
                <a:spcPct val="90000"/>
              </a:lnSpc>
              <a:buFont typeface="Arial" panose="020B0604020202020204" pitchFamily="34" charset="0"/>
              <a:buChar char="•"/>
            </a:pPr>
            <a:r>
              <a:rPr dirty="0"/>
              <a:t>Heterozygous—organisms with different alleles for a trait in question. </a:t>
            </a:r>
          </a:p>
          <a:p>
            <a:pPr>
              <a:lnSpc>
                <a:spcPct val="90000"/>
              </a:lnSpc>
              <a:buFont typeface="Arial" panose="020B0604020202020204" pitchFamily="34" charset="0"/>
              <a:buChar char="•"/>
            </a:pPr>
            <a:r>
              <a:rPr dirty="0"/>
              <a:t>Phenotype—the outward appearance of an organism.</a:t>
            </a:r>
          </a:p>
          <a:p>
            <a:pPr>
              <a:lnSpc>
                <a:spcPct val="90000"/>
              </a:lnSpc>
              <a:buFont typeface="Arial" panose="020B0604020202020204" pitchFamily="34" charset="0"/>
              <a:buChar char="•"/>
            </a:pPr>
            <a:r>
              <a:rPr dirty="0"/>
              <a:t>Genotype—the genetic makeup of an organism.</a:t>
            </a:r>
          </a:p>
        </p:txBody>
      </p:sp>
      <p:pic>
        <p:nvPicPr>
          <p:cNvPr id="3" name="Picture 2">
            <a:extLst>
              <a:ext uri="{FF2B5EF4-FFF2-40B4-BE49-F238E27FC236}">
                <a16:creationId xmlns:a16="http://schemas.microsoft.com/office/drawing/2014/main" id="{955A212C-2B04-00AF-C0D9-D0C574913E85}"/>
              </a:ext>
            </a:extLst>
          </p:cNvPr>
          <p:cNvPicPr>
            <a:picLocks noChangeAspect="1"/>
          </p:cNvPicPr>
          <p:nvPr/>
        </p:nvPicPr>
        <p:blipFill>
          <a:blip r:embed="rId2"/>
          <a:stretch>
            <a:fillRect/>
          </a:stretch>
        </p:blipFill>
        <p:spPr>
          <a:xfrm>
            <a:off x="90433" y="381000"/>
            <a:ext cx="3644900" cy="1231900"/>
          </a:xfrm>
          <a:prstGeom prst="rect">
            <a:avLst/>
          </a:prstGeom>
          <a:ln>
            <a:solidFill>
              <a:srgbClr val="000000"/>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255063B1-6B6F-AE21-BEDB-DBE83506F385}"/>
              </a:ext>
            </a:extLst>
          </p:cNvPr>
          <p:cNvPicPr>
            <a:picLocks noChangeAspect="1"/>
          </p:cNvPicPr>
          <p:nvPr/>
        </p:nvPicPr>
        <p:blipFill>
          <a:blip r:embed="rId3"/>
          <a:stretch>
            <a:fillRect/>
          </a:stretch>
        </p:blipFill>
        <p:spPr>
          <a:xfrm>
            <a:off x="5438447" y="5755289"/>
            <a:ext cx="3543300" cy="8128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Mendel"/>
          <p:cNvSpPr txBox="1">
            <a:spLocks noGrp="1"/>
          </p:cNvSpPr>
          <p:nvPr>
            <p:ph type="title"/>
          </p:nvPr>
        </p:nvSpPr>
        <p:spPr>
          <a:prstGeom prst="rect">
            <a:avLst/>
          </a:prstGeom>
        </p:spPr>
        <p:txBody>
          <a:bodyPr/>
          <a:lstStyle/>
          <a:p>
            <a:r>
              <a:t>Mendel</a:t>
            </a:r>
          </a:p>
        </p:txBody>
      </p:sp>
      <p:sp>
        <p:nvSpPr>
          <p:cNvPr id="196" name="By examining large numbers of peas through the P, F1 and F2 generations, Mendel was able to elucidate the patterns of inheritance."/>
          <p:cNvSpPr txBox="1">
            <a:spLocks noGrp="1"/>
          </p:cNvSpPr>
          <p:nvPr>
            <p:ph type="body" idx="1"/>
          </p:nvPr>
        </p:nvSpPr>
        <p:spPr>
          <a:prstGeom prst="rect">
            <a:avLst/>
          </a:prstGeom>
        </p:spPr>
        <p:txBody>
          <a:bodyPr/>
          <a:lstStyle/>
          <a:p>
            <a:pPr>
              <a:buFont typeface="Arial" panose="020B0604020202020204" pitchFamily="34" charset="0"/>
              <a:buChar char="•"/>
            </a:pPr>
            <a:r>
              <a:rPr dirty="0"/>
              <a:t>By examining large numbers of peas through the P, F1 and F2 generations, Mendel was able to elucidate the patterns of inheritance.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14_01-PeaPlantCharacters_T.jpg" descr="14_01-PeaPlantCharacters_T.jpg"/>
          <p:cNvPicPr>
            <a:picLocks/>
          </p:cNvPicPr>
          <p:nvPr/>
        </p:nvPicPr>
        <p:blipFill>
          <a:blip r:embed="rId2"/>
          <a:stretch>
            <a:fillRect/>
          </a:stretch>
        </p:blipFill>
        <p:spPr>
          <a:xfrm>
            <a:off x="1800225" y="0"/>
            <a:ext cx="5414963"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Mendel"/>
          <p:cNvSpPr txBox="1">
            <a:spLocks noGrp="1"/>
          </p:cNvSpPr>
          <p:nvPr>
            <p:ph type="title"/>
          </p:nvPr>
        </p:nvSpPr>
        <p:spPr>
          <a:prstGeom prst="rect">
            <a:avLst/>
          </a:prstGeom>
        </p:spPr>
        <p:txBody>
          <a:bodyPr/>
          <a:lstStyle/>
          <a:p>
            <a:r>
              <a:t>Mendel</a:t>
            </a:r>
          </a:p>
        </p:txBody>
      </p:sp>
      <p:sp>
        <p:nvSpPr>
          <p:cNvPr id="201" name="What made Mendel’s work so good was that he kept excellent records of what he did and the results of his experiments."/>
          <p:cNvSpPr txBox="1">
            <a:spLocks noGrp="1"/>
          </p:cNvSpPr>
          <p:nvPr>
            <p:ph type="body" idx="1"/>
          </p:nvPr>
        </p:nvSpPr>
        <p:spPr>
          <a:prstGeom prst="rect">
            <a:avLst/>
          </a:prstGeom>
        </p:spPr>
        <p:txBody>
          <a:bodyPr/>
          <a:lstStyle/>
          <a:p>
            <a:pPr>
              <a:buFont typeface="Arial" panose="020B0604020202020204" pitchFamily="34" charset="0"/>
              <a:buChar char="•"/>
            </a:pPr>
            <a:r>
              <a:rPr dirty="0"/>
              <a:t>What made Mendel’s work so good was that he kept excellent records of what he did and the results of his experiments.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Mendel"/>
          <p:cNvSpPr txBox="1">
            <a:spLocks noGrp="1"/>
          </p:cNvSpPr>
          <p:nvPr>
            <p:ph type="title"/>
          </p:nvPr>
        </p:nvSpPr>
        <p:spPr>
          <a:prstGeom prst="rect">
            <a:avLst/>
          </a:prstGeom>
        </p:spPr>
        <p:txBody>
          <a:bodyPr/>
          <a:lstStyle/>
          <a:p>
            <a:r>
              <a:t>Mendel</a:t>
            </a:r>
          </a:p>
        </p:txBody>
      </p:sp>
      <p:sp>
        <p:nvSpPr>
          <p:cNvPr id="204" name="At the time, people believed in a “blending hypothesis.” They thought that the traits of a particular organism would be blended together.…"/>
          <p:cNvSpPr txBox="1">
            <a:spLocks noGrp="1"/>
          </p:cNvSpPr>
          <p:nvPr>
            <p:ph type="body" idx="1"/>
          </p:nvPr>
        </p:nvSpPr>
        <p:spPr>
          <a:prstGeom prst="rect">
            <a:avLst/>
          </a:prstGeom>
        </p:spPr>
        <p:txBody>
          <a:bodyPr/>
          <a:lstStyle/>
          <a:p>
            <a:pPr>
              <a:buFont typeface="Arial" panose="020B0604020202020204" pitchFamily="34" charset="0"/>
              <a:buChar char="•"/>
            </a:pPr>
            <a:r>
              <a:rPr dirty="0"/>
              <a:t>At the time, people believed in a “blending hypothesis.” They thought that the traits of a particular organism would be blended together.</a:t>
            </a:r>
          </a:p>
          <a:p>
            <a:pPr>
              <a:buFont typeface="Arial" panose="020B0604020202020204" pitchFamily="34" charset="0"/>
              <a:buChar char="•"/>
            </a:pPr>
            <a:r>
              <a:rPr dirty="0"/>
              <a:t>Mendel’s experiments abolished this notion.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Mendel"/>
          <p:cNvSpPr txBox="1">
            <a:spLocks noGrp="1"/>
          </p:cNvSpPr>
          <p:nvPr>
            <p:ph type="title"/>
          </p:nvPr>
        </p:nvSpPr>
        <p:spPr>
          <a:xfrm>
            <a:off x="685800" y="0"/>
            <a:ext cx="7772400" cy="1016000"/>
          </a:xfrm>
          <a:prstGeom prst="rect">
            <a:avLst/>
          </a:prstGeom>
        </p:spPr>
        <p:txBody>
          <a:bodyPr/>
          <a:lstStyle/>
          <a:p>
            <a:r>
              <a:rPr dirty="0"/>
              <a:t>Mendel</a:t>
            </a:r>
          </a:p>
        </p:txBody>
      </p:sp>
      <p:sp>
        <p:nvSpPr>
          <p:cNvPr id="207" name="For instance, when Mendel crossed true-breeding purple flowers and true-breeding white flowers, the offspring (F1) were all purple.…"/>
          <p:cNvSpPr txBox="1">
            <a:spLocks noGrp="1"/>
          </p:cNvSpPr>
          <p:nvPr>
            <p:ph type="body" idx="1"/>
          </p:nvPr>
        </p:nvSpPr>
        <p:spPr>
          <a:xfrm>
            <a:off x="0" y="1092200"/>
            <a:ext cx="5486400" cy="5651500"/>
          </a:xfrm>
          <a:prstGeom prst="rect">
            <a:avLst/>
          </a:prstGeom>
        </p:spPr>
        <p:txBody>
          <a:bodyPr/>
          <a:lstStyle/>
          <a:p>
            <a:pPr>
              <a:lnSpc>
                <a:spcPct val="90000"/>
              </a:lnSpc>
              <a:buFont typeface="Arial" panose="020B0604020202020204" pitchFamily="34" charset="0"/>
              <a:buChar char="•"/>
            </a:pPr>
            <a:r>
              <a:rPr dirty="0"/>
              <a:t>For instance, when Mendel crossed true-breeding purple flowers and true-breeding white flowers, the offspring (F1) were all purple.</a:t>
            </a:r>
          </a:p>
          <a:p>
            <a:pPr>
              <a:lnSpc>
                <a:spcPct val="90000"/>
              </a:lnSpc>
              <a:buFont typeface="Arial" panose="020B0604020202020204" pitchFamily="34" charset="0"/>
              <a:buChar char="•"/>
            </a:pPr>
            <a:r>
              <a:rPr dirty="0"/>
              <a:t>When he crossed the F1 purple flowers, he got purple and white in a 3:1 ratio in the F2 generation.</a:t>
            </a:r>
          </a:p>
          <a:p>
            <a:pPr>
              <a:lnSpc>
                <a:spcPct val="90000"/>
              </a:lnSpc>
              <a:buFont typeface="Arial" panose="020B0604020202020204" pitchFamily="34" charset="0"/>
              <a:buChar char="•"/>
            </a:pPr>
            <a:r>
              <a:rPr dirty="0"/>
              <a:t>He determined that purple was dominant to white.</a:t>
            </a:r>
          </a:p>
        </p:txBody>
      </p:sp>
      <p:pic>
        <p:nvPicPr>
          <p:cNvPr id="208" name="pasted-movie.png" descr="pasted-movie.png"/>
          <p:cNvPicPr>
            <a:picLocks noChangeAspect="1"/>
          </p:cNvPicPr>
          <p:nvPr/>
        </p:nvPicPr>
        <p:blipFill>
          <a:blip r:embed="rId2"/>
          <a:stretch>
            <a:fillRect/>
          </a:stretch>
        </p:blipFill>
        <p:spPr>
          <a:xfrm>
            <a:off x="5565416" y="537976"/>
            <a:ext cx="3505201" cy="6134101"/>
          </a:xfrm>
          <a:prstGeom prst="rect">
            <a:avLst/>
          </a:prstGeom>
          <a:ln w="12700">
            <a:solidFill>
              <a:srgbClr val="000000"/>
            </a:solidFill>
            <a:miter lim="400000"/>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D78BB5AF-CE44-1A11-141E-2D716904049D}"/>
              </a:ext>
            </a:extLst>
          </p:cNvPr>
          <p:cNvPicPr>
            <a:picLocks noChangeAspect="1"/>
          </p:cNvPicPr>
          <p:nvPr/>
        </p:nvPicPr>
        <p:blipFill>
          <a:blip r:embed="rId3"/>
          <a:stretch>
            <a:fillRect/>
          </a:stretch>
        </p:blipFill>
        <p:spPr>
          <a:xfrm>
            <a:off x="73383" y="114300"/>
            <a:ext cx="3505201" cy="715347"/>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Mendel"/>
          <p:cNvSpPr txBox="1">
            <a:spLocks noGrp="1"/>
          </p:cNvSpPr>
          <p:nvPr>
            <p:ph type="title"/>
          </p:nvPr>
        </p:nvSpPr>
        <p:spPr>
          <a:prstGeom prst="rect">
            <a:avLst/>
          </a:prstGeom>
        </p:spPr>
        <p:txBody>
          <a:bodyPr/>
          <a:lstStyle/>
          <a:p>
            <a:r>
              <a:t>Mendel</a:t>
            </a:r>
          </a:p>
        </p:txBody>
      </p:sp>
      <p:sp>
        <p:nvSpPr>
          <p:cNvPr id="211" name="The “blending hypothesis” was wiped out because none of the flowers were pale purple.…"/>
          <p:cNvSpPr txBox="1">
            <a:spLocks noGrp="1"/>
          </p:cNvSpPr>
          <p:nvPr>
            <p:ph type="body" idx="1"/>
          </p:nvPr>
        </p:nvSpPr>
        <p:spPr>
          <a:prstGeom prst="rect">
            <a:avLst/>
          </a:prstGeom>
        </p:spPr>
        <p:txBody>
          <a:bodyPr/>
          <a:lstStyle/>
          <a:p>
            <a:pPr>
              <a:buFont typeface="Arial" panose="020B0604020202020204" pitchFamily="34" charset="0"/>
              <a:buChar char="•"/>
            </a:pPr>
            <a:r>
              <a:rPr dirty="0"/>
              <a:t>The “blending hypothesis” was wiped out because none of the flowers were pale purple.</a:t>
            </a:r>
          </a:p>
          <a:p>
            <a:pPr>
              <a:buFont typeface="Arial" panose="020B0604020202020204" pitchFamily="34" charset="0"/>
              <a:buChar char="•"/>
            </a:pPr>
            <a:r>
              <a:rPr dirty="0"/>
              <a:t>He also gave rise to the term “heritable factor” which we now call a gene. He said heritable factors must somehow determine flower color.</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Mendel’s 4 Part Model to Explain What He Saw"/>
          <p:cNvSpPr txBox="1">
            <a:spLocks noGrp="1"/>
          </p:cNvSpPr>
          <p:nvPr>
            <p:ph type="title"/>
          </p:nvPr>
        </p:nvSpPr>
        <p:spPr>
          <a:prstGeom prst="rect">
            <a:avLst/>
          </a:prstGeom>
        </p:spPr>
        <p:txBody>
          <a:bodyPr/>
          <a:lstStyle/>
          <a:p>
            <a:r>
              <a:t>Mendel’s 4 Part Model to Explain What He Saw</a:t>
            </a:r>
          </a:p>
        </p:txBody>
      </p:sp>
      <p:sp>
        <p:nvSpPr>
          <p:cNvPr id="214" name="Mendel developed a 4-part model to explain his findings:…"/>
          <p:cNvSpPr txBox="1">
            <a:spLocks noGrp="1"/>
          </p:cNvSpPr>
          <p:nvPr>
            <p:ph type="body" idx="1"/>
          </p:nvPr>
        </p:nvSpPr>
        <p:spPr>
          <a:xfrm>
            <a:off x="520700" y="1968500"/>
            <a:ext cx="8102600" cy="4876800"/>
          </a:xfrm>
          <a:prstGeom prst="rect">
            <a:avLst/>
          </a:prstGeom>
        </p:spPr>
        <p:txBody>
          <a:bodyPr/>
          <a:lstStyle/>
          <a:p>
            <a:pPr>
              <a:buFont typeface="Arial" panose="020B0604020202020204" pitchFamily="34" charset="0"/>
              <a:buChar char="•"/>
            </a:pPr>
            <a:r>
              <a:rPr dirty="0"/>
              <a:t>Mendel developed a 4-part model to explain his findings:</a:t>
            </a:r>
          </a:p>
          <a:p>
            <a:pPr lvl="1">
              <a:buFont typeface="Arial" panose="020B0604020202020204" pitchFamily="34" charset="0"/>
              <a:buChar char="•"/>
            </a:pPr>
            <a:r>
              <a:rPr dirty="0"/>
              <a:t>1.  There are alternative versions of genes—alleles.</a:t>
            </a:r>
          </a:p>
          <a:p>
            <a:pPr lvl="1">
              <a:buFont typeface="Arial" panose="020B0604020202020204" pitchFamily="34" charset="0"/>
              <a:buChar char="•"/>
            </a:pPr>
            <a:r>
              <a:rPr dirty="0"/>
              <a:t>2.  Each organism inherits a copy of an  allele from each parent.</a:t>
            </a:r>
          </a:p>
          <a:p>
            <a:pPr lvl="1">
              <a:buFont typeface="Arial" panose="020B0604020202020204" pitchFamily="34" charset="0"/>
              <a:buChar char="•"/>
            </a:pPr>
            <a:r>
              <a:rPr dirty="0"/>
              <a:t>3.  Some alleles are dominant, while others are recessive.</a:t>
            </a:r>
          </a:p>
          <a:p>
            <a:pPr lvl="1">
              <a:buFont typeface="Arial" panose="020B0604020202020204" pitchFamily="34" charset="0"/>
              <a:buChar char="•"/>
            </a:pPr>
            <a:r>
              <a:rPr dirty="0"/>
              <a:t>4.  The 2 alleles segregate independently from one another during meiosis.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Mendel’s 4 Part Model to Explain What He Saw"/>
          <p:cNvSpPr txBox="1">
            <a:spLocks noGrp="1"/>
          </p:cNvSpPr>
          <p:nvPr>
            <p:ph type="title"/>
          </p:nvPr>
        </p:nvSpPr>
        <p:spPr>
          <a:xfrm>
            <a:off x="685800" y="228600"/>
            <a:ext cx="7772400" cy="1905000"/>
          </a:xfrm>
          <a:prstGeom prst="rect">
            <a:avLst/>
          </a:prstGeom>
        </p:spPr>
        <p:txBody>
          <a:bodyPr/>
          <a:lstStyle/>
          <a:p>
            <a:r>
              <a:t>Mendel’s 4 Part Model to Explain What He Saw</a:t>
            </a:r>
          </a:p>
        </p:txBody>
      </p:sp>
      <p:sp>
        <p:nvSpPr>
          <p:cNvPr id="217" name="1.  Alternative versions of genes account for variations in inherited characteristics."/>
          <p:cNvSpPr txBox="1">
            <a:spLocks noGrp="1"/>
          </p:cNvSpPr>
          <p:nvPr>
            <p:ph type="body" sz="quarter" idx="1"/>
          </p:nvPr>
        </p:nvSpPr>
        <p:spPr>
          <a:xfrm>
            <a:off x="0" y="2298700"/>
            <a:ext cx="3810000" cy="2743200"/>
          </a:xfrm>
          <a:prstGeom prst="rect">
            <a:avLst/>
          </a:prstGeom>
        </p:spPr>
        <p:txBody>
          <a:bodyPr/>
          <a:lstStyle>
            <a:lvl1pPr marL="340677" indent="-300037">
              <a:defRPr sz="2800"/>
            </a:lvl1pPr>
          </a:lstStyle>
          <a:p>
            <a:pPr>
              <a:buFont typeface="Arial" panose="020B0604020202020204" pitchFamily="34" charset="0"/>
              <a:buChar char="•"/>
            </a:pPr>
            <a:r>
              <a:rPr dirty="0"/>
              <a:t>1.  Alternative versions of genes account for variations in inherited characteristics.  </a:t>
            </a:r>
          </a:p>
        </p:txBody>
      </p:sp>
      <p:pic>
        <p:nvPicPr>
          <p:cNvPr id="218" name="14_04Alleles_L.jpg" descr="14_04Alleles_L.jpg"/>
          <p:cNvPicPr>
            <a:picLocks/>
          </p:cNvPicPr>
          <p:nvPr/>
        </p:nvPicPr>
        <p:blipFill>
          <a:blip r:embed="rId2"/>
          <a:stretch>
            <a:fillRect/>
          </a:stretch>
        </p:blipFill>
        <p:spPr>
          <a:xfrm>
            <a:off x="3657600" y="2371725"/>
            <a:ext cx="5334001" cy="2592388"/>
          </a:xfrm>
          <a:prstGeom prst="rect">
            <a:avLst/>
          </a:prstGeom>
          <a:ln w="12700">
            <a:solidFill>
              <a:srgbClr val="000000"/>
            </a:solidFill>
            <a:miter lim="400000"/>
          </a:ln>
          <a:effectLst>
            <a:outerShdw blurRad="38100" dist="12700" rotWithShape="0">
              <a:srgbClr val="FFFFFF">
                <a:alpha val="75000"/>
              </a:srgbClr>
            </a:outerShdw>
          </a:effec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In Today’s Terminology"/>
          <p:cNvSpPr txBox="1">
            <a:spLocks noGrp="1"/>
          </p:cNvSpPr>
          <p:nvPr>
            <p:ph type="title"/>
          </p:nvPr>
        </p:nvSpPr>
        <p:spPr>
          <a:prstGeom prst="rect">
            <a:avLst/>
          </a:prstGeom>
        </p:spPr>
        <p:txBody>
          <a:bodyPr/>
          <a:lstStyle/>
          <a:p>
            <a:r>
              <a:t>In Today’s Terminology</a:t>
            </a:r>
          </a:p>
        </p:txBody>
      </p:sp>
      <p:sp>
        <p:nvSpPr>
          <p:cNvPr id="221" name="Each gene resides at a specific locus on a specific chromosome.…"/>
          <p:cNvSpPr txBox="1">
            <a:spLocks noGrp="1"/>
          </p:cNvSpPr>
          <p:nvPr>
            <p:ph type="body" idx="1"/>
          </p:nvPr>
        </p:nvSpPr>
        <p:spPr>
          <a:xfrm>
            <a:off x="685800" y="2006600"/>
            <a:ext cx="7772400" cy="4876800"/>
          </a:xfrm>
          <a:prstGeom prst="rect">
            <a:avLst/>
          </a:prstGeom>
        </p:spPr>
        <p:txBody>
          <a:bodyPr/>
          <a:lstStyle/>
          <a:p>
            <a:pPr>
              <a:lnSpc>
                <a:spcPct val="90000"/>
              </a:lnSpc>
              <a:buFont typeface="Arial" panose="020B0604020202020204" pitchFamily="34" charset="0"/>
              <a:buChar char="•"/>
            </a:pPr>
            <a:r>
              <a:rPr dirty="0"/>
              <a:t>Each gene resides at a specific locus on a specific chromosome.  </a:t>
            </a:r>
          </a:p>
          <a:p>
            <a:pPr>
              <a:lnSpc>
                <a:spcPct val="90000"/>
              </a:lnSpc>
              <a:buFont typeface="Arial" panose="020B0604020202020204" pitchFamily="34" charset="0"/>
              <a:buChar char="•"/>
            </a:pPr>
            <a:r>
              <a:rPr dirty="0"/>
              <a:t>The DNA at this locus can vary slightly in its sequence of nucleotides and thus its information.</a:t>
            </a:r>
          </a:p>
          <a:p>
            <a:pPr>
              <a:lnSpc>
                <a:spcPct val="90000"/>
              </a:lnSpc>
              <a:buFont typeface="Arial" panose="020B0604020202020204" pitchFamily="34" charset="0"/>
              <a:buChar char="•"/>
            </a:pPr>
            <a:r>
              <a:rPr dirty="0"/>
              <a:t>The sequence of nucleotides, in this case, can change the flower color.</a:t>
            </a:r>
          </a:p>
          <a:p>
            <a:pPr>
              <a:lnSpc>
                <a:spcPct val="90000"/>
              </a:lnSpc>
              <a:buFont typeface="Arial" panose="020B0604020202020204" pitchFamily="34" charset="0"/>
              <a:buChar char="•"/>
            </a:pPr>
            <a:r>
              <a:rPr dirty="0"/>
              <a:t>The alleles are due to variations in the DNA and can arise from mutations.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Mendel’s 4 Part Model to Explain What He Saw"/>
          <p:cNvSpPr txBox="1">
            <a:spLocks noGrp="1"/>
          </p:cNvSpPr>
          <p:nvPr>
            <p:ph type="title"/>
          </p:nvPr>
        </p:nvSpPr>
        <p:spPr>
          <a:prstGeom prst="rect">
            <a:avLst/>
          </a:prstGeom>
        </p:spPr>
        <p:txBody>
          <a:bodyPr/>
          <a:lstStyle/>
          <a:p>
            <a:r>
              <a:t>Mendel’s 4 Part Model to Explain What He Saw</a:t>
            </a:r>
          </a:p>
        </p:txBody>
      </p:sp>
      <p:sp>
        <p:nvSpPr>
          <p:cNvPr id="224" name="2.  For each character, an organism inherits 2 “heritable factors”, one from each parent.…"/>
          <p:cNvSpPr txBox="1">
            <a:spLocks noGrp="1"/>
          </p:cNvSpPr>
          <p:nvPr>
            <p:ph type="body" idx="1"/>
          </p:nvPr>
        </p:nvSpPr>
        <p:spPr>
          <a:prstGeom prst="rect">
            <a:avLst/>
          </a:prstGeom>
        </p:spPr>
        <p:txBody>
          <a:bodyPr/>
          <a:lstStyle/>
          <a:p>
            <a:pPr>
              <a:buFont typeface="Arial" panose="020B0604020202020204" pitchFamily="34" charset="0"/>
              <a:buChar char="•"/>
            </a:pPr>
            <a:r>
              <a:rPr dirty="0"/>
              <a:t>2.  For each character, an organism inherits 2 “heritable factors”, one from each parent.</a:t>
            </a:r>
          </a:p>
          <a:p>
            <a:pPr>
              <a:buFont typeface="Arial" panose="020B0604020202020204" pitchFamily="34" charset="0"/>
              <a:buChar char="•"/>
            </a:pPr>
            <a:r>
              <a:rPr dirty="0"/>
              <a:t>This was a remarkable deduction from Mendel considering he knew nothing about chromosomes or ploidy.</a:t>
            </a:r>
          </a:p>
          <a:p>
            <a:pPr>
              <a:buFont typeface="Arial" panose="020B0604020202020204" pitchFamily="34" charset="0"/>
              <a:buChar char="•"/>
            </a:pPr>
            <a:r>
              <a:rPr dirty="0"/>
              <a:t>We now know that each parent’s alleles are carried in haploid gametes.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Mendel’s 4 Part Model to Explain What He Saw"/>
          <p:cNvSpPr txBox="1">
            <a:spLocks noGrp="1"/>
          </p:cNvSpPr>
          <p:nvPr>
            <p:ph type="title"/>
          </p:nvPr>
        </p:nvSpPr>
        <p:spPr>
          <a:prstGeom prst="rect">
            <a:avLst/>
          </a:prstGeom>
        </p:spPr>
        <p:txBody>
          <a:bodyPr/>
          <a:lstStyle/>
          <a:p>
            <a:r>
              <a:t>Mendel’s 4 Part Model to Explain What He Saw</a:t>
            </a:r>
          </a:p>
        </p:txBody>
      </p:sp>
      <p:sp>
        <p:nvSpPr>
          <p:cNvPr id="227" name="3.  If 2 alleles at a locus differ, then the dominant allele determines the organism’s appearance while the recessive allele gets masked and no noticeable change in the organism’s appearance can be seen."/>
          <p:cNvSpPr txBox="1">
            <a:spLocks noGrp="1"/>
          </p:cNvSpPr>
          <p:nvPr>
            <p:ph type="body" idx="1"/>
          </p:nvPr>
        </p:nvSpPr>
        <p:spPr>
          <a:prstGeom prst="rect">
            <a:avLst/>
          </a:prstGeom>
        </p:spPr>
        <p:txBody>
          <a:bodyPr/>
          <a:lstStyle/>
          <a:p>
            <a:pPr>
              <a:buFont typeface="Arial" panose="020B0604020202020204" pitchFamily="34" charset="0"/>
              <a:buChar char="•"/>
            </a:pPr>
            <a:r>
              <a:rPr dirty="0"/>
              <a:t>3.  If 2 alleles at a locus differ, then the dominant allele determines the organism’s appearance while the recessive allele gets masked and no noticeable change in the organism’s appearance can be seen.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Mendel’s 4 Part Model to Explain What He Saw"/>
          <p:cNvSpPr txBox="1">
            <a:spLocks noGrp="1"/>
          </p:cNvSpPr>
          <p:nvPr>
            <p:ph type="title"/>
          </p:nvPr>
        </p:nvSpPr>
        <p:spPr>
          <a:prstGeom prst="rect">
            <a:avLst/>
          </a:prstGeom>
        </p:spPr>
        <p:txBody>
          <a:bodyPr/>
          <a:lstStyle/>
          <a:p>
            <a:r>
              <a:t>Mendel’s 4 Part Model to Explain What He Saw</a:t>
            </a:r>
          </a:p>
        </p:txBody>
      </p:sp>
      <p:sp>
        <p:nvSpPr>
          <p:cNvPr id="230" name="4. The 2 alleles for a heritable characteristic segregate independently during gamete formation and end up in different gametes, haploid gametes.…"/>
          <p:cNvSpPr txBox="1">
            <a:spLocks noGrp="1"/>
          </p:cNvSpPr>
          <p:nvPr>
            <p:ph type="body" idx="1"/>
          </p:nvPr>
        </p:nvSpPr>
        <p:spPr>
          <a:prstGeom prst="rect">
            <a:avLst/>
          </a:prstGeom>
        </p:spPr>
        <p:txBody>
          <a:bodyPr/>
          <a:lstStyle/>
          <a:p>
            <a:pPr>
              <a:buFont typeface="Arial" panose="020B0604020202020204" pitchFamily="34" charset="0"/>
              <a:buChar char="•"/>
            </a:pPr>
            <a:r>
              <a:rPr dirty="0"/>
              <a:t>4. The 2 alleles for a heritable characteristic segregate independently during gamete formation and end up in different gametes, haploid gametes.  </a:t>
            </a:r>
          </a:p>
          <a:p>
            <a:pPr>
              <a:buFont typeface="Arial" panose="020B0604020202020204" pitchFamily="34" charset="0"/>
              <a:buChar char="•"/>
            </a:pPr>
            <a:r>
              <a:rPr dirty="0"/>
              <a:t>This makes up what is known as the Law of Segregation.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The Law of Segregation"/>
          <p:cNvSpPr txBox="1">
            <a:spLocks noGrp="1"/>
          </p:cNvSpPr>
          <p:nvPr>
            <p:ph type="title"/>
          </p:nvPr>
        </p:nvSpPr>
        <p:spPr>
          <a:prstGeom prst="rect">
            <a:avLst/>
          </a:prstGeom>
        </p:spPr>
        <p:txBody>
          <a:bodyPr/>
          <a:lstStyle/>
          <a:p>
            <a:r>
              <a:t>The Law of Segregation</a:t>
            </a:r>
          </a:p>
        </p:txBody>
      </p:sp>
      <p:sp>
        <p:nvSpPr>
          <p:cNvPr id="233" name="The Law of Segregation applies to all genes on a particular chromosome.…"/>
          <p:cNvSpPr txBox="1">
            <a:spLocks noGrp="1"/>
          </p:cNvSpPr>
          <p:nvPr>
            <p:ph type="body" idx="1"/>
          </p:nvPr>
        </p:nvSpPr>
        <p:spPr>
          <a:prstGeom prst="rect">
            <a:avLst/>
          </a:prstGeom>
        </p:spPr>
        <p:txBody>
          <a:bodyPr/>
          <a:lstStyle/>
          <a:p>
            <a:pPr>
              <a:buFont typeface="Arial" panose="020B0604020202020204" pitchFamily="34" charset="0"/>
              <a:buChar char="•"/>
            </a:pPr>
            <a:r>
              <a:rPr dirty="0"/>
              <a:t>The Law of Segregation applies to all genes on a particular chromosome.  </a:t>
            </a:r>
          </a:p>
          <a:p>
            <a:pPr>
              <a:buFont typeface="Arial" panose="020B0604020202020204" pitchFamily="34" charset="0"/>
              <a:buChar char="•"/>
            </a:pPr>
            <a:r>
              <a:rPr dirty="0"/>
              <a:t>It says that allele pairs segregate independently during gamete formation.</a:t>
            </a:r>
          </a:p>
        </p:txBody>
      </p:sp>
      <p:pic>
        <p:nvPicPr>
          <p:cNvPr id="2" name="Picture 1">
            <a:extLst>
              <a:ext uri="{FF2B5EF4-FFF2-40B4-BE49-F238E27FC236}">
                <a16:creationId xmlns:a16="http://schemas.microsoft.com/office/drawing/2014/main" id="{EFAB035C-FA29-F9C1-9FDB-3A10DAC0A319}"/>
              </a:ext>
            </a:extLst>
          </p:cNvPr>
          <p:cNvPicPr>
            <a:picLocks noChangeAspect="1"/>
          </p:cNvPicPr>
          <p:nvPr/>
        </p:nvPicPr>
        <p:blipFill>
          <a:blip r:embed="rId2"/>
          <a:stretch>
            <a:fillRect/>
          </a:stretch>
        </p:blipFill>
        <p:spPr>
          <a:xfrm>
            <a:off x="293852" y="5173060"/>
            <a:ext cx="2565400" cy="14097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he Law of Segregation"/>
          <p:cNvSpPr txBox="1">
            <a:spLocks noGrp="1"/>
          </p:cNvSpPr>
          <p:nvPr>
            <p:ph type="title"/>
          </p:nvPr>
        </p:nvSpPr>
        <p:spPr>
          <a:prstGeom prst="rect">
            <a:avLst/>
          </a:prstGeom>
        </p:spPr>
        <p:txBody>
          <a:bodyPr/>
          <a:lstStyle/>
          <a:p>
            <a:r>
              <a:t>The Law of Segregation</a:t>
            </a:r>
          </a:p>
        </p:txBody>
      </p:sp>
      <p:sp>
        <p:nvSpPr>
          <p:cNvPr id="236" name="In terms of chromosomes, recall that homologous chromosomes are being separated and distributed to different gametes during meiosis."/>
          <p:cNvSpPr txBox="1">
            <a:spLocks noGrp="1"/>
          </p:cNvSpPr>
          <p:nvPr>
            <p:ph type="body" idx="1"/>
          </p:nvPr>
        </p:nvSpPr>
        <p:spPr>
          <a:xfrm>
            <a:off x="685800" y="1676400"/>
            <a:ext cx="7772400" cy="4876800"/>
          </a:xfrm>
          <a:prstGeom prst="rect">
            <a:avLst/>
          </a:prstGeom>
        </p:spPr>
        <p:txBody>
          <a:bodyPr/>
          <a:lstStyle/>
          <a:p>
            <a:pPr>
              <a:buFont typeface="Arial" panose="020B0604020202020204" pitchFamily="34" charset="0"/>
              <a:buChar char="•"/>
            </a:pPr>
            <a:r>
              <a:rPr dirty="0"/>
              <a:t>In terms of chromosomes, recall that homologous chromosomes are being separated and distributed to different gametes during meiosis.</a:t>
            </a:r>
          </a:p>
        </p:txBody>
      </p:sp>
      <p:pic>
        <p:nvPicPr>
          <p:cNvPr id="237" name="13_08bAnimalMeiosisTwo_L.jpg" descr="13_08bAnimalMeiosisTwo_L.jpg"/>
          <p:cNvPicPr>
            <a:picLocks/>
          </p:cNvPicPr>
          <p:nvPr/>
        </p:nvPicPr>
        <p:blipFill>
          <a:blip r:embed="rId2"/>
          <a:stretch>
            <a:fillRect/>
          </a:stretch>
        </p:blipFill>
        <p:spPr>
          <a:xfrm>
            <a:off x="367152" y="3783131"/>
            <a:ext cx="4483101" cy="2971801"/>
          </a:xfrm>
          <a:prstGeom prst="rect">
            <a:avLst/>
          </a:prstGeom>
          <a:ln w="12700">
            <a:solidFill>
              <a:srgbClr val="000000"/>
            </a:solidFill>
            <a:miter lim="400000"/>
          </a:ln>
        </p:spPr>
      </p:pic>
      <p:pic>
        <p:nvPicPr>
          <p:cNvPr id="238" name="13_09MitosisVMeiosis_L.jpg" descr="13_09MitosisVMeiosis_L.jpg"/>
          <p:cNvPicPr>
            <a:picLocks/>
          </p:cNvPicPr>
          <p:nvPr/>
        </p:nvPicPr>
        <p:blipFill>
          <a:blip r:embed="rId3"/>
          <a:stretch>
            <a:fillRect/>
          </a:stretch>
        </p:blipFill>
        <p:spPr>
          <a:xfrm>
            <a:off x="5177676" y="3777176"/>
            <a:ext cx="3589248" cy="2973948"/>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Fusion of Gametes"/>
          <p:cNvSpPr txBox="1">
            <a:spLocks noGrp="1"/>
          </p:cNvSpPr>
          <p:nvPr>
            <p:ph type="title"/>
          </p:nvPr>
        </p:nvSpPr>
        <p:spPr>
          <a:prstGeom prst="rect">
            <a:avLst/>
          </a:prstGeom>
        </p:spPr>
        <p:txBody>
          <a:bodyPr/>
          <a:lstStyle/>
          <a:p>
            <a:r>
              <a:t>Fusion of Gametes</a:t>
            </a:r>
          </a:p>
        </p:txBody>
      </p:sp>
      <p:sp>
        <p:nvSpPr>
          <p:cNvPr id="241" name="These gametes then fuse during reproduction resulting in a diploid zygote containing one copy of each allele, one from either parent.…"/>
          <p:cNvSpPr txBox="1">
            <a:spLocks noGrp="1"/>
          </p:cNvSpPr>
          <p:nvPr>
            <p:ph type="body" idx="1"/>
          </p:nvPr>
        </p:nvSpPr>
        <p:spPr>
          <a:prstGeom prst="rect">
            <a:avLst/>
          </a:prstGeom>
        </p:spPr>
        <p:txBody>
          <a:bodyPr/>
          <a:lstStyle/>
          <a:p>
            <a:pPr>
              <a:buFont typeface="Arial" panose="020B0604020202020204" pitchFamily="34" charset="0"/>
              <a:buChar char="•"/>
            </a:pPr>
            <a:r>
              <a:rPr dirty="0"/>
              <a:t>These gametes then fuse during reproduction resulting in a diploid zygote containing one copy of each allele, one from either parent.</a:t>
            </a:r>
          </a:p>
          <a:p>
            <a:pPr>
              <a:buFont typeface="Arial" panose="020B0604020202020204" pitchFamily="34" charset="0"/>
              <a:buChar char="•"/>
            </a:pPr>
            <a:r>
              <a:rPr dirty="0"/>
              <a:t>The result may be each of the two alleles being the same, or each being different.</a:t>
            </a:r>
          </a:p>
        </p:txBody>
      </p:sp>
      <p:pic>
        <p:nvPicPr>
          <p:cNvPr id="2" name="Picture 1">
            <a:extLst>
              <a:ext uri="{FF2B5EF4-FFF2-40B4-BE49-F238E27FC236}">
                <a16:creationId xmlns:a16="http://schemas.microsoft.com/office/drawing/2014/main" id="{89D7AFF7-5014-27B1-10B1-4657C639930B}"/>
              </a:ext>
            </a:extLst>
          </p:cNvPr>
          <p:cNvPicPr>
            <a:picLocks noChangeAspect="1"/>
          </p:cNvPicPr>
          <p:nvPr/>
        </p:nvPicPr>
        <p:blipFill>
          <a:blip r:embed="rId2"/>
          <a:stretch>
            <a:fillRect/>
          </a:stretch>
        </p:blipFill>
        <p:spPr>
          <a:xfrm>
            <a:off x="5115691" y="5223203"/>
            <a:ext cx="3873500" cy="14986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Law of Segregation"/>
          <p:cNvSpPr txBox="1">
            <a:spLocks noGrp="1"/>
          </p:cNvSpPr>
          <p:nvPr>
            <p:ph type="title"/>
          </p:nvPr>
        </p:nvSpPr>
        <p:spPr>
          <a:xfrm>
            <a:off x="685800" y="0"/>
            <a:ext cx="7772400" cy="1752600"/>
          </a:xfrm>
          <a:prstGeom prst="rect">
            <a:avLst/>
          </a:prstGeom>
        </p:spPr>
        <p:txBody>
          <a:bodyPr/>
          <a:lstStyle/>
          <a:p>
            <a:r>
              <a:t>Law of Segregation</a:t>
            </a:r>
          </a:p>
        </p:txBody>
      </p:sp>
      <p:sp>
        <p:nvSpPr>
          <p:cNvPr id="244" name="Mendel used a monohybrid cross to show that allele pairs segregate during gamete formation."/>
          <p:cNvSpPr txBox="1">
            <a:spLocks noGrp="1"/>
          </p:cNvSpPr>
          <p:nvPr>
            <p:ph type="body" sz="half" idx="1"/>
          </p:nvPr>
        </p:nvSpPr>
        <p:spPr>
          <a:xfrm>
            <a:off x="0" y="1981200"/>
            <a:ext cx="4495800" cy="3543300"/>
          </a:xfrm>
          <a:prstGeom prst="rect">
            <a:avLst/>
          </a:prstGeom>
        </p:spPr>
        <p:txBody>
          <a:bodyPr/>
          <a:lstStyle>
            <a:lvl1pPr marL="340677" indent="-300037">
              <a:defRPr sz="2800"/>
            </a:lvl1pPr>
          </a:lstStyle>
          <a:p>
            <a:r>
              <a:t>Mendel used a monohybrid cross to show that allele pairs segregate during gamete formation.</a:t>
            </a:r>
          </a:p>
        </p:txBody>
      </p:sp>
      <p:pic>
        <p:nvPicPr>
          <p:cNvPr id="245" name="14_05LawOfSegregation_1_L.jpg" descr="14_05LawOfSegregation_1_L.jpg"/>
          <p:cNvPicPr>
            <a:picLocks/>
          </p:cNvPicPr>
          <p:nvPr/>
        </p:nvPicPr>
        <p:blipFill>
          <a:blip r:embed="rId2"/>
          <a:stretch>
            <a:fillRect/>
          </a:stretch>
        </p:blipFill>
        <p:spPr>
          <a:xfrm>
            <a:off x="4495800" y="1524000"/>
            <a:ext cx="4479925" cy="4724400"/>
          </a:xfrm>
          <a:prstGeom prst="rect">
            <a:avLst/>
          </a:prstGeom>
          <a:ln w="12700">
            <a:solidFill>
              <a:srgbClr val="000000"/>
            </a:solidFill>
            <a:miter lim="400000"/>
          </a:ln>
          <a:effectLst>
            <a:outerShdw blurRad="38100" dist="12700" rotWithShape="0">
              <a:srgbClr val="FFFFFF">
                <a:alpha val="75000"/>
              </a:srgbClr>
            </a:outerShdw>
          </a:effec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Law of Segregation"/>
          <p:cNvSpPr txBox="1">
            <a:spLocks noGrp="1"/>
          </p:cNvSpPr>
          <p:nvPr>
            <p:ph type="title"/>
          </p:nvPr>
        </p:nvSpPr>
        <p:spPr>
          <a:xfrm>
            <a:off x="685800" y="76200"/>
            <a:ext cx="7772400" cy="1905000"/>
          </a:xfrm>
          <a:prstGeom prst="rect">
            <a:avLst/>
          </a:prstGeom>
        </p:spPr>
        <p:txBody>
          <a:bodyPr/>
          <a:lstStyle/>
          <a:p>
            <a:r>
              <a:rPr dirty="0"/>
              <a:t>Law of Segregation</a:t>
            </a:r>
          </a:p>
        </p:txBody>
      </p:sp>
      <p:sp>
        <p:nvSpPr>
          <p:cNvPr id="248" name="If the alleles are the same, each gamete contains the same version of the gene and the organism is said to be true-breeding for the particular trait."/>
          <p:cNvSpPr txBox="1">
            <a:spLocks noGrp="1"/>
          </p:cNvSpPr>
          <p:nvPr>
            <p:ph type="body" sz="half" idx="1"/>
          </p:nvPr>
        </p:nvSpPr>
        <p:spPr>
          <a:xfrm>
            <a:off x="101600" y="1727200"/>
            <a:ext cx="4508500" cy="3403600"/>
          </a:xfrm>
          <a:prstGeom prst="rect">
            <a:avLst/>
          </a:prstGeom>
        </p:spPr>
        <p:txBody>
          <a:bodyPr/>
          <a:lstStyle>
            <a:lvl1pPr marL="340677" indent="-300037">
              <a:defRPr sz="2800"/>
            </a:lvl1pPr>
          </a:lstStyle>
          <a:p>
            <a:pPr>
              <a:buFont typeface="Arial" panose="020B0604020202020204" pitchFamily="34" charset="0"/>
              <a:buChar char="•"/>
            </a:pPr>
            <a:r>
              <a:rPr dirty="0"/>
              <a:t>If the alleles are the same, each gamete contains the same version of the gene and the organism is said to be true-breeding for the particular trait.</a:t>
            </a:r>
          </a:p>
        </p:txBody>
      </p:sp>
      <p:pic>
        <p:nvPicPr>
          <p:cNvPr id="249" name="14_05LawOfSegregation_2_L.jpg" descr="14_05LawOfSegregation_2_L.jpg"/>
          <p:cNvPicPr>
            <a:picLocks/>
          </p:cNvPicPr>
          <p:nvPr/>
        </p:nvPicPr>
        <p:blipFill>
          <a:blip r:embed="rId2"/>
          <a:stretch>
            <a:fillRect/>
          </a:stretch>
        </p:blipFill>
        <p:spPr>
          <a:xfrm>
            <a:off x="4800600" y="1447800"/>
            <a:ext cx="4186238" cy="5334000"/>
          </a:xfrm>
          <a:prstGeom prst="rect">
            <a:avLst/>
          </a:prstGeom>
          <a:ln w="12700">
            <a:solidFill>
              <a:srgbClr val="000000"/>
            </a:solidFill>
            <a:miter lim="400000"/>
          </a:ln>
          <a:effectLst>
            <a:outerShdw blurRad="38100" dist="12700" rotWithShape="0">
              <a:srgbClr val="FFFFFF">
                <a:alpha val="75000"/>
              </a:srgbClr>
            </a:outerShdw>
          </a:effectLst>
        </p:spPr>
      </p:pic>
      <p:pic>
        <p:nvPicPr>
          <p:cNvPr id="2" name="Picture 1">
            <a:extLst>
              <a:ext uri="{FF2B5EF4-FFF2-40B4-BE49-F238E27FC236}">
                <a16:creationId xmlns:a16="http://schemas.microsoft.com/office/drawing/2014/main" id="{AC6214B7-208E-97A1-875C-FE5EED6BD7A7}"/>
              </a:ext>
            </a:extLst>
          </p:cNvPr>
          <p:cNvPicPr>
            <a:picLocks noChangeAspect="1"/>
          </p:cNvPicPr>
          <p:nvPr/>
        </p:nvPicPr>
        <p:blipFill>
          <a:blip r:embed="rId3"/>
          <a:stretch>
            <a:fillRect/>
          </a:stretch>
        </p:blipFill>
        <p:spPr>
          <a:xfrm>
            <a:off x="367862" y="4876801"/>
            <a:ext cx="3311986" cy="1624943"/>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Law of Segregation"/>
          <p:cNvSpPr txBox="1">
            <a:spLocks noGrp="1"/>
          </p:cNvSpPr>
          <p:nvPr>
            <p:ph type="title"/>
          </p:nvPr>
        </p:nvSpPr>
        <p:spPr>
          <a:xfrm>
            <a:off x="685800" y="76200"/>
            <a:ext cx="7772400" cy="1905000"/>
          </a:xfrm>
          <a:prstGeom prst="rect">
            <a:avLst/>
          </a:prstGeom>
        </p:spPr>
        <p:txBody>
          <a:bodyPr/>
          <a:lstStyle/>
          <a:p>
            <a:r>
              <a:rPr dirty="0"/>
              <a:t>Law of Segregation</a:t>
            </a:r>
          </a:p>
        </p:txBody>
      </p:sp>
      <p:sp>
        <p:nvSpPr>
          <p:cNvPr id="252" name="However, if the alleles are different, half of the gametes will contain one version of the gene, while the other half will contain the alternative version and the organism is said to be heterozygous for the particular trait."/>
          <p:cNvSpPr txBox="1">
            <a:spLocks noGrp="1"/>
          </p:cNvSpPr>
          <p:nvPr>
            <p:ph type="body" sz="half" idx="1"/>
          </p:nvPr>
        </p:nvSpPr>
        <p:spPr>
          <a:xfrm>
            <a:off x="101600" y="1727200"/>
            <a:ext cx="4508500" cy="4538479"/>
          </a:xfrm>
          <a:prstGeom prst="rect">
            <a:avLst/>
          </a:prstGeom>
        </p:spPr>
        <p:txBody>
          <a:bodyPr/>
          <a:lstStyle>
            <a:lvl1pPr marL="340677" indent="-300037">
              <a:defRPr sz="2800"/>
            </a:lvl1pPr>
          </a:lstStyle>
          <a:p>
            <a:pPr>
              <a:buFont typeface="Arial" panose="020B0604020202020204" pitchFamily="34" charset="0"/>
              <a:buChar char="•"/>
            </a:pPr>
            <a:r>
              <a:rPr dirty="0"/>
              <a:t>However, if the alleles are different, half of the gametes will contain one version of the gene, while the other half will contain the alternative version and the organism is said to be heterozygous for the particular trait.</a:t>
            </a:r>
          </a:p>
        </p:txBody>
      </p:sp>
      <p:pic>
        <p:nvPicPr>
          <p:cNvPr id="253" name="14_05LawOfSegregation_2_L.jpg" descr="14_05LawOfSegregation_2_L.jpg"/>
          <p:cNvPicPr>
            <a:picLocks/>
          </p:cNvPicPr>
          <p:nvPr/>
        </p:nvPicPr>
        <p:blipFill>
          <a:blip r:embed="rId2"/>
          <a:stretch>
            <a:fillRect/>
          </a:stretch>
        </p:blipFill>
        <p:spPr>
          <a:xfrm>
            <a:off x="4800600" y="1447800"/>
            <a:ext cx="4186238" cy="5334000"/>
          </a:xfrm>
          <a:prstGeom prst="rect">
            <a:avLst/>
          </a:prstGeom>
          <a:ln w="12700">
            <a:solidFill>
              <a:srgbClr val="000000"/>
            </a:solidFill>
            <a:miter lim="400000"/>
          </a:ln>
          <a:effectLst>
            <a:outerShdw blurRad="38100" dist="12700" rotWithShape="0">
              <a:srgbClr val="FFFFFF">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Law of Segregation"/>
          <p:cNvSpPr txBox="1">
            <a:spLocks noGrp="1"/>
          </p:cNvSpPr>
          <p:nvPr>
            <p:ph type="title"/>
          </p:nvPr>
        </p:nvSpPr>
        <p:spPr>
          <a:xfrm>
            <a:off x="685800" y="76200"/>
            <a:ext cx="7772400" cy="1003065"/>
          </a:xfrm>
          <a:prstGeom prst="rect">
            <a:avLst/>
          </a:prstGeom>
        </p:spPr>
        <p:txBody>
          <a:bodyPr/>
          <a:lstStyle/>
          <a:p>
            <a:r>
              <a:t>Law of Segregation</a:t>
            </a:r>
          </a:p>
        </p:txBody>
      </p:sp>
      <p:sp>
        <p:nvSpPr>
          <p:cNvPr id="256" name="When Mendel crossed the true-breeding purple flower with the true-breeding white flower, no pale purple flowers were produced.…"/>
          <p:cNvSpPr txBox="1">
            <a:spLocks noGrp="1"/>
          </p:cNvSpPr>
          <p:nvPr>
            <p:ph type="body" idx="1"/>
          </p:nvPr>
        </p:nvSpPr>
        <p:spPr>
          <a:xfrm>
            <a:off x="108641" y="1116128"/>
            <a:ext cx="4508501" cy="5567594"/>
          </a:xfrm>
          <a:prstGeom prst="rect">
            <a:avLst/>
          </a:prstGeom>
        </p:spPr>
        <p:txBody>
          <a:bodyPr/>
          <a:lstStyle/>
          <a:p>
            <a:pPr>
              <a:buFont typeface="Arial" panose="020B0604020202020204" pitchFamily="34" charset="0"/>
              <a:buChar char="•"/>
              <a:defRPr sz="2800"/>
            </a:pPr>
            <a:r>
              <a:rPr dirty="0"/>
              <a:t>When Mendel crossed the true-breeding purple flower with the true-breeding white flower, no pale purple flowers were produced.</a:t>
            </a:r>
          </a:p>
          <a:p>
            <a:pPr>
              <a:buFont typeface="Arial" panose="020B0604020202020204" pitchFamily="34" charset="0"/>
              <a:buChar char="•"/>
              <a:defRPr sz="2800"/>
            </a:pPr>
            <a:r>
              <a:rPr dirty="0"/>
              <a:t>Additionally, when he crossed the two heterozygotes, he got purple and white flowers demonstrating the particulate nature of inheritance.</a:t>
            </a:r>
          </a:p>
        </p:txBody>
      </p:sp>
      <p:pic>
        <p:nvPicPr>
          <p:cNvPr id="257" name="14_05LawOfSegregation_2_L.jpg" descr="14_05LawOfSegregation_2_L.jpg"/>
          <p:cNvPicPr>
            <a:picLocks/>
          </p:cNvPicPr>
          <p:nvPr/>
        </p:nvPicPr>
        <p:blipFill>
          <a:blip r:embed="rId2"/>
          <a:stretch>
            <a:fillRect/>
          </a:stretch>
        </p:blipFill>
        <p:spPr>
          <a:xfrm>
            <a:off x="4800600" y="1447800"/>
            <a:ext cx="4186238" cy="5334000"/>
          </a:xfrm>
          <a:prstGeom prst="rect">
            <a:avLst/>
          </a:prstGeom>
          <a:ln w="12700">
            <a:solidFill>
              <a:srgbClr val="000000"/>
            </a:solidFill>
            <a:miter lim="400000"/>
          </a:ln>
          <a:effectLst>
            <a:outerShdw blurRad="38100" dist="12700" rotWithShape="0">
              <a:srgbClr val="FFFFFF">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Law of Independent Assortment"/>
          <p:cNvSpPr txBox="1">
            <a:spLocks noGrp="1"/>
          </p:cNvSpPr>
          <p:nvPr>
            <p:ph type="title"/>
          </p:nvPr>
        </p:nvSpPr>
        <p:spPr>
          <a:prstGeom prst="rect">
            <a:avLst/>
          </a:prstGeom>
        </p:spPr>
        <p:txBody>
          <a:bodyPr/>
          <a:lstStyle/>
          <a:p>
            <a:pPr algn="r"/>
            <a:r>
              <a:rPr dirty="0"/>
              <a:t>Law of Independent Assortment</a:t>
            </a:r>
          </a:p>
        </p:txBody>
      </p:sp>
      <p:sp>
        <p:nvSpPr>
          <p:cNvPr id="260" name="Mendel then moved on to breeding experiments with dihybrid crosses.…"/>
          <p:cNvSpPr txBox="1">
            <a:spLocks noGrp="1"/>
          </p:cNvSpPr>
          <p:nvPr>
            <p:ph type="body" idx="1"/>
          </p:nvPr>
        </p:nvSpPr>
        <p:spPr>
          <a:xfrm>
            <a:off x="685800" y="1995282"/>
            <a:ext cx="7772400" cy="4876801"/>
          </a:xfrm>
          <a:prstGeom prst="rect">
            <a:avLst/>
          </a:prstGeom>
        </p:spPr>
        <p:txBody>
          <a:bodyPr/>
          <a:lstStyle/>
          <a:p>
            <a:pPr>
              <a:buFont typeface="Arial" panose="020B0604020202020204" pitchFamily="34" charset="0"/>
              <a:buChar char="•"/>
            </a:pPr>
            <a:r>
              <a:rPr dirty="0"/>
              <a:t>Mendel then moved on to breeding experiments with dihybrid crosses.</a:t>
            </a:r>
          </a:p>
          <a:p>
            <a:pPr>
              <a:buFont typeface="Arial" panose="020B0604020202020204" pitchFamily="34" charset="0"/>
              <a:buChar char="•"/>
            </a:pPr>
            <a:r>
              <a:rPr dirty="0"/>
              <a:t>From these, he arrived at the Law of Independent Assortment which says that all alleles of a gene pair will assort independently of other pairs during gamete formation.</a:t>
            </a:r>
          </a:p>
          <a:p>
            <a:pPr>
              <a:buFont typeface="Arial" panose="020B0604020202020204" pitchFamily="34" charset="0"/>
              <a:buChar char="•"/>
            </a:pPr>
            <a:r>
              <a:rPr dirty="0"/>
              <a:t>*This law only applies to genes residing on different chromosomes.</a:t>
            </a:r>
          </a:p>
        </p:txBody>
      </p:sp>
      <p:pic>
        <p:nvPicPr>
          <p:cNvPr id="2" name="Picture 1">
            <a:extLst>
              <a:ext uri="{FF2B5EF4-FFF2-40B4-BE49-F238E27FC236}">
                <a16:creationId xmlns:a16="http://schemas.microsoft.com/office/drawing/2014/main" id="{4BD0644D-0982-D949-E7EF-C15179038C41}"/>
              </a:ext>
            </a:extLst>
          </p:cNvPr>
          <p:cNvPicPr>
            <a:picLocks noChangeAspect="1"/>
          </p:cNvPicPr>
          <p:nvPr/>
        </p:nvPicPr>
        <p:blipFill>
          <a:blip r:embed="rId2"/>
          <a:stretch>
            <a:fillRect/>
          </a:stretch>
        </p:blipFill>
        <p:spPr>
          <a:xfrm>
            <a:off x="272831" y="366918"/>
            <a:ext cx="2565400" cy="14097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Mendel’s Dihybrid Cross"/>
          <p:cNvSpPr txBox="1">
            <a:spLocks noGrp="1"/>
          </p:cNvSpPr>
          <p:nvPr>
            <p:ph type="title"/>
          </p:nvPr>
        </p:nvSpPr>
        <p:spPr>
          <a:xfrm>
            <a:off x="685800" y="381000"/>
            <a:ext cx="7772400" cy="1069428"/>
          </a:xfrm>
          <a:prstGeom prst="rect">
            <a:avLst/>
          </a:prstGeom>
        </p:spPr>
        <p:txBody>
          <a:bodyPr/>
          <a:lstStyle/>
          <a:p>
            <a:r>
              <a:rPr dirty="0"/>
              <a:t>Mendel’s Dihybrid Cross</a:t>
            </a:r>
          </a:p>
        </p:txBody>
      </p:sp>
      <p:sp>
        <p:nvSpPr>
          <p:cNvPr id="263" name="Plants producing yellow colored, round seeds were crossed with plants producing green colored, wrinkled seeds.…"/>
          <p:cNvSpPr txBox="1">
            <a:spLocks noGrp="1"/>
          </p:cNvSpPr>
          <p:nvPr>
            <p:ph type="body" idx="1"/>
          </p:nvPr>
        </p:nvSpPr>
        <p:spPr>
          <a:xfrm>
            <a:off x="685800" y="1600200"/>
            <a:ext cx="7772400" cy="4876800"/>
          </a:xfrm>
          <a:prstGeom prst="rect">
            <a:avLst/>
          </a:prstGeom>
        </p:spPr>
        <p:txBody>
          <a:bodyPr/>
          <a:lstStyle/>
          <a:p>
            <a:pPr>
              <a:buFont typeface="Arial" panose="020B0604020202020204" pitchFamily="34" charset="0"/>
              <a:buChar char="•"/>
              <a:defRPr sz="2800"/>
            </a:pPr>
            <a:r>
              <a:rPr dirty="0"/>
              <a:t>Plants producing yellow colored, round seeds were crossed with plants producing green colored, wrinkled seeds. </a:t>
            </a:r>
          </a:p>
          <a:p>
            <a:pPr>
              <a:buFont typeface="Arial" panose="020B0604020202020204" pitchFamily="34" charset="0"/>
              <a:buChar char="•"/>
              <a:defRPr sz="2800"/>
            </a:pPr>
            <a:r>
              <a:rPr dirty="0"/>
              <a:t>If seed color was linked to seed shape, then a 3:1 ratio would be observed in the F2 generation when the F1 was crossed.</a:t>
            </a:r>
          </a:p>
          <a:p>
            <a:pPr>
              <a:buFont typeface="Arial" panose="020B0604020202020204" pitchFamily="34" charset="0"/>
              <a:buChar char="•"/>
              <a:defRPr sz="2800"/>
            </a:pPr>
            <a:r>
              <a:rPr dirty="0"/>
              <a:t>If seed shape assorts independently of seed color, then a 9:3:3:1 ratio would be produced.</a:t>
            </a:r>
          </a:p>
        </p:txBody>
      </p:sp>
      <p:pic>
        <p:nvPicPr>
          <p:cNvPr id="2" name="Picture 1">
            <a:extLst>
              <a:ext uri="{FF2B5EF4-FFF2-40B4-BE49-F238E27FC236}">
                <a16:creationId xmlns:a16="http://schemas.microsoft.com/office/drawing/2014/main" id="{4438765E-341C-E83F-D6C8-B4882522983E}"/>
              </a:ext>
            </a:extLst>
          </p:cNvPr>
          <p:cNvPicPr>
            <a:picLocks noChangeAspect="1"/>
          </p:cNvPicPr>
          <p:nvPr/>
        </p:nvPicPr>
        <p:blipFill>
          <a:blip r:embed="rId2"/>
          <a:stretch>
            <a:fillRect/>
          </a:stretch>
        </p:blipFill>
        <p:spPr>
          <a:xfrm>
            <a:off x="5007961" y="5402317"/>
            <a:ext cx="4025900" cy="13716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14_08IndependentAssort_L.jpg" descr="14_08IndependentAssort_L.jpg"/>
          <p:cNvPicPr>
            <a:picLocks/>
          </p:cNvPicPr>
          <p:nvPr/>
        </p:nvPicPr>
        <p:blipFill>
          <a:blip r:embed="rId2"/>
          <a:stretch>
            <a:fillRect/>
          </a:stretch>
        </p:blipFill>
        <p:spPr>
          <a:xfrm>
            <a:off x="762000" y="-20638"/>
            <a:ext cx="7620000" cy="6899276"/>
          </a:xfrm>
          <a:prstGeom prst="rect">
            <a:avLst/>
          </a:prstGeom>
          <a:ln w="12700">
            <a:miter lim="400000"/>
          </a:ln>
        </p:spPr>
      </p:pic>
      <p:pic>
        <p:nvPicPr>
          <p:cNvPr id="2" name="Picture 1">
            <a:extLst>
              <a:ext uri="{FF2B5EF4-FFF2-40B4-BE49-F238E27FC236}">
                <a16:creationId xmlns:a16="http://schemas.microsoft.com/office/drawing/2014/main" id="{F6A17CB4-C0CD-F005-D9DD-3C825D21F208}"/>
              </a:ext>
            </a:extLst>
          </p:cNvPr>
          <p:cNvPicPr>
            <a:picLocks noChangeAspect="1"/>
          </p:cNvPicPr>
          <p:nvPr/>
        </p:nvPicPr>
        <p:blipFill>
          <a:blip r:embed="rId3"/>
          <a:stretch>
            <a:fillRect/>
          </a:stretch>
        </p:blipFill>
        <p:spPr>
          <a:xfrm>
            <a:off x="178486" y="5905502"/>
            <a:ext cx="3505201" cy="715347"/>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4C05B4C4-F8AD-C75A-8A10-6E7DF8374FBB}"/>
              </a:ext>
            </a:extLst>
          </p:cNvPr>
          <p:cNvPicPr>
            <a:picLocks noChangeAspect="1"/>
          </p:cNvPicPr>
          <p:nvPr/>
        </p:nvPicPr>
        <p:blipFill>
          <a:blip r:embed="rId4"/>
          <a:stretch>
            <a:fillRect/>
          </a:stretch>
        </p:blipFill>
        <p:spPr>
          <a:xfrm>
            <a:off x="5727101" y="109263"/>
            <a:ext cx="3311986" cy="1624943"/>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onclusions"/>
          <p:cNvSpPr txBox="1">
            <a:spLocks noGrp="1"/>
          </p:cNvSpPr>
          <p:nvPr>
            <p:ph type="title"/>
          </p:nvPr>
        </p:nvSpPr>
        <p:spPr>
          <a:prstGeom prst="rect">
            <a:avLst/>
          </a:prstGeom>
        </p:spPr>
        <p:txBody>
          <a:bodyPr/>
          <a:lstStyle/>
          <a:p>
            <a:r>
              <a:t>Conclusions</a:t>
            </a:r>
          </a:p>
        </p:txBody>
      </p:sp>
      <p:sp>
        <p:nvSpPr>
          <p:cNvPr id="268" name="From the dihybrid cross, Mendel concluded that the alleles for seed shape segregate independently from those for seed color.…"/>
          <p:cNvSpPr txBox="1">
            <a:spLocks noGrp="1"/>
          </p:cNvSpPr>
          <p:nvPr>
            <p:ph type="body" idx="1"/>
          </p:nvPr>
        </p:nvSpPr>
        <p:spPr>
          <a:prstGeom prst="rect">
            <a:avLst/>
          </a:prstGeom>
        </p:spPr>
        <p:txBody>
          <a:bodyPr/>
          <a:lstStyle/>
          <a:p>
            <a:pPr>
              <a:buFont typeface="Arial" panose="020B0604020202020204" pitchFamily="34" charset="0"/>
              <a:buChar char="•"/>
            </a:pPr>
            <a:r>
              <a:rPr dirty="0"/>
              <a:t>From the dihybrid cross, Mendel concluded that the alleles for seed shape segregate independently from those for seed color.</a:t>
            </a:r>
          </a:p>
          <a:p>
            <a:pPr>
              <a:buFont typeface="Arial" panose="020B0604020202020204" pitchFamily="34" charset="0"/>
              <a:buChar char="•"/>
            </a:pPr>
            <a:r>
              <a:rPr dirty="0"/>
              <a:t>In other words, being round does not mean you have to be yellow, and being green does not mean you have to be wrinkled.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A Test Cross"/>
          <p:cNvSpPr txBox="1">
            <a:spLocks noGrp="1"/>
          </p:cNvSpPr>
          <p:nvPr>
            <p:ph type="title"/>
          </p:nvPr>
        </p:nvSpPr>
        <p:spPr>
          <a:xfrm>
            <a:off x="685800" y="0"/>
            <a:ext cx="7772400" cy="1143000"/>
          </a:xfrm>
          <a:prstGeom prst="rect">
            <a:avLst/>
          </a:prstGeom>
        </p:spPr>
        <p:txBody>
          <a:bodyPr/>
          <a:lstStyle/>
          <a:p>
            <a:r>
              <a:t>A Test Cross</a:t>
            </a:r>
          </a:p>
        </p:txBody>
      </p:sp>
      <p:sp>
        <p:nvSpPr>
          <p:cNvPr id="271" name="Suppose we have a purple flower and we want to know if it is homozygous dominant or heterozygous.…"/>
          <p:cNvSpPr txBox="1">
            <a:spLocks noGrp="1"/>
          </p:cNvSpPr>
          <p:nvPr>
            <p:ph type="body" idx="1"/>
          </p:nvPr>
        </p:nvSpPr>
        <p:spPr>
          <a:xfrm>
            <a:off x="596900" y="1168400"/>
            <a:ext cx="8001000" cy="5600700"/>
          </a:xfrm>
          <a:prstGeom prst="rect">
            <a:avLst/>
          </a:prstGeom>
        </p:spPr>
        <p:txBody>
          <a:bodyPr/>
          <a:lstStyle/>
          <a:p>
            <a:pPr>
              <a:buFont typeface="Arial" panose="020B0604020202020204" pitchFamily="34" charset="0"/>
              <a:buChar char="•"/>
            </a:pPr>
            <a:r>
              <a:rPr dirty="0"/>
              <a:t>Suppose we have a purple flower and we want to know if it is homozygous dominant or heterozygous.</a:t>
            </a:r>
          </a:p>
          <a:p>
            <a:pPr>
              <a:buFont typeface="Arial" panose="020B0604020202020204" pitchFamily="34" charset="0"/>
              <a:buChar char="•"/>
            </a:pPr>
            <a:r>
              <a:rPr dirty="0"/>
              <a:t>To do this, we cross the organism with a homozygous recessive and observe the ratios of the offspring.  </a:t>
            </a:r>
          </a:p>
          <a:p>
            <a:pPr>
              <a:buFont typeface="Arial" panose="020B0604020202020204" pitchFamily="34" charset="0"/>
              <a:buChar char="•"/>
            </a:pPr>
            <a:r>
              <a:rPr dirty="0"/>
              <a:t>If any white are produced, the trait is said to be heterozygous, and will be produced in a 1:1 ratio.</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14_07Testcross_L.jpg" descr="14_07Testcross_L.jpg"/>
          <p:cNvPicPr>
            <a:picLocks/>
          </p:cNvPicPr>
          <p:nvPr/>
        </p:nvPicPr>
        <p:blipFill>
          <a:blip r:embed="rId2"/>
          <a:stretch>
            <a:fillRect/>
          </a:stretch>
        </p:blipFill>
        <p:spPr>
          <a:xfrm>
            <a:off x="1439862" y="0"/>
            <a:ext cx="6264276"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Dominance"/>
          <p:cNvSpPr txBox="1">
            <a:spLocks noGrp="1"/>
          </p:cNvSpPr>
          <p:nvPr>
            <p:ph type="title"/>
          </p:nvPr>
        </p:nvSpPr>
        <p:spPr>
          <a:prstGeom prst="rect">
            <a:avLst/>
          </a:prstGeom>
        </p:spPr>
        <p:txBody>
          <a:bodyPr/>
          <a:lstStyle/>
          <a:p>
            <a:r>
              <a:t>Dominance</a:t>
            </a:r>
          </a:p>
        </p:txBody>
      </p:sp>
      <p:sp>
        <p:nvSpPr>
          <p:cNvPr id="276" name="In addition to what Mendel has taught us about dominance, there are other forms of dominance as well.…"/>
          <p:cNvSpPr txBox="1">
            <a:spLocks noGrp="1"/>
          </p:cNvSpPr>
          <p:nvPr>
            <p:ph type="body" idx="1"/>
          </p:nvPr>
        </p:nvSpPr>
        <p:spPr>
          <a:prstGeom prst="rect">
            <a:avLst/>
          </a:prstGeom>
        </p:spPr>
        <p:txBody>
          <a:bodyPr/>
          <a:lstStyle/>
          <a:p>
            <a:pPr>
              <a:buFont typeface="Arial" panose="020B0604020202020204" pitchFamily="34" charset="0"/>
              <a:buChar char="•"/>
            </a:pPr>
            <a:r>
              <a:rPr dirty="0"/>
              <a:t>In addition to what Mendel has taught us about dominance, there are other forms of dominance as well.  </a:t>
            </a:r>
          </a:p>
          <a:p>
            <a:pPr>
              <a:buFont typeface="Arial" panose="020B0604020202020204" pitchFamily="34" charset="0"/>
              <a:buChar char="•"/>
            </a:pPr>
            <a:r>
              <a:rPr dirty="0"/>
              <a:t>For instance, some characters are completely dominant to others, while others are codominant, or incompletely dominant.</a:t>
            </a:r>
          </a:p>
        </p:txBody>
      </p:sp>
      <p:pic>
        <p:nvPicPr>
          <p:cNvPr id="2" name="Picture 1">
            <a:extLst>
              <a:ext uri="{FF2B5EF4-FFF2-40B4-BE49-F238E27FC236}">
                <a16:creationId xmlns:a16="http://schemas.microsoft.com/office/drawing/2014/main" id="{6549D059-7963-90AF-1E5E-3FED65B0F8E3}"/>
              </a:ext>
            </a:extLst>
          </p:cNvPr>
          <p:cNvPicPr>
            <a:picLocks noChangeAspect="1"/>
          </p:cNvPicPr>
          <p:nvPr/>
        </p:nvPicPr>
        <p:blipFill>
          <a:blip r:embed="rId2"/>
          <a:stretch>
            <a:fillRect/>
          </a:stretch>
        </p:blipFill>
        <p:spPr>
          <a:xfrm>
            <a:off x="5728138" y="5287907"/>
            <a:ext cx="3187700" cy="1460172"/>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9AC786E9-2CE8-3B94-B016-CFF22922B868}"/>
              </a:ext>
            </a:extLst>
          </p:cNvPr>
          <p:cNvPicPr>
            <a:picLocks noChangeAspect="1"/>
          </p:cNvPicPr>
          <p:nvPr/>
        </p:nvPicPr>
        <p:blipFill>
          <a:blip r:embed="rId3"/>
          <a:stretch>
            <a:fillRect/>
          </a:stretch>
        </p:blipFill>
        <p:spPr>
          <a:xfrm>
            <a:off x="6375838" y="381000"/>
            <a:ext cx="2540000" cy="13843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omplete Dominance"/>
          <p:cNvSpPr txBox="1">
            <a:spLocks noGrp="1"/>
          </p:cNvSpPr>
          <p:nvPr>
            <p:ph type="title"/>
          </p:nvPr>
        </p:nvSpPr>
        <p:spPr>
          <a:prstGeom prst="rect">
            <a:avLst/>
          </a:prstGeom>
        </p:spPr>
        <p:txBody>
          <a:bodyPr/>
          <a:lstStyle/>
          <a:p>
            <a:r>
              <a:t>Complete Dominance</a:t>
            </a:r>
          </a:p>
        </p:txBody>
      </p:sp>
      <p:sp>
        <p:nvSpPr>
          <p:cNvPr id="279" name="Mendel’s peas showed complete dominance.  One trait was completely dominant to another (purple to white)."/>
          <p:cNvSpPr txBox="1">
            <a:spLocks noGrp="1"/>
          </p:cNvSpPr>
          <p:nvPr>
            <p:ph type="body" sz="quarter" idx="1"/>
          </p:nvPr>
        </p:nvSpPr>
        <p:spPr>
          <a:xfrm>
            <a:off x="203200" y="2717800"/>
            <a:ext cx="4381500" cy="2654300"/>
          </a:xfrm>
          <a:prstGeom prst="rect">
            <a:avLst/>
          </a:prstGeom>
        </p:spPr>
        <p:txBody>
          <a:bodyPr/>
          <a:lstStyle>
            <a:lvl1pPr marL="340677" indent="-300037">
              <a:defRPr sz="2800"/>
            </a:lvl1pPr>
          </a:lstStyle>
          <a:p>
            <a:pPr>
              <a:buFont typeface="Arial" panose="020B0604020202020204" pitchFamily="34" charset="0"/>
              <a:buChar char="•"/>
            </a:pPr>
            <a:r>
              <a:rPr dirty="0"/>
              <a:t>Mendel’s peas showed complete dominance.  One trait was completely dominant to another (purple to white).</a:t>
            </a:r>
          </a:p>
        </p:txBody>
      </p:sp>
      <p:pic>
        <p:nvPicPr>
          <p:cNvPr id="280" name="14_07Testcross_L.jpg" descr="14_07Testcross_L.jpg"/>
          <p:cNvPicPr>
            <a:picLocks/>
          </p:cNvPicPr>
          <p:nvPr/>
        </p:nvPicPr>
        <p:blipFill>
          <a:blip r:embed="rId2"/>
          <a:stretch>
            <a:fillRect/>
          </a:stretch>
        </p:blipFill>
        <p:spPr>
          <a:xfrm>
            <a:off x="4673600" y="1981200"/>
            <a:ext cx="3759200" cy="4114800"/>
          </a:xfrm>
          <a:prstGeom prst="rect">
            <a:avLst/>
          </a:prstGeom>
          <a:ln w="12700">
            <a:solidFill>
              <a:srgbClr val="000000"/>
            </a:solidFill>
            <a:miter lim="400000"/>
          </a:ln>
          <a:effectLst>
            <a:outerShdw blurRad="38100" dist="12700" rotWithShape="0">
              <a:srgbClr val="FFFFFF">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odominance"/>
          <p:cNvSpPr txBox="1">
            <a:spLocks noGrp="1"/>
          </p:cNvSpPr>
          <p:nvPr>
            <p:ph type="title"/>
          </p:nvPr>
        </p:nvSpPr>
        <p:spPr>
          <a:xfrm>
            <a:off x="685800" y="609600"/>
            <a:ext cx="7772400" cy="1143000"/>
          </a:xfrm>
          <a:prstGeom prst="rect">
            <a:avLst/>
          </a:prstGeom>
        </p:spPr>
        <p:txBody>
          <a:bodyPr/>
          <a:lstStyle/>
          <a:p>
            <a:r>
              <a:t>Codominance</a:t>
            </a:r>
          </a:p>
        </p:txBody>
      </p:sp>
      <p:sp>
        <p:nvSpPr>
          <p:cNvPr id="283" name="Another pattern of inheritance involves codominance where an organism has 2 different alleles that affect the phenotype in separate, distinguishable ways."/>
          <p:cNvSpPr txBox="1">
            <a:spLocks noGrp="1"/>
          </p:cNvSpPr>
          <p:nvPr>
            <p:ph type="body" idx="1"/>
          </p:nvPr>
        </p:nvSpPr>
        <p:spPr>
          <a:xfrm>
            <a:off x="685800" y="1752600"/>
            <a:ext cx="7772400" cy="5105400"/>
          </a:xfrm>
          <a:prstGeom prst="rect">
            <a:avLst/>
          </a:prstGeom>
        </p:spPr>
        <p:txBody>
          <a:bodyPr/>
          <a:lstStyle>
            <a:lvl1pPr marL="340677" indent="-300037">
              <a:defRPr sz="2800"/>
            </a:lvl1pPr>
          </a:lstStyle>
          <a:p>
            <a:pPr>
              <a:buFont typeface="Arial" panose="020B0604020202020204" pitchFamily="34" charset="0"/>
              <a:buChar char="•"/>
            </a:pPr>
            <a:r>
              <a:rPr dirty="0"/>
              <a:t>Another pattern of inheritance involves codominance where an organism has 2 different alleles that affect the phenotype in separate, distinguishable ways. </a:t>
            </a:r>
          </a:p>
        </p:txBody>
      </p:sp>
      <p:pic>
        <p:nvPicPr>
          <p:cNvPr id="2" name="Picture 1">
            <a:extLst>
              <a:ext uri="{FF2B5EF4-FFF2-40B4-BE49-F238E27FC236}">
                <a16:creationId xmlns:a16="http://schemas.microsoft.com/office/drawing/2014/main" id="{EF3B1F6A-DA9B-AB26-A637-2DE9F6A440AA}"/>
              </a:ext>
            </a:extLst>
          </p:cNvPr>
          <p:cNvPicPr>
            <a:picLocks noChangeAspect="1"/>
          </p:cNvPicPr>
          <p:nvPr/>
        </p:nvPicPr>
        <p:blipFill>
          <a:blip r:embed="rId2"/>
          <a:stretch>
            <a:fillRect/>
          </a:stretch>
        </p:blipFill>
        <p:spPr>
          <a:xfrm>
            <a:off x="174078" y="5501728"/>
            <a:ext cx="3771900" cy="11938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odominance Using MN Blood Groups"/>
          <p:cNvSpPr txBox="1">
            <a:spLocks noGrp="1"/>
          </p:cNvSpPr>
          <p:nvPr>
            <p:ph type="title"/>
          </p:nvPr>
        </p:nvSpPr>
        <p:spPr>
          <a:prstGeom prst="rect">
            <a:avLst/>
          </a:prstGeom>
        </p:spPr>
        <p:txBody>
          <a:bodyPr/>
          <a:lstStyle/>
          <a:p>
            <a:r>
              <a:t>Codominance Using MN Blood Groups</a:t>
            </a:r>
          </a:p>
        </p:txBody>
      </p:sp>
      <p:sp>
        <p:nvSpPr>
          <p:cNvPr id="286" name="In addition to the ABO blood grouping, humans also have an MN blood type determined by the alleles they have of a certain gene.…"/>
          <p:cNvSpPr txBox="1">
            <a:spLocks noGrp="1"/>
          </p:cNvSpPr>
          <p:nvPr>
            <p:ph type="body" idx="1"/>
          </p:nvPr>
        </p:nvSpPr>
        <p:spPr>
          <a:prstGeom prst="rect">
            <a:avLst/>
          </a:prstGeom>
        </p:spPr>
        <p:txBody>
          <a:bodyPr/>
          <a:lstStyle/>
          <a:p>
            <a:pPr>
              <a:buFont typeface="Arial" panose="020B0604020202020204" pitchFamily="34" charset="0"/>
              <a:buChar char="•"/>
            </a:pPr>
            <a:r>
              <a:rPr dirty="0"/>
              <a:t>In addition to the ABO blood grouping, humans also have an MN blood type determined by the alleles they have of a certain gene.</a:t>
            </a:r>
          </a:p>
          <a:p>
            <a:pPr>
              <a:buFont typeface="Arial" panose="020B0604020202020204" pitchFamily="34" charset="0"/>
              <a:buChar char="•"/>
            </a:pPr>
            <a:r>
              <a:rPr dirty="0"/>
              <a:t>There is an </a:t>
            </a:r>
            <a:r>
              <a:rPr i="1" dirty="0"/>
              <a:t>L</a:t>
            </a:r>
            <a:r>
              <a:rPr i="1" baseline="31999" dirty="0"/>
              <a:t>M</a:t>
            </a:r>
            <a:r>
              <a:rPr dirty="0"/>
              <a:t> allele, which codes for the M marker.</a:t>
            </a:r>
          </a:p>
          <a:p>
            <a:pPr>
              <a:buFont typeface="Arial" panose="020B0604020202020204" pitchFamily="34" charset="0"/>
              <a:buChar char="•"/>
            </a:pPr>
            <a:r>
              <a:rPr dirty="0"/>
              <a:t>There is an </a:t>
            </a:r>
            <a:r>
              <a:rPr i="1" dirty="0"/>
              <a:t>L</a:t>
            </a:r>
            <a:r>
              <a:rPr i="1" baseline="31999" dirty="0"/>
              <a:t>N</a:t>
            </a:r>
            <a:r>
              <a:rPr dirty="0"/>
              <a:t> allele, which codes for the N marker.</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Codominance Using MN Blood Groups"/>
          <p:cNvSpPr txBox="1">
            <a:spLocks noGrp="1"/>
          </p:cNvSpPr>
          <p:nvPr>
            <p:ph type="title"/>
          </p:nvPr>
        </p:nvSpPr>
        <p:spPr>
          <a:prstGeom prst="rect">
            <a:avLst/>
          </a:prstGeom>
        </p:spPr>
        <p:txBody>
          <a:bodyPr/>
          <a:lstStyle/>
          <a:p>
            <a:r>
              <a:t>Codominance Using MN Blood Groups</a:t>
            </a:r>
          </a:p>
        </p:txBody>
      </p:sp>
      <p:sp>
        <p:nvSpPr>
          <p:cNvPr id="289" name="People who are homozygous, either LMLM or LNLN make only the M or N markers on their respective cell surfaces.…"/>
          <p:cNvSpPr txBox="1">
            <a:spLocks noGrp="1"/>
          </p:cNvSpPr>
          <p:nvPr>
            <p:ph type="body" idx="1"/>
          </p:nvPr>
        </p:nvSpPr>
        <p:spPr>
          <a:xfrm>
            <a:off x="270574" y="1981200"/>
            <a:ext cx="8602852" cy="4876800"/>
          </a:xfrm>
          <a:prstGeom prst="rect">
            <a:avLst/>
          </a:prstGeom>
        </p:spPr>
        <p:txBody>
          <a:bodyPr/>
          <a:lstStyle/>
          <a:p>
            <a:pPr>
              <a:buFont typeface="Arial" panose="020B0604020202020204" pitchFamily="34" charset="0"/>
              <a:buChar char="•"/>
            </a:pPr>
            <a:r>
              <a:rPr dirty="0"/>
              <a:t>People who are homozygous, either </a:t>
            </a:r>
            <a:r>
              <a:rPr i="1" dirty="0"/>
              <a:t>L</a:t>
            </a:r>
            <a:r>
              <a:rPr i="1" baseline="31999" dirty="0"/>
              <a:t>M</a:t>
            </a:r>
            <a:r>
              <a:rPr i="1" dirty="0"/>
              <a:t>L</a:t>
            </a:r>
            <a:r>
              <a:rPr i="1" baseline="31999" dirty="0"/>
              <a:t>M</a:t>
            </a:r>
            <a:r>
              <a:rPr dirty="0"/>
              <a:t> or </a:t>
            </a:r>
            <a:r>
              <a:rPr i="1" dirty="0"/>
              <a:t>L</a:t>
            </a:r>
            <a:r>
              <a:rPr i="1" baseline="31999" dirty="0"/>
              <a:t>N</a:t>
            </a:r>
            <a:r>
              <a:rPr i="1" dirty="0"/>
              <a:t>L</a:t>
            </a:r>
            <a:r>
              <a:rPr i="1" baseline="31999" dirty="0"/>
              <a:t>N</a:t>
            </a:r>
            <a:r>
              <a:rPr dirty="0"/>
              <a:t> make only the M or N markers on their respective cell surfaces.</a:t>
            </a:r>
          </a:p>
          <a:p>
            <a:pPr>
              <a:buFont typeface="Arial" panose="020B0604020202020204" pitchFamily="34" charset="0"/>
              <a:buChar char="•"/>
            </a:pPr>
            <a:r>
              <a:rPr dirty="0"/>
              <a:t>However, those heterozygotes that are </a:t>
            </a:r>
            <a:r>
              <a:rPr i="1" dirty="0"/>
              <a:t>L</a:t>
            </a:r>
            <a:r>
              <a:rPr i="1" baseline="31999" dirty="0"/>
              <a:t>M</a:t>
            </a:r>
            <a:r>
              <a:rPr i="1" dirty="0"/>
              <a:t>L</a:t>
            </a:r>
            <a:r>
              <a:rPr i="1" baseline="31999" dirty="0"/>
              <a:t>N </a:t>
            </a:r>
            <a:r>
              <a:rPr dirty="0"/>
              <a:t>make both markers in equal amounts on their surfaces. </a:t>
            </a:r>
          </a:p>
          <a:p>
            <a:pPr>
              <a:buFont typeface="Arial" panose="020B0604020202020204" pitchFamily="34" charset="0"/>
              <a:buChar char="•"/>
            </a:pPr>
            <a:r>
              <a:rPr dirty="0"/>
              <a:t>In the case of heterozygotes, both alleles are simultaneously expressed, that is, they are codominant.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odominance in Cows"/>
          <p:cNvSpPr txBox="1">
            <a:spLocks noGrp="1"/>
          </p:cNvSpPr>
          <p:nvPr>
            <p:ph type="title"/>
          </p:nvPr>
        </p:nvSpPr>
        <p:spPr>
          <a:xfrm>
            <a:off x="685800" y="381000"/>
            <a:ext cx="7772400" cy="898892"/>
          </a:xfrm>
          <a:prstGeom prst="rect">
            <a:avLst/>
          </a:prstGeom>
        </p:spPr>
        <p:txBody>
          <a:bodyPr/>
          <a:lstStyle/>
          <a:p>
            <a:r>
              <a:t>Codominance in Cows</a:t>
            </a:r>
          </a:p>
        </p:txBody>
      </p:sp>
      <p:sp>
        <p:nvSpPr>
          <p:cNvPr id="292" name="Black and white spotted cows are another example of codominance. Both the black and the white alleles are being expressed, resulting in the spotted phenotype."/>
          <p:cNvSpPr txBox="1">
            <a:spLocks noGrp="1"/>
          </p:cNvSpPr>
          <p:nvPr>
            <p:ph type="body" idx="1"/>
          </p:nvPr>
        </p:nvSpPr>
        <p:spPr>
          <a:xfrm>
            <a:off x="246502" y="1517829"/>
            <a:ext cx="8511154" cy="4876801"/>
          </a:xfrm>
          <a:prstGeom prst="rect">
            <a:avLst/>
          </a:prstGeom>
        </p:spPr>
        <p:txBody>
          <a:bodyPr/>
          <a:lstStyle/>
          <a:p>
            <a:pPr>
              <a:buFont typeface="Arial" panose="020B0604020202020204" pitchFamily="34" charset="0"/>
              <a:buChar char="•"/>
            </a:pPr>
            <a:r>
              <a:rPr dirty="0"/>
              <a:t>Black and white spotted cows are another example of codominance. Both the black and the white alleles are being expressed, resulting in the spotted phenotype.</a:t>
            </a:r>
          </a:p>
        </p:txBody>
      </p:sp>
      <p:pic>
        <p:nvPicPr>
          <p:cNvPr id="293" name="Image" descr="Image"/>
          <p:cNvPicPr>
            <a:picLocks noChangeAspect="1"/>
          </p:cNvPicPr>
          <p:nvPr/>
        </p:nvPicPr>
        <p:blipFill>
          <a:blip r:embed="rId2"/>
          <a:stretch>
            <a:fillRect/>
          </a:stretch>
        </p:blipFill>
        <p:spPr>
          <a:xfrm>
            <a:off x="2040095" y="3535823"/>
            <a:ext cx="5063810" cy="3130640"/>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294" name="https://biologydictionary.net/codominance/"/>
          <p:cNvSpPr txBox="1"/>
          <p:nvPr/>
        </p:nvSpPr>
        <p:spPr>
          <a:xfrm>
            <a:off x="2012067" y="6632568"/>
            <a:ext cx="1863626"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800"/>
            </a:lvl1pPr>
          </a:lstStyle>
          <a:p>
            <a:r>
              <a:t>https://biologydictionary.net/codominance/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Incomplete Dominance"/>
          <p:cNvSpPr txBox="1">
            <a:spLocks noGrp="1"/>
          </p:cNvSpPr>
          <p:nvPr>
            <p:ph type="title"/>
          </p:nvPr>
        </p:nvSpPr>
        <p:spPr>
          <a:prstGeom prst="rect">
            <a:avLst/>
          </a:prstGeom>
        </p:spPr>
        <p:txBody>
          <a:bodyPr/>
          <a:lstStyle/>
          <a:p>
            <a:r>
              <a:t>Incomplete Dominance</a:t>
            </a:r>
          </a:p>
        </p:txBody>
      </p:sp>
      <p:sp>
        <p:nvSpPr>
          <p:cNvPr id="297" name="Some alleles exhibit incomplete dominance—certain phenotypic characteristics fall somewhere in between producing an intermediate phenotype compared to each of the two homozygotes.…"/>
          <p:cNvSpPr txBox="1">
            <a:spLocks noGrp="1"/>
          </p:cNvSpPr>
          <p:nvPr>
            <p:ph type="body" idx="1"/>
          </p:nvPr>
        </p:nvSpPr>
        <p:spPr>
          <a:xfrm>
            <a:off x="343178" y="1981200"/>
            <a:ext cx="8457644" cy="4876800"/>
          </a:xfrm>
          <a:prstGeom prst="rect">
            <a:avLst/>
          </a:prstGeom>
        </p:spPr>
        <p:txBody>
          <a:bodyPr/>
          <a:lstStyle/>
          <a:p>
            <a:pPr>
              <a:buFont typeface="Arial" panose="020B0604020202020204" pitchFamily="34" charset="0"/>
              <a:buChar char="•"/>
            </a:pPr>
            <a:r>
              <a:rPr dirty="0"/>
              <a:t>Some alleles exhibit incomplete dominance—certain phenotypic characteristics fall somewhere in between producing an intermediate phenotype compared to each of the two homozygotes.</a:t>
            </a:r>
          </a:p>
          <a:p>
            <a:pPr lvl="1">
              <a:buFont typeface="Arial" panose="020B0604020202020204" pitchFamily="34" charset="0"/>
              <a:buChar char="•"/>
            </a:pPr>
            <a:r>
              <a:rPr dirty="0"/>
              <a:t>For example:  The flowering time of Mendel’s peas, and the flower color of pink snapdragon flowers.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Incomplete Dominance"/>
          <p:cNvSpPr txBox="1">
            <a:spLocks noGrp="1"/>
          </p:cNvSpPr>
          <p:nvPr>
            <p:ph type="title"/>
          </p:nvPr>
        </p:nvSpPr>
        <p:spPr>
          <a:xfrm>
            <a:off x="685800" y="134562"/>
            <a:ext cx="7772400" cy="1600201"/>
          </a:xfrm>
          <a:prstGeom prst="rect">
            <a:avLst/>
          </a:prstGeom>
        </p:spPr>
        <p:txBody>
          <a:bodyPr/>
          <a:lstStyle/>
          <a:p>
            <a:r>
              <a:t>Incomplete Dominance</a:t>
            </a:r>
          </a:p>
        </p:txBody>
      </p:sp>
      <p:sp>
        <p:nvSpPr>
          <p:cNvPr id="300" name="Mendel knew he had peas that flowered shortly after germination and some that took a long time to flower.…"/>
          <p:cNvSpPr txBox="1">
            <a:spLocks noGrp="1"/>
          </p:cNvSpPr>
          <p:nvPr>
            <p:ph type="body" idx="1"/>
          </p:nvPr>
        </p:nvSpPr>
        <p:spPr>
          <a:xfrm>
            <a:off x="442200" y="1791091"/>
            <a:ext cx="8259600" cy="4876801"/>
          </a:xfrm>
          <a:prstGeom prst="rect">
            <a:avLst/>
          </a:prstGeom>
        </p:spPr>
        <p:txBody>
          <a:bodyPr/>
          <a:lstStyle/>
          <a:p>
            <a:pPr>
              <a:buFont typeface="Arial" panose="020B0604020202020204" pitchFamily="34" charset="0"/>
              <a:buChar char="•"/>
            </a:pPr>
            <a:r>
              <a:rPr dirty="0"/>
              <a:t>Mendel knew he had peas that flowered shortly after germination and some that took a long time to flower.</a:t>
            </a:r>
          </a:p>
          <a:p>
            <a:pPr>
              <a:buFont typeface="Arial" panose="020B0604020202020204" pitchFamily="34" charset="0"/>
              <a:buChar char="•"/>
            </a:pPr>
            <a:r>
              <a:rPr dirty="0"/>
              <a:t>When he crossed them, he found that their offspring produced flowers somewhere </a:t>
            </a:r>
            <a:r>
              <a:rPr i="1" dirty="0"/>
              <a:t>in between</a:t>
            </a:r>
            <a:r>
              <a:rPr dirty="0"/>
              <a:t> the time when the two homozygotes’ flowered.</a:t>
            </a:r>
          </a:p>
          <a:p>
            <a:pPr>
              <a:buFont typeface="Arial" panose="020B0604020202020204" pitchFamily="34" charset="0"/>
              <a:buChar char="•"/>
            </a:pPr>
            <a:r>
              <a:rPr dirty="0"/>
              <a:t>In other words, flowering time was intermediate between the two parents.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Incomplete Dominance"/>
          <p:cNvSpPr txBox="1">
            <a:spLocks noGrp="1"/>
          </p:cNvSpPr>
          <p:nvPr>
            <p:ph type="title"/>
          </p:nvPr>
        </p:nvSpPr>
        <p:spPr>
          <a:xfrm>
            <a:off x="685800" y="204973"/>
            <a:ext cx="7772400" cy="1035158"/>
          </a:xfrm>
          <a:prstGeom prst="rect">
            <a:avLst/>
          </a:prstGeom>
        </p:spPr>
        <p:txBody>
          <a:bodyPr/>
          <a:lstStyle/>
          <a:p>
            <a:r>
              <a:t>Incomplete Dominance</a:t>
            </a:r>
          </a:p>
        </p:txBody>
      </p:sp>
      <p:sp>
        <p:nvSpPr>
          <p:cNvPr id="303" name="With pink snapdragons, a red and a white will produce a pink flower—incomplete dominance.…"/>
          <p:cNvSpPr txBox="1">
            <a:spLocks noGrp="1"/>
          </p:cNvSpPr>
          <p:nvPr>
            <p:ph type="body" sz="half" idx="1"/>
          </p:nvPr>
        </p:nvSpPr>
        <p:spPr>
          <a:xfrm>
            <a:off x="178347" y="1118993"/>
            <a:ext cx="4556081" cy="4620014"/>
          </a:xfrm>
          <a:prstGeom prst="rect">
            <a:avLst/>
          </a:prstGeom>
        </p:spPr>
        <p:txBody>
          <a:bodyPr/>
          <a:lstStyle/>
          <a:p>
            <a:pPr>
              <a:buFont typeface="Arial" panose="020B0604020202020204" pitchFamily="34" charset="0"/>
              <a:buChar char="•"/>
            </a:pPr>
            <a:r>
              <a:rPr dirty="0"/>
              <a:t>With pink snapdragons, a red and a white will produce a pink flower—incomplete dominance.  </a:t>
            </a:r>
          </a:p>
          <a:p>
            <a:pPr>
              <a:buFont typeface="Arial" panose="020B0604020202020204" pitchFamily="34" charset="0"/>
              <a:buChar char="•"/>
            </a:pPr>
            <a:r>
              <a:rPr dirty="0"/>
              <a:t>Can you explain why this is it not “blending?”</a:t>
            </a:r>
          </a:p>
        </p:txBody>
      </p:sp>
      <p:pic>
        <p:nvPicPr>
          <p:cNvPr id="304" name="Image" descr="Image"/>
          <p:cNvPicPr>
            <a:picLocks noChangeAspect="1"/>
          </p:cNvPicPr>
          <p:nvPr/>
        </p:nvPicPr>
        <p:blipFill>
          <a:blip r:embed="rId2"/>
          <a:stretch>
            <a:fillRect/>
          </a:stretch>
        </p:blipFill>
        <p:spPr>
          <a:xfrm>
            <a:off x="4723852" y="1338037"/>
            <a:ext cx="4241801" cy="5372101"/>
          </a:xfrm>
          <a:prstGeom prst="rect">
            <a:avLst/>
          </a:prstGeom>
          <a:ln w="12700">
            <a:solidFill>
              <a:srgbClr val="000000"/>
            </a:solidFill>
            <a:miter lim="400000"/>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9687E180-FEB2-D7D8-10FD-EEADE802DC36}"/>
              </a:ext>
            </a:extLst>
          </p:cNvPr>
          <p:cNvPicPr>
            <a:picLocks noChangeAspect="1"/>
          </p:cNvPicPr>
          <p:nvPr/>
        </p:nvPicPr>
        <p:blipFill>
          <a:blip r:embed="rId3"/>
          <a:stretch>
            <a:fillRect/>
          </a:stretch>
        </p:blipFill>
        <p:spPr>
          <a:xfrm>
            <a:off x="492627" y="5695331"/>
            <a:ext cx="3270076" cy="1109082"/>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Multiple Alleles"/>
          <p:cNvSpPr txBox="1">
            <a:spLocks noGrp="1"/>
          </p:cNvSpPr>
          <p:nvPr>
            <p:ph type="title"/>
          </p:nvPr>
        </p:nvSpPr>
        <p:spPr>
          <a:prstGeom prst="rect">
            <a:avLst/>
          </a:prstGeom>
        </p:spPr>
        <p:txBody>
          <a:bodyPr/>
          <a:lstStyle/>
          <a:p>
            <a:r>
              <a:rPr dirty="0"/>
              <a:t>Multiple Alleles</a:t>
            </a:r>
          </a:p>
        </p:txBody>
      </p:sp>
      <p:sp>
        <p:nvSpPr>
          <p:cNvPr id="307" name="Thus far we have been talking about 2 alleles that govern certain traits. Often times there are multiple alleles within a population that govern traits of that population.…"/>
          <p:cNvSpPr txBox="1">
            <a:spLocks noGrp="1"/>
          </p:cNvSpPr>
          <p:nvPr>
            <p:ph type="body" idx="1"/>
          </p:nvPr>
        </p:nvSpPr>
        <p:spPr>
          <a:xfrm>
            <a:off x="107812" y="1981200"/>
            <a:ext cx="8777109" cy="4876800"/>
          </a:xfrm>
          <a:prstGeom prst="rect">
            <a:avLst/>
          </a:prstGeom>
        </p:spPr>
        <p:txBody>
          <a:bodyPr/>
          <a:lstStyle/>
          <a:p>
            <a:pPr>
              <a:buFont typeface="Arial" panose="020B0604020202020204" pitchFamily="34" charset="0"/>
              <a:buChar char="•"/>
            </a:pPr>
            <a:r>
              <a:rPr dirty="0"/>
              <a:t>Thus far we have been talking about 2 alleles that govern certain traits. Often times there are multiple alleles within a population that govern traits of that population.</a:t>
            </a:r>
          </a:p>
          <a:p>
            <a:pPr lvl="1">
              <a:buFont typeface="Arial" panose="020B0604020202020204" pitchFamily="34" charset="0"/>
              <a:buChar char="•"/>
            </a:pPr>
            <a:r>
              <a:rPr dirty="0"/>
              <a:t>For example, there are 3 alleles which code for the 4 major blood types, A, B, AB, and O.</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 name="14_02ABObloodGroup_T.jpg" descr="14_02ABObloodGroup_T.jpg"/>
          <p:cNvPicPr>
            <a:picLocks/>
          </p:cNvPicPr>
          <p:nvPr/>
        </p:nvPicPr>
        <p:blipFill>
          <a:blip r:embed="rId2"/>
          <a:stretch>
            <a:fillRect/>
          </a:stretch>
        </p:blipFill>
        <p:spPr>
          <a:xfrm>
            <a:off x="1441450" y="227012"/>
            <a:ext cx="6261100" cy="640238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eiotropy—Multiple Phenotypes"/>
          <p:cNvSpPr txBox="1">
            <a:spLocks noGrp="1"/>
          </p:cNvSpPr>
          <p:nvPr>
            <p:ph type="title"/>
          </p:nvPr>
        </p:nvSpPr>
        <p:spPr>
          <a:xfrm>
            <a:off x="218988" y="381000"/>
            <a:ext cx="8706024" cy="1600200"/>
          </a:xfrm>
          <a:prstGeom prst="rect">
            <a:avLst/>
          </a:prstGeom>
        </p:spPr>
        <p:txBody>
          <a:bodyPr/>
          <a:lstStyle/>
          <a:p>
            <a:r>
              <a:t>Pleiotropy—Multiple Phenotypes</a:t>
            </a:r>
          </a:p>
        </p:txBody>
      </p:sp>
      <p:sp>
        <p:nvSpPr>
          <p:cNvPr id="312" name="Most genes exhibit pleiotropy. This occurs when one gene has multiple phenotypic effects.…"/>
          <p:cNvSpPr txBox="1">
            <a:spLocks noGrp="1"/>
          </p:cNvSpPr>
          <p:nvPr>
            <p:ph type="body" idx="1"/>
          </p:nvPr>
        </p:nvSpPr>
        <p:spPr>
          <a:prstGeom prst="rect">
            <a:avLst/>
          </a:prstGeom>
        </p:spPr>
        <p:txBody>
          <a:bodyPr/>
          <a:lstStyle/>
          <a:p>
            <a:pPr>
              <a:buFont typeface="Arial" panose="020B0604020202020204" pitchFamily="34" charset="0"/>
              <a:buChar char="•"/>
            </a:pPr>
            <a:r>
              <a:rPr dirty="0"/>
              <a:t>Most genes exhibit pleiotropy. This occurs when one gene has multiple phenotypic effects.</a:t>
            </a:r>
          </a:p>
          <a:p>
            <a:pPr>
              <a:buFont typeface="Arial" panose="020B0604020202020204" pitchFamily="34" charset="0"/>
              <a:buChar char="•"/>
            </a:pPr>
            <a:r>
              <a:rPr dirty="0"/>
              <a:t>Examples include cystic fibrosis and sickle cell anemia.</a:t>
            </a:r>
          </a:p>
        </p:txBody>
      </p:sp>
      <p:pic>
        <p:nvPicPr>
          <p:cNvPr id="2" name="Picture 1">
            <a:extLst>
              <a:ext uri="{FF2B5EF4-FFF2-40B4-BE49-F238E27FC236}">
                <a16:creationId xmlns:a16="http://schemas.microsoft.com/office/drawing/2014/main" id="{4F4487C3-5E33-7FA0-88D6-85D2BFB95311}"/>
              </a:ext>
            </a:extLst>
          </p:cNvPr>
          <p:cNvPicPr>
            <a:picLocks noChangeAspect="1"/>
          </p:cNvPicPr>
          <p:nvPr/>
        </p:nvPicPr>
        <p:blipFill>
          <a:blip r:embed="rId2"/>
          <a:stretch>
            <a:fillRect/>
          </a:stretch>
        </p:blipFill>
        <p:spPr>
          <a:xfrm>
            <a:off x="176947" y="5438447"/>
            <a:ext cx="3848100" cy="12573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olygenic Inheritance"/>
          <p:cNvSpPr txBox="1">
            <a:spLocks noGrp="1"/>
          </p:cNvSpPr>
          <p:nvPr>
            <p:ph type="title"/>
          </p:nvPr>
        </p:nvSpPr>
        <p:spPr>
          <a:xfrm>
            <a:off x="685800" y="303634"/>
            <a:ext cx="7772400" cy="1143001"/>
          </a:xfrm>
          <a:prstGeom prst="rect">
            <a:avLst/>
          </a:prstGeom>
        </p:spPr>
        <p:txBody>
          <a:bodyPr/>
          <a:lstStyle/>
          <a:p>
            <a:r>
              <a:t>Polygenic Inheritance</a:t>
            </a:r>
          </a:p>
        </p:txBody>
      </p:sp>
      <p:sp>
        <p:nvSpPr>
          <p:cNvPr id="315" name="The opposite of pleiotrophy (one gene, many characteristics) is polygenic inheritance which is when many genes act on a single characteristic.…"/>
          <p:cNvSpPr txBox="1">
            <a:spLocks noGrp="1"/>
          </p:cNvSpPr>
          <p:nvPr>
            <p:ph type="body" idx="1"/>
          </p:nvPr>
        </p:nvSpPr>
        <p:spPr>
          <a:xfrm>
            <a:off x="685800" y="1641432"/>
            <a:ext cx="7772400" cy="5138735"/>
          </a:xfrm>
          <a:prstGeom prst="rect">
            <a:avLst/>
          </a:prstGeom>
        </p:spPr>
        <p:txBody>
          <a:bodyPr/>
          <a:lstStyle/>
          <a:p>
            <a:pPr>
              <a:lnSpc>
                <a:spcPct val="90000"/>
              </a:lnSpc>
              <a:buFont typeface="Arial" panose="020B0604020202020204" pitchFamily="34" charset="0"/>
              <a:buChar char="•"/>
            </a:pPr>
            <a:r>
              <a:rPr dirty="0"/>
              <a:t>The opposite of </a:t>
            </a:r>
            <a:r>
              <a:rPr dirty="0" err="1"/>
              <a:t>pleiotrophy</a:t>
            </a:r>
            <a:r>
              <a:rPr dirty="0"/>
              <a:t> (one gene, many characteristics) is polygenic inheritance which is when many genes act on a single characteristic.</a:t>
            </a:r>
          </a:p>
          <a:p>
            <a:pPr lvl="1">
              <a:lnSpc>
                <a:spcPct val="90000"/>
              </a:lnSpc>
              <a:buFont typeface="Arial" panose="020B0604020202020204" pitchFamily="34" charset="0"/>
              <a:buChar char="•"/>
            </a:pPr>
            <a:r>
              <a:rPr dirty="0"/>
              <a:t>For example:  skin color is determined by at least 150 separately inherited genes.  </a:t>
            </a:r>
          </a:p>
          <a:p>
            <a:pPr lvl="1">
              <a:lnSpc>
                <a:spcPct val="90000"/>
              </a:lnSpc>
              <a:buFont typeface="Arial" panose="020B0604020202020204" pitchFamily="34" charset="0"/>
              <a:buChar char="•"/>
            </a:pPr>
            <a:r>
              <a:rPr dirty="0"/>
              <a:t>Variations of the genotype of these individuals produces all of the varieties of skin color we see.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14_12PolygenicInheritance_L.jpg" descr="14_12PolygenicInheritance_L.jpg"/>
          <p:cNvPicPr>
            <a:picLocks/>
          </p:cNvPicPr>
          <p:nvPr/>
        </p:nvPicPr>
        <p:blipFill>
          <a:blip r:embed="rId2"/>
          <a:stretch>
            <a:fillRect/>
          </a:stretch>
        </p:blipFill>
        <p:spPr>
          <a:xfrm>
            <a:off x="1525587" y="0"/>
            <a:ext cx="6092826"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Gene Masking—Epistasis"/>
          <p:cNvSpPr txBox="1">
            <a:spLocks noGrp="1"/>
          </p:cNvSpPr>
          <p:nvPr>
            <p:ph type="title"/>
          </p:nvPr>
        </p:nvSpPr>
        <p:spPr>
          <a:xfrm>
            <a:off x="685800" y="223042"/>
            <a:ext cx="7772400" cy="928919"/>
          </a:xfrm>
          <a:prstGeom prst="rect">
            <a:avLst/>
          </a:prstGeom>
        </p:spPr>
        <p:txBody>
          <a:bodyPr/>
          <a:lstStyle/>
          <a:p>
            <a:r>
              <a:rPr dirty="0"/>
              <a:t>Gene Masking—Epistasis</a:t>
            </a:r>
          </a:p>
        </p:txBody>
      </p:sp>
      <p:sp>
        <p:nvSpPr>
          <p:cNvPr id="320" name="Epistasis occurs when one gene alters the phenotypic expression of another gene.…"/>
          <p:cNvSpPr txBox="1">
            <a:spLocks noGrp="1"/>
          </p:cNvSpPr>
          <p:nvPr>
            <p:ph type="body" idx="1"/>
          </p:nvPr>
        </p:nvSpPr>
        <p:spPr>
          <a:xfrm>
            <a:off x="73227" y="1255625"/>
            <a:ext cx="4877236" cy="5426349"/>
          </a:xfrm>
          <a:prstGeom prst="rect">
            <a:avLst/>
          </a:prstGeom>
        </p:spPr>
        <p:txBody>
          <a:bodyPr/>
          <a:lstStyle/>
          <a:p>
            <a:pPr>
              <a:buFont typeface="Arial" panose="020B0604020202020204" pitchFamily="34" charset="0"/>
              <a:buChar char="•"/>
            </a:pPr>
            <a:r>
              <a:rPr dirty="0"/>
              <a:t>Epistasis occurs when one gene alters the phenotypic expression of another gene.</a:t>
            </a:r>
          </a:p>
          <a:p>
            <a:pPr>
              <a:buFont typeface="Arial" panose="020B0604020202020204" pitchFamily="34" charset="0"/>
              <a:buChar char="•"/>
            </a:pPr>
            <a:r>
              <a:rPr dirty="0"/>
              <a:t>An example of recessive epistasis occurs in the coat color of mice.</a:t>
            </a:r>
          </a:p>
          <a:p>
            <a:pPr lvl="1">
              <a:buFont typeface="Arial" panose="020B0604020202020204" pitchFamily="34" charset="0"/>
              <a:buChar char="•"/>
            </a:pPr>
            <a:r>
              <a:rPr dirty="0"/>
              <a:t>Black, brown, albino</a:t>
            </a:r>
          </a:p>
          <a:p>
            <a:pPr lvl="1">
              <a:buFont typeface="Arial" panose="020B0604020202020204" pitchFamily="34" charset="0"/>
              <a:buChar char="•"/>
            </a:pPr>
            <a:r>
              <a:rPr dirty="0"/>
              <a:t>We get a modified 9:3:3:1 ratio.</a:t>
            </a:r>
          </a:p>
        </p:txBody>
      </p:sp>
      <p:pic>
        <p:nvPicPr>
          <p:cNvPr id="321" name="14_11Epistasis_L.jpg" descr="14_11Epistasis_L.jpg"/>
          <p:cNvPicPr>
            <a:picLocks noChangeAspect="1"/>
          </p:cNvPicPr>
          <p:nvPr/>
        </p:nvPicPr>
        <p:blipFill>
          <a:blip r:embed="rId2"/>
          <a:stretch>
            <a:fillRect/>
          </a:stretch>
        </p:blipFill>
        <p:spPr>
          <a:xfrm>
            <a:off x="4903053" y="1568612"/>
            <a:ext cx="4160324" cy="48003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Genetic Disorders"/>
          <p:cNvSpPr txBox="1">
            <a:spLocks noGrp="1"/>
          </p:cNvSpPr>
          <p:nvPr>
            <p:ph type="title"/>
          </p:nvPr>
        </p:nvSpPr>
        <p:spPr>
          <a:xfrm>
            <a:off x="685800" y="381000"/>
            <a:ext cx="7772400" cy="1076231"/>
          </a:xfrm>
          <a:prstGeom prst="rect">
            <a:avLst/>
          </a:prstGeom>
        </p:spPr>
        <p:txBody>
          <a:bodyPr/>
          <a:lstStyle/>
          <a:p>
            <a:r>
              <a:t>Genetic Disorders</a:t>
            </a:r>
          </a:p>
        </p:txBody>
      </p:sp>
      <p:sp>
        <p:nvSpPr>
          <p:cNvPr id="324" name="There are many different types of genetic disorders.…"/>
          <p:cNvSpPr txBox="1">
            <a:spLocks noGrp="1"/>
          </p:cNvSpPr>
          <p:nvPr>
            <p:ph type="body" idx="1"/>
          </p:nvPr>
        </p:nvSpPr>
        <p:spPr>
          <a:xfrm>
            <a:off x="333905" y="1460500"/>
            <a:ext cx="8476190" cy="5073268"/>
          </a:xfrm>
          <a:prstGeom prst="rect">
            <a:avLst/>
          </a:prstGeom>
        </p:spPr>
        <p:txBody>
          <a:bodyPr/>
          <a:lstStyle/>
          <a:p>
            <a:pPr>
              <a:buFont typeface="Arial" panose="020B0604020202020204" pitchFamily="34" charset="0"/>
              <a:buChar char="•"/>
            </a:pPr>
            <a:r>
              <a:rPr dirty="0"/>
              <a:t>There are many different types of genetic disorders.  </a:t>
            </a:r>
          </a:p>
          <a:p>
            <a:pPr>
              <a:buFont typeface="Arial" panose="020B0604020202020204" pitchFamily="34" charset="0"/>
              <a:buChar char="•"/>
            </a:pPr>
            <a:r>
              <a:rPr dirty="0"/>
              <a:t>Some of them come from dominant mutations, others are recessive, while others display codominance, or have pleiotropic effects.  </a:t>
            </a:r>
          </a:p>
          <a:p>
            <a:pPr>
              <a:buFont typeface="Arial" panose="020B0604020202020204" pitchFamily="34" charset="0"/>
              <a:buChar char="•"/>
            </a:pPr>
            <a:r>
              <a:rPr dirty="0"/>
              <a:t>Still others are sex-linked, meaning they reside on the X or the Y chromosome. We’ll look at these in our next lesson.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Black">
  <a:themeElements>
    <a:clrScheme name="Black">
      <a:dk1>
        <a:srgbClr val="FF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Gill Sans"/>
        <a:ea typeface="Gill Sans"/>
        <a:cs typeface="Gill Sans"/>
      </a:majorFont>
      <a:minorFont>
        <a:latin typeface="Trebuchet MS"/>
        <a:ea typeface="Trebuchet MS"/>
        <a:cs typeface="Trebuchet MS"/>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Gill Sans"/>
        <a:ea typeface="Gill Sans"/>
        <a:cs typeface="Gill Sans"/>
      </a:majorFont>
      <a:minorFont>
        <a:latin typeface="Trebuchet MS"/>
        <a:ea typeface="Trebuchet MS"/>
        <a:cs typeface="Trebuchet MS"/>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237</TotalTime>
  <Words>1858</Words>
  <Application>Microsoft Macintosh PowerPoint</Application>
  <PresentationFormat>On-screen Show (4:3)</PresentationFormat>
  <Paragraphs>144</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Lucida Grande</vt:lpstr>
      <vt:lpstr>Trebuchet MS</vt:lpstr>
      <vt:lpstr>Wingdings</vt:lpstr>
      <vt:lpstr>Black</vt:lpstr>
      <vt:lpstr>Chapter 14</vt:lpstr>
      <vt:lpstr>Important Terms</vt:lpstr>
      <vt:lpstr>Important Terms</vt:lpstr>
      <vt:lpstr>Important Terms</vt:lpstr>
      <vt:lpstr>Important Terms</vt:lpstr>
      <vt:lpstr>Important Terms</vt:lpstr>
      <vt:lpstr>More Useful Terms</vt:lpstr>
      <vt:lpstr>Mendel</vt:lpstr>
      <vt:lpstr>PowerPoint Presentation</vt:lpstr>
      <vt:lpstr>Mendel</vt:lpstr>
      <vt:lpstr>Mendel</vt:lpstr>
      <vt:lpstr>Mendel</vt:lpstr>
      <vt:lpstr>Mendel</vt:lpstr>
      <vt:lpstr>Mendel’s 4 Part Model to Explain What He Saw</vt:lpstr>
      <vt:lpstr>Mendel’s 4 Part Model to Explain What He Saw</vt:lpstr>
      <vt:lpstr>In Today’s Terminology</vt:lpstr>
      <vt:lpstr>Mendel’s 4 Part Model to Explain What He Saw</vt:lpstr>
      <vt:lpstr>Mendel’s 4 Part Model to Explain What He Saw</vt:lpstr>
      <vt:lpstr>Mendel’s 4 Part Model to Explain What He Saw</vt:lpstr>
      <vt:lpstr>The Law of Segregation</vt:lpstr>
      <vt:lpstr>The Law of Segregation</vt:lpstr>
      <vt:lpstr>Fusion of Gametes</vt:lpstr>
      <vt:lpstr>Law of Segregation</vt:lpstr>
      <vt:lpstr>Law of Segregation</vt:lpstr>
      <vt:lpstr>Law of Segregation</vt:lpstr>
      <vt:lpstr>Law of Segregation</vt:lpstr>
      <vt:lpstr>Law of Independent Assortment</vt:lpstr>
      <vt:lpstr>Mendel’s Dihybrid Cross</vt:lpstr>
      <vt:lpstr>PowerPoint Presentation</vt:lpstr>
      <vt:lpstr>Conclusions</vt:lpstr>
      <vt:lpstr>A Test Cross</vt:lpstr>
      <vt:lpstr>PowerPoint Presentation</vt:lpstr>
      <vt:lpstr>Dominance</vt:lpstr>
      <vt:lpstr>Complete Dominance</vt:lpstr>
      <vt:lpstr>Codominance</vt:lpstr>
      <vt:lpstr>Codominance Using MN Blood Groups</vt:lpstr>
      <vt:lpstr>Codominance Using MN Blood Groups</vt:lpstr>
      <vt:lpstr>Codominance in Cows</vt:lpstr>
      <vt:lpstr>Incomplete Dominance</vt:lpstr>
      <vt:lpstr>Incomplete Dominance</vt:lpstr>
      <vt:lpstr>Incomplete Dominance</vt:lpstr>
      <vt:lpstr>Multiple Alleles</vt:lpstr>
      <vt:lpstr>PowerPoint Presentation</vt:lpstr>
      <vt:lpstr>Pleiotropy—Multiple Phenotypes</vt:lpstr>
      <vt:lpstr>Polygenic Inheritance</vt:lpstr>
      <vt:lpstr>PowerPoint Presentation</vt:lpstr>
      <vt:lpstr>Gene Masking—Epistasis</vt:lpstr>
      <vt:lpstr>Genetic Disorders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21</cp:revision>
  <dcterms:modified xsi:type="dcterms:W3CDTF">2026-03-21T20:28:33Z</dcterms:modified>
</cp:coreProperties>
</file>