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25"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j-lt"/>
        <a:ea typeface="+mj-ea"/>
        <a:cs typeface="+mj-cs"/>
        <a:sym typeface="Gill Sans"/>
      </a:defRPr>
    </a:lvl1pPr>
    <a:lvl2pPr marL="0" marR="0" indent="26670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j-lt"/>
        <a:ea typeface="+mj-ea"/>
        <a:cs typeface="+mj-cs"/>
        <a:sym typeface="Gill Sans"/>
      </a:defRPr>
    </a:lvl2pPr>
    <a:lvl3pPr marL="0" marR="0" indent="53340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j-lt"/>
        <a:ea typeface="+mj-ea"/>
        <a:cs typeface="+mj-cs"/>
        <a:sym typeface="Gill Sans"/>
      </a:defRPr>
    </a:lvl3pPr>
    <a:lvl4pPr marL="0" marR="0" indent="80010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j-lt"/>
        <a:ea typeface="+mj-ea"/>
        <a:cs typeface="+mj-cs"/>
        <a:sym typeface="Gill Sans"/>
      </a:defRPr>
    </a:lvl4pPr>
    <a:lvl5pPr marL="0" marR="0" indent="106680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j-lt"/>
        <a:ea typeface="+mj-ea"/>
        <a:cs typeface="+mj-cs"/>
        <a:sym typeface="Gill Sans"/>
      </a:defRPr>
    </a:lvl5pPr>
    <a:lvl6pPr marL="0" marR="0" indent="133350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j-lt"/>
        <a:ea typeface="+mj-ea"/>
        <a:cs typeface="+mj-cs"/>
        <a:sym typeface="Gill Sans"/>
      </a:defRPr>
    </a:lvl6pPr>
    <a:lvl7pPr marL="0" marR="0" indent="161290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j-lt"/>
        <a:ea typeface="+mj-ea"/>
        <a:cs typeface="+mj-cs"/>
        <a:sym typeface="Gill Sans"/>
      </a:defRPr>
    </a:lvl7pPr>
    <a:lvl8pPr marL="0" marR="0" indent="187960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j-lt"/>
        <a:ea typeface="+mj-ea"/>
        <a:cs typeface="+mj-cs"/>
        <a:sym typeface="Gill Sans"/>
      </a:defRPr>
    </a:lvl8pPr>
    <a:lvl9pPr marL="0" marR="0" indent="214630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j-lt"/>
        <a:ea typeface="+mj-ea"/>
        <a:cs typeface="+mj-cs"/>
        <a:sym typeface="Gill San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a:font>
          <a:latin typeface="Helvetica Neue Medium"/>
          <a:ea typeface="Helvetica Neue Medium"/>
          <a:cs typeface="Helvetica Neue Medium"/>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a:font>
          <a:latin typeface="Helvetica Neue Medium"/>
          <a:ea typeface="Helvetica Neue Medium"/>
          <a:cs typeface="Helvetica Neue Medium"/>
        </a:font>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8F44A2F1-9E1F-4B54-A3A2-5F16C0AD49E2}" styleName="">
    <a:tblBg/>
    <a:wholeTbl>
      <a:tcTxStyle b="off" i="off">
        <a:fontRef idx="minor">
          <a:srgbClr val="004100"/>
        </a:fontRef>
        <a:srgbClr val="004100"/>
      </a:tcTxStyle>
      <a:tcStyle>
        <a:tcBdr>
          <a:left>
            <a:ln w="12700" cap="flat">
              <a:solidFill>
                <a:srgbClr val="004100"/>
              </a:solidFill>
              <a:prstDash val="solid"/>
              <a:miter lim="400000"/>
            </a:ln>
          </a:left>
          <a:right>
            <a:ln w="12700" cap="flat">
              <a:solidFill>
                <a:srgbClr val="004100"/>
              </a:solidFill>
              <a:prstDash val="solid"/>
              <a:miter lim="400000"/>
            </a:ln>
          </a:right>
          <a:top>
            <a:ln w="12700" cap="flat">
              <a:solidFill>
                <a:srgbClr val="004100"/>
              </a:solidFill>
              <a:prstDash val="solid"/>
              <a:miter lim="400000"/>
            </a:ln>
          </a:top>
          <a:bottom>
            <a:ln w="12700" cap="flat">
              <a:solidFill>
                <a:srgbClr val="004100"/>
              </a:solidFill>
              <a:prstDash val="solid"/>
              <a:miter lim="400000"/>
            </a:ln>
          </a:bottom>
          <a:insideH>
            <a:ln w="12700" cap="flat">
              <a:solidFill>
                <a:srgbClr val="004100"/>
              </a:solidFill>
              <a:prstDash val="solid"/>
              <a:miter lim="400000"/>
            </a:ln>
          </a:insideH>
          <a:insideV>
            <a:ln w="12700" cap="flat">
              <a:solidFill>
                <a:srgbClr val="004100"/>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inor">
          <a:srgbClr val="004100"/>
        </a:fontRef>
        <a:srgbClr val="004100"/>
      </a:tcTxStyle>
      <a:tcStyle>
        <a:tcBdr>
          <a:left>
            <a:ln w="28575" cap="flat">
              <a:solidFill>
                <a:srgbClr val="004100"/>
              </a:solidFill>
              <a:prstDash val="solid"/>
              <a:miter lim="400000"/>
            </a:ln>
          </a:left>
          <a:right>
            <a:ln w="12700" cap="flat">
              <a:solidFill>
                <a:srgbClr val="004100"/>
              </a:solidFill>
              <a:prstDash val="solid"/>
              <a:miter lim="400000"/>
            </a:ln>
          </a:right>
          <a:top>
            <a:ln w="12700" cap="flat">
              <a:solidFill>
                <a:srgbClr val="004100"/>
              </a:solidFill>
              <a:prstDash val="solid"/>
              <a:miter lim="400000"/>
            </a:ln>
          </a:top>
          <a:bottom>
            <a:ln w="12700" cap="flat">
              <a:solidFill>
                <a:srgbClr val="004100"/>
              </a:solidFill>
              <a:prstDash val="solid"/>
              <a:miter lim="400000"/>
            </a:ln>
          </a:bottom>
          <a:insideH>
            <a:ln w="12700" cap="flat">
              <a:solidFill>
                <a:srgbClr val="004100"/>
              </a:solidFill>
              <a:prstDash val="solid"/>
              <a:miter lim="400000"/>
            </a:ln>
          </a:insideH>
          <a:insideV>
            <a:ln w="12700" cap="flat">
              <a:solidFill>
                <a:srgbClr val="004100"/>
              </a:solidFill>
              <a:prstDash val="solid"/>
              <a:miter lim="400000"/>
            </a:ln>
          </a:insideV>
        </a:tcBdr>
        <a:fill>
          <a:solidFill>
            <a:srgbClr val="000000">
              <a:alpha val="25000"/>
            </a:srgbClr>
          </a:solidFill>
        </a:fill>
      </a:tcStyle>
    </a:firstCol>
    <a:lastRow>
      <a:tcTxStyle b="off" i="off">
        <a:fontRef idx="minor">
          <a:srgbClr val="004100"/>
        </a:fontRef>
        <a:srgbClr val="004100"/>
      </a:tcTxStyle>
      <a:tcStyle>
        <a:tcBdr>
          <a:left>
            <a:ln w="12700" cap="flat">
              <a:solidFill>
                <a:srgbClr val="004100"/>
              </a:solidFill>
              <a:prstDash val="solid"/>
              <a:miter lim="400000"/>
            </a:ln>
          </a:left>
          <a:right>
            <a:ln w="12700" cap="flat">
              <a:solidFill>
                <a:srgbClr val="004100"/>
              </a:solidFill>
              <a:prstDash val="solid"/>
              <a:miter lim="400000"/>
            </a:ln>
          </a:right>
          <a:top>
            <a:ln w="12700" cap="flat">
              <a:solidFill>
                <a:srgbClr val="004100"/>
              </a:solidFill>
              <a:prstDash val="solid"/>
              <a:miter lim="400000"/>
            </a:ln>
          </a:top>
          <a:bottom>
            <a:ln w="28575" cap="flat">
              <a:solidFill>
                <a:srgbClr val="004100"/>
              </a:solidFill>
              <a:prstDash val="solid"/>
              <a:miter lim="400000"/>
            </a:ln>
          </a:bottom>
          <a:insideH>
            <a:ln w="12700" cap="flat">
              <a:solidFill>
                <a:srgbClr val="004100"/>
              </a:solidFill>
              <a:prstDash val="solid"/>
              <a:miter lim="400000"/>
            </a:ln>
          </a:insideH>
          <a:insideV>
            <a:ln w="12700" cap="flat">
              <a:solidFill>
                <a:srgbClr val="004100"/>
              </a:solidFill>
              <a:prstDash val="solid"/>
              <a:miter lim="400000"/>
            </a:ln>
          </a:insideV>
        </a:tcBdr>
        <a:fill>
          <a:solidFill>
            <a:srgbClr val="000000">
              <a:alpha val="25000"/>
            </a:srgbClr>
          </a:solidFill>
        </a:fill>
      </a:tcStyle>
    </a:lastRow>
    <a:firstRow>
      <a:tcTxStyle b="off" i="off">
        <a:fontRef idx="minor">
          <a:srgbClr val="004100"/>
        </a:fontRef>
        <a:srgbClr val="004100"/>
      </a:tcTxStyle>
      <a:tcStyle>
        <a:tcBdr>
          <a:left>
            <a:ln w="12700" cap="flat">
              <a:solidFill>
                <a:srgbClr val="004100"/>
              </a:solidFill>
              <a:prstDash val="solid"/>
              <a:miter lim="400000"/>
            </a:ln>
          </a:left>
          <a:right>
            <a:ln w="12700" cap="flat">
              <a:solidFill>
                <a:srgbClr val="004100"/>
              </a:solidFill>
              <a:prstDash val="solid"/>
              <a:miter lim="400000"/>
            </a:ln>
          </a:right>
          <a:top>
            <a:ln w="28575" cap="flat">
              <a:solidFill>
                <a:srgbClr val="004100"/>
              </a:solidFill>
              <a:prstDash val="solid"/>
              <a:miter lim="400000"/>
            </a:ln>
          </a:top>
          <a:bottom>
            <a:ln w="12700" cap="flat">
              <a:solidFill>
                <a:srgbClr val="004100"/>
              </a:solidFill>
              <a:prstDash val="solid"/>
              <a:miter lim="400000"/>
            </a:ln>
          </a:bottom>
          <a:insideH>
            <a:ln w="12700" cap="flat">
              <a:solidFill>
                <a:srgbClr val="004100"/>
              </a:solidFill>
              <a:prstDash val="solid"/>
              <a:miter lim="400000"/>
            </a:ln>
          </a:insideH>
          <a:insideV>
            <a:ln w="12700" cap="flat">
              <a:solidFill>
                <a:srgbClr val="004100"/>
              </a:solidFill>
              <a:prstDash val="solid"/>
              <a:miter lim="400000"/>
            </a:ln>
          </a:insideV>
        </a:tcBdr>
        <a:fill>
          <a:solidFill>
            <a:srgbClr val="000000">
              <a:alpha val="25000"/>
            </a:srgbClr>
          </a:solidFill>
        </a:fill>
      </a:tcStyle>
    </a:firstRow>
  </a:tblStyle>
  <a:tblStyle styleId="{D51ADE6A-740E-44AE-83CC-AE7238B6C88D}" styleName="">
    <a:tblBg/>
    <a:wholeTbl>
      <a:tcTxStyle b="off" i="off">
        <a:fontRef idx="minor">
          <a:srgbClr val="004100"/>
        </a:fontRef>
        <a:srgbClr val="004100"/>
      </a:tcTxStyle>
      <a:tcStyle>
        <a:tcBdr>
          <a:left>
            <a:ln w="12700" cap="flat">
              <a:solidFill>
                <a:srgbClr val="004100"/>
              </a:solidFill>
              <a:prstDash val="solid"/>
              <a:miter lim="400000"/>
            </a:ln>
          </a:left>
          <a:right>
            <a:ln w="12700" cap="flat">
              <a:solidFill>
                <a:srgbClr val="004100"/>
              </a:solidFill>
              <a:prstDash val="solid"/>
              <a:miter lim="400000"/>
            </a:ln>
          </a:right>
          <a:top>
            <a:ln w="12700" cap="flat">
              <a:solidFill>
                <a:srgbClr val="004100"/>
              </a:solidFill>
              <a:prstDash val="solid"/>
              <a:miter lim="400000"/>
            </a:ln>
          </a:top>
          <a:bottom>
            <a:ln w="12700" cap="flat">
              <a:solidFill>
                <a:srgbClr val="004100"/>
              </a:solidFill>
              <a:prstDash val="solid"/>
              <a:miter lim="400000"/>
            </a:ln>
          </a:bottom>
          <a:insideH>
            <a:ln w="12700" cap="flat">
              <a:solidFill>
                <a:srgbClr val="004100"/>
              </a:solidFill>
              <a:prstDash val="solid"/>
              <a:miter lim="400000"/>
            </a:ln>
          </a:insideH>
          <a:insideV>
            <a:ln w="12700" cap="flat">
              <a:solidFill>
                <a:srgbClr val="004100"/>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inor">
          <a:srgbClr val="004100"/>
        </a:fontRef>
        <a:srgbClr val="004100"/>
      </a:tcTxStyle>
      <a:tcStyle>
        <a:tcBdr>
          <a:left>
            <a:ln w="28575" cap="flat">
              <a:solidFill>
                <a:srgbClr val="004100"/>
              </a:solidFill>
              <a:prstDash val="solid"/>
              <a:miter lim="400000"/>
            </a:ln>
          </a:left>
          <a:right>
            <a:ln w="12700" cap="flat">
              <a:solidFill>
                <a:srgbClr val="004100"/>
              </a:solidFill>
              <a:prstDash val="solid"/>
              <a:miter lim="400000"/>
            </a:ln>
          </a:right>
          <a:top>
            <a:ln w="12700" cap="flat">
              <a:solidFill>
                <a:srgbClr val="004100"/>
              </a:solidFill>
              <a:prstDash val="solid"/>
              <a:miter lim="400000"/>
            </a:ln>
          </a:top>
          <a:bottom>
            <a:ln w="12700" cap="flat">
              <a:solidFill>
                <a:srgbClr val="004100"/>
              </a:solidFill>
              <a:prstDash val="solid"/>
              <a:miter lim="400000"/>
            </a:ln>
          </a:bottom>
          <a:insideH>
            <a:ln w="12700" cap="flat">
              <a:solidFill>
                <a:srgbClr val="004100"/>
              </a:solidFill>
              <a:prstDash val="solid"/>
              <a:miter lim="400000"/>
            </a:ln>
          </a:insideH>
          <a:insideV>
            <a:ln w="12700" cap="flat">
              <a:solidFill>
                <a:srgbClr val="004100"/>
              </a:solidFill>
              <a:prstDash val="solid"/>
              <a:miter lim="400000"/>
            </a:ln>
          </a:insideV>
        </a:tcBdr>
        <a:fill>
          <a:solidFill>
            <a:srgbClr val="000000">
              <a:alpha val="25000"/>
            </a:srgbClr>
          </a:solidFill>
        </a:fill>
      </a:tcStyle>
    </a:firstCol>
    <a:lastRow>
      <a:tcTxStyle b="off" i="off">
        <a:fontRef idx="minor">
          <a:srgbClr val="004100"/>
        </a:fontRef>
        <a:srgbClr val="004100"/>
      </a:tcTxStyle>
      <a:tcStyle>
        <a:tcBdr>
          <a:left>
            <a:ln w="12700" cap="flat">
              <a:solidFill>
                <a:srgbClr val="004100"/>
              </a:solidFill>
              <a:prstDash val="solid"/>
              <a:miter lim="400000"/>
            </a:ln>
          </a:left>
          <a:right>
            <a:ln w="12700" cap="flat">
              <a:solidFill>
                <a:srgbClr val="004100"/>
              </a:solidFill>
              <a:prstDash val="solid"/>
              <a:miter lim="400000"/>
            </a:ln>
          </a:right>
          <a:top>
            <a:ln w="12700" cap="flat">
              <a:solidFill>
                <a:srgbClr val="004100"/>
              </a:solidFill>
              <a:prstDash val="solid"/>
              <a:miter lim="400000"/>
            </a:ln>
          </a:top>
          <a:bottom>
            <a:ln w="28575" cap="flat">
              <a:solidFill>
                <a:srgbClr val="004100"/>
              </a:solidFill>
              <a:prstDash val="solid"/>
              <a:miter lim="400000"/>
            </a:ln>
          </a:bottom>
          <a:insideH>
            <a:ln w="12700" cap="flat">
              <a:solidFill>
                <a:srgbClr val="004100"/>
              </a:solidFill>
              <a:prstDash val="solid"/>
              <a:miter lim="400000"/>
            </a:ln>
          </a:insideH>
          <a:insideV>
            <a:ln w="12700" cap="flat">
              <a:solidFill>
                <a:srgbClr val="004100"/>
              </a:solidFill>
              <a:prstDash val="solid"/>
              <a:miter lim="400000"/>
            </a:ln>
          </a:insideV>
        </a:tcBdr>
        <a:fill>
          <a:solidFill>
            <a:srgbClr val="000000">
              <a:alpha val="25000"/>
            </a:srgbClr>
          </a:solidFill>
        </a:fill>
      </a:tcStyle>
    </a:lastRow>
    <a:firstRow>
      <a:tcTxStyle b="off" i="off">
        <a:fontRef idx="minor">
          <a:srgbClr val="004100"/>
        </a:fontRef>
        <a:srgbClr val="004100"/>
      </a:tcTxStyle>
      <a:tcStyle>
        <a:tcBdr>
          <a:left>
            <a:ln w="12700" cap="flat">
              <a:solidFill>
                <a:srgbClr val="004100"/>
              </a:solidFill>
              <a:prstDash val="solid"/>
              <a:miter lim="400000"/>
            </a:ln>
          </a:left>
          <a:right>
            <a:ln w="12700" cap="flat">
              <a:solidFill>
                <a:srgbClr val="004100"/>
              </a:solidFill>
              <a:prstDash val="solid"/>
              <a:miter lim="400000"/>
            </a:ln>
          </a:right>
          <a:top>
            <a:ln w="28575" cap="flat">
              <a:solidFill>
                <a:srgbClr val="004100"/>
              </a:solidFill>
              <a:prstDash val="solid"/>
              <a:miter lim="400000"/>
            </a:ln>
          </a:top>
          <a:bottom>
            <a:ln w="12700" cap="flat">
              <a:solidFill>
                <a:srgbClr val="004100"/>
              </a:solidFill>
              <a:prstDash val="solid"/>
              <a:miter lim="400000"/>
            </a:ln>
          </a:bottom>
          <a:insideH>
            <a:ln w="12700" cap="flat">
              <a:solidFill>
                <a:srgbClr val="004100"/>
              </a:solidFill>
              <a:prstDash val="solid"/>
              <a:miter lim="400000"/>
            </a:ln>
          </a:insideH>
          <a:insideV>
            <a:ln w="12700" cap="flat">
              <a:solidFill>
                <a:srgbClr val="004100"/>
              </a:solidFill>
              <a:prstDash val="solid"/>
              <a:miter lim="400000"/>
            </a:ln>
          </a:insideV>
        </a:tcBdr>
        <a:fill>
          <a:solidFill>
            <a:srgbClr val="000000">
              <a:alpha val="25000"/>
            </a:srgbClr>
          </a:solidFill>
        </a:fill>
      </a:tcStyle>
    </a:firstRow>
  </a:tblStyle>
  <a:tblStyle styleId="{4A9BC294-FFE2-49D5-8D69-9E1BD2C41BD5}"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inor">
          <a:srgbClr val="000000"/>
        </a:fontRef>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BBFC77FB-9ED0-4EC9-95AA-A1379042E648}"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inor">
          <a:srgbClr val="000000"/>
        </a:fontRef>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3DC5C2F9-1CAC-4260-A1DD-9FCDBB877499}" styleName="">
    <a:tblBg/>
    <a:wholeTbl>
      <a:tcTxStyle b="off" i="off">
        <a:fontRef idx="major">
          <a:srgbClr val="000000"/>
        </a:fontRef>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aj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Col>
    <a:lastRow>
      <a:tcTxStyle b="off" i="off">
        <a:fontRef idx="maj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lastRow>
    <a:firstRow>
      <a:tcTxStyle b="off" i="off">
        <a:fontRef idx="maj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41"/>
  </p:normalViewPr>
  <p:slideViewPr>
    <p:cSldViewPr snapToGrid="0">
      <p:cViewPr varScale="1">
        <p:scale>
          <a:sx n="171" d="100"/>
          <a:sy n="171" d="100"/>
        </p:scale>
        <p:origin x="36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82" name="Shape 182"/>
          <p:cNvSpPr>
            <a:spLocks noGrp="1" noRot="1" noChangeAspect="1"/>
          </p:cNvSpPr>
          <p:nvPr>
            <p:ph type="sldImg"/>
          </p:nvPr>
        </p:nvSpPr>
        <p:spPr>
          <a:xfrm>
            <a:off x="1143000" y="685800"/>
            <a:ext cx="4572000" cy="3429000"/>
          </a:xfrm>
          <a:prstGeom prst="rect">
            <a:avLst/>
          </a:prstGeom>
        </p:spPr>
        <p:txBody>
          <a:bodyPr/>
          <a:lstStyle/>
          <a:p>
            <a:endParaRPr/>
          </a:p>
        </p:txBody>
      </p:sp>
      <p:sp>
        <p:nvSpPr>
          <p:cNvPr id="183" name="Shape 183"/>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06400" latinLnBrk="0">
      <a:defRPr sz="1400">
        <a:latin typeface="Lucida Grande"/>
        <a:ea typeface="Lucida Grande"/>
        <a:cs typeface="Lucida Grande"/>
        <a:sym typeface="Lucida Grande"/>
      </a:defRPr>
    </a:lvl1pPr>
    <a:lvl2pPr defTabSz="406400" latinLnBrk="0">
      <a:defRPr sz="1400">
        <a:latin typeface="Lucida Grande"/>
        <a:ea typeface="Lucida Grande"/>
        <a:cs typeface="Lucida Grande"/>
        <a:sym typeface="Lucida Grande"/>
      </a:defRPr>
    </a:lvl2pPr>
    <a:lvl3pPr defTabSz="406400" latinLnBrk="0">
      <a:defRPr sz="1400">
        <a:latin typeface="Lucida Grande"/>
        <a:ea typeface="Lucida Grande"/>
        <a:cs typeface="Lucida Grande"/>
        <a:sym typeface="Lucida Grande"/>
      </a:defRPr>
    </a:lvl3pPr>
    <a:lvl4pPr defTabSz="406400" latinLnBrk="0">
      <a:defRPr sz="1400">
        <a:latin typeface="Lucida Grande"/>
        <a:ea typeface="Lucida Grande"/>
        <a:cs typeface="Lucida Grande"/>
        <a:sym typeface="Lucida Grande"/>
      </a:defRPr>
    </a:lvl4pPr>
    <a:lvl5pPr defTabSz="406400" latinLnBrk="0">
      <a:defRPr sz="1400">
        <a:latin typeface="Lucida Grande"/>
        <a:ea typeface="Lucida Grande"/>
        <a:cs typeface="Lucida Grande"/>
        <a:sym typeface="Lucida Grande"/>
      </a:defRPr>
    </a:lvl5pPr>
    <a:lvl6pPr defTabSz="406400" latinLnBrk="0">
      <a:defRPr sz="1400">
        <a:latin typeface="Lucida Grande"/>
        <a:ea typeface="Lucida Grande"/>
        <a:cs typeface="Lucida Grande"/>
        <a:sym typeface="Lucida Grande"/>
      </a:defRPr>
    </a:lvl6pPr>
    <a:lvl7pPr defTabSz="406400" latinLnBrk="0">
      <a:defRPr sz="1400">
        <a:latin typeface="Lucida Grande"/>
        <a:ea typeface="Lucida Grande"/>
        <a:cs typeface="Lucida Grande"/>
        <a:sym typeface="Lucida Grande"/>
      </a:defRPr>
    </a:lvl7pPr>
    <a:lvl8pPr defTabSz="406400" latinLnBrk="0">
      <a:defRPr sz="1400">
        <a:latin typeface="Lucida Grande"/>
        <a:ea typeface="Lucida Grande"/>
        <a:cs typeface="Lucida Grande"/>
        <a:sym typeface="Lucida Grande"/>
      </a:defRPr>
    </a:lvl8pPr>
    <a:lvl9pPr defTabSz="406400" latinLnBrk="0">
      <a:defRPr sz="1400">
        <a:latin typeface="Lucida Grande"/>
        <a:ea typeface="Lucida Grande"/>
        <a:cs typeface="Lucida Grande"/>
        <a:sym typeface="Lucida Grande"/>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Orbit">
    <p:spTree>
      <p:nvGrpSpPr>
        <p:cNvPr id="1" name=""/>
        <p:cNvGrpSpPr/>
        <p:nvPr/>
      </p:nvGrpSpPr>
      <p:grpSpPr>
        <a:xfrm>
          <a:off x="0" y="0"/>
          <a:ext cx="0" cy="0"/>
          <a:chOff x="0" y="0"/>
          <a:chExt cx="0" cy="0"/>
        </a:xfrm>
      </p:grpSpPr>
      <p:pic>
        <p:nvPicPr>
          <p:cNvPr id="12"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13" name="Title Text"/>
          <p:cNvSpPr txBox="1">
            <a:spLocks noGrp="1"/>
          </p:cNvSpPr>
          <p:nvPr>
            <p:ph type="title"/>
          </p:nvPr>
        </p:nvSpPr>
        <p:spPr>
          <a:prstGeom prst="rect">
            <a:avLst/>
          </a:prstGeom>
        </p:spPr>
        <p:txBody>
          <a:bodyPr/>
          <a:lstStyle>
            <a:lvl1pPr>
              <a:defRPr>
                <a:solidFill>
                  <a:srgbClr val="004100"/>
                </a:solidFill>
                <a:uFill>
                  <a:solidFill>
                    <a:srgbClr val="004100"/>
                  </a:solidFill>
                </a:uFill>
              </a:defRPr>
            </a:lvl1pPr>
          </a:lstStyle>
          <a:p>
            <a:r>
              <a:t>Title Text</a:t>
            </a:r>
          </a:p>
        </p:txBody>
      </p:sp>
      <p:sp>
        <p:nvSpPr>
          <p:cNvPr id="14" name="Body Level One…"/>
          <p:cNvSpPr txBox="1">
            <a:spLocks noGrp="1"/>
          </p:cNvSpPr>
          <p:nvPr>
            <p:ph type="body" idx="1"/>
          </p:nvPr>
        </p:nvSpPr>
        <p:spPr>
          <a:xfrm>
            <a:off x="685800" y="1981200"/>
            <a:ext cx="7772400" cy="3592628"/>
          </a:xfrm>
          <a:prstGeom prst="rect">
            <a:avLst/>
          </a:prstGeom>
        </p:spPr>
        <p:txBody>
          <a:bodyPr/>
          <a:lstStyle>
            <a:lvl1pPr>
              <a:buSzPct val="65000"/>
              <a:buBlip>
                <a:blip r:embed="rId3"/>
              </a:buBlip>
              <a:defRPr>
                <a:solidFill>
                  <a:srgbClr val="004100"/>
                </a:solidFill>
                <a:uFill>
                  <a:solidFill>
                    <a:srgbClr val="004100"/>
                  </a:solidFill>
                </a:uFill>
              </a:defRPr>
            </a:lvl1pPr>
            <a:lvl2pPr>
              <a:defRPr>
                <a:solidFill>
                  <a:srgbClr val="004100"/>
                </a:solidFill>
                <a:uFill>
                  <a:solidFill>
                    <a:srgbClr val="004100"/>
                  </a:solidFill>
                </a:uFill>
              </a:defRPr>
            </a:lvl2pPr>
            <a:lvl3pPr>
              <a:defRPr>
                <a:solidFill>
                  <a:srgbClr val="004100"/>
                </a:solidFill>
                <a:uFill>
                  <a:solidFill>
                    <a:srgbClr val="004100"/>
                  </a:solidFill>
                </a:uFill>
              </a:defRPr>
            </a:lvl3pPr>
            <a:lvl4pPr>
              <a:defRPr>
                <a:solidFill>
                  <a:srgbClr val="004100"/>
                </a:solidFill>
                <a:uFill>
                  <a:solidFill>
                    <a:srgbClr val="004100"/>
                  </a:solidFill>
                </a:uFill>
              </a:defRPr>
            </a:lvl4pPr>
            <a:lvl5pPr>
              <a:defRPr>
                <a:solidFill>
                  <a:srgbClr val="004100"/>
                </a:solidFill>
                <a:uFill>
                  <a:solidFill>
                    <a:srgbClr val="004100"/>
                  </a:solidFill>
                </a:uFill>
              </a:defRPr>
            </a:lvl5pPr>
          </a:lstStyle>
          <a:p>
            <a:r>
              <a:t>Body Level One</a:t>
            </a:r>
          </a:p>
          <a:p>
            <a:pPr lvl="1"/>
            <a:r>
              <a:t>Body Level Two</a:t>
            </a:r>
          </a:p>
          <a:p>
            <a:pPr lvl="2"/>
            <a:r>
              <a:t>Body Level Three</a:t>
            </a:r>
          </a:p>
          <a:p>
            <a:pPr lvl="3"/>
            <a:r>
              <a:t>Body Level Four</a:t>
            </a:r>
          </a:p>
          <a:p>
            <a:pPr lvl="4"/>
            <a:r>
              <a:t>Body Level Five</a:t>
            </a:r>
          </a:p>
        </p:txBody>
      </p:sp>
      <p:sp>
        <p:nvSpPr>
          <p:cNvPr id="15" name="Slide Number"/>
          <p:cNvSpPr txBox="1">
            <a:spLocks noGrp="1"/>
          </p:cNvSpPr>
          <p:nvPr>
            <p:ph type="sldNum" sz="quarter" idx="2"/>
          </p:nvPr>
        </p:nvSpPr>
        <p:spPr>
          <a:prstGeom prst="rect">
            <a:avLst/>
          </a:prstGeom>
        </p:spPr>
        <p:txBody>
          <a:bodyPr/>
          <a:lstStyle>
            <a:lvl1pPr>
              <a:defRPr>
                <a:solidFill>
                  <a:srgbClr val="004100"/>
                </a:solidFill>
                <a:uFill>
                  <a:solidFill>
                    <a:srgbClr val="004100"/>
                  </a:solidFill>
                </a:uFill>
              </a:defRPr>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amp; Subtitle">
    <p:spTree>
      <p:nvGrpSpPr>
        <p:cNvPr id="1" name=""/>
        <p:cNvGrpSpPr/>
        <p:nvPr/>
      </p:nvGrpSpPr>
      <p:grpSpPr>
        <a:xfrm>
          <a:off x="0" y="0"/>
          <a:ext cx="0" cy="0"/>
          <a:chOff x="0" y="0"/>
          <a:chExt cx="0" cy="0"/>
        </a:xfrm>
      </p:grpSpPr>
      <p:pic>
        <p:nvPicPr>
          <p:cNvPr id="22"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23" name="Title Text"/>
          <p:cNvSpPr txBox="1">
            <a:spLocks noGrp="1"/>
          </p:cNvSpPr>
          <p:nvPr>
            <p:ph type="title"/>
          </p:nvPr>
        </p:nvSpPr>
        <p:spPr>
          <a:xfrm>
            <a:off x="685800" y="1828800"/>
            <a:ext cx="7772400" cy="2057400"/>
          </a:xfrm>
          <a:prstGeom prst="rect">
            <a:avLst/>
          </a:prstGeom>
        </p:spPr>
        <p:txBody>
          <a:bodyPr/>
          <a:lstStyle>
            <a:lvl1pPr>
              <a:defRPr>
                <a:solidFill>
                  <a:srgbClr val="004100"/>
                </a:solidFill>
                <a:uFill>
                  <a:solidFill>
                    <a:srgbClr val="004100"/>
                  </a:solidFill>
                </a:uFill>
              </a:defRPr>
            </a:lvl1pPr>
          </a:lstStyle>
          <a:p>
            <a:r>
              <a:t>Title Text</a:t>
            </a:r>
          </a:p>
        </p:txBody>
      </p:sp>
      <p:sp>
        <p:nvSpPr>
          <p:cNvPr id="24" name="Body Level One…"/>
          <p:cNvSpPr txBox="1">
            <a:spLocks noGrp="1"/>
          </p:cNvSpPr>
          <p:nvPr>
            <p:ph type="body" sz="half" idx="1"/>
          </p:nvPr>
        </p:nvSpPr>
        <p:spPr>
          <a:xfrm>
            <a:off x="1371600" y="3886200"/>
            <a:ext cx="6400800" cy="2971800"/>
          </a:xfrm>
          <a:prstGeom prst="rect">
            <a:avLst/>
          </a:prstGeom>
        </p:spPr>
        <p:txBody>
          <a:bodyPr/>
          <a:lstStyle>
            <a:lvl1pPr marL="40639" indent="0" algn="ctr">
              <a:buSzTx/>
              <a:buNone/>
              <a:defRPr>
                <a:solidFill>
                  <a:srgbClr val="004100"/>
                </a:solidFill>
                <a:uFill>
                  <a:solidFill>
                    <a:srgbClr val="004100"/>
                  </a:solidFill>
                </a:uFill>
              </a:defRPr>
            </a:lvl1pPr>
            <a:lvl2pPr marL="497840" indent="0" algn="ctr">
              <a:buSzTx/>
              <a:buNone/>
              <a:defRPr>
                <a:solidFill>
                  <a:srgbClr val="004100"/>
                </a:solidFill>
                <a:uFill>
                  <a:solidFill>
                    <a:srgbClr val="004100"/>
                  </a:solidFill>
                </a:uFill>
              </a:defRPr>
            </a:lvl2pPr>
            <a:lvl3pPr marL="955039" indent="0" algn="ctr">
              <a:buSzTx/>
              <a:buNone/>
              <a:defRPr>
                <a:solidFill>
                  <a:srgbClr val="004100"/>
                </a:solidFill>
                <a:uFill>
                  <a:solidFill>
                    <a:srgbClr val="004100"/>
                  </a:solidFill>
                </a:uFill>
              </a:defRPr>
            </a:lvl3pPr>
            <a:lvl4pPr marL="1412239" indent="0" algn="ctr">
              <a:buSzTx/>
              <a:buNone/>
              <a:defRPr>
                <a:solidFill>
                  <a:srgbClr val="004100"/>
                </a:solidFill>
                <a:uFill>
                  <a:solidFill>
                    <a:srgbClr val="004100"/>
                  </a:solidFill>
                </a:uFill>
              </a:defRPr>
            </a:lvl4pPr>
            <a:lvl5pPr marL="1869439" indent="0" algn="ctr">
              <a:buSzTx/>
              <a:buNone/>
              <a:defRPr>
                <a:solidFill>
                  <a:srgbClr val="004100"/>
                </a:solidFill>
                <a:uFill>
                  <a:solidFill>
                    <a:srgbClr val="004100"/>
                  </a:solidFill>
                </a:uFill>
              </a:defRPr>
            </a:lvl5pPr>
          </a:lstStyle>
          <a:p>
            <a:r>
              <a:t>Body Level One</a:t>
            </a:r>
          </a:p>
          <a:p>
            <a:pPr lvl="1"/>
            <a:r>
              <a:t>Body Level Two</a:t>
            </a:r>
          </a:p>
          <a:p>
            <a:pPr lvl="2"/>
            <a:r>
              <a:t>Body Level Three</a:t>
            </a:r>
          </a:p>
          <a:p>
            <a:pPr lvl="3"/>
            <a:r>
              <a:t>Body Level Four</a:t>
            </a:r>
          </a:p>
          <a:p>
            <a:pPr lvl="4"/>
            <a:r>
              <a:t>Body Level Five</a:t>
            </a:r>
          </a:p>
        </p:txBody>
      </p:sp>
      <p:sp>
        <p:nvSpPr>
          <p:cNvPr id="25" name="Slide Number"/>
          <p:cNvSpPr txBox="1">
            <a:spLocks noGrp="1"/>
          </p:cNvSpPr>
          <p:nvPr>
            <p:ph type="sldNum" sz="quarter" idx="2"/>
          </p:nvPr>
        </p:nvSpPr>
        <p:spPr>
          <a:prstGeom prst="rect">
            <a:avLst/>
          </a:prstGeom>
        </p:spPr>
        <p:txBody>
          <a:bodyPr/>
          <a:lstStyle>
            <a:lvl1pPr>
              <a:defRPr>
                <a:solidFill>
                  <a:srgbClr val="004100"/>
                </a:solidFill>
                <a:uFill>
                  <a:solidFill>
                    <a:srgbClr val="004100"/>
                  </a:solidFill>
                </a:uFill>
              </a:defRPr>
            </a:lvl1p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32" name="Title Text"/>
          <p:cNvSpPr txBox="1">
            <a:spLocks noGrp="1"/>
          </p:cNvSpPr>
          <p:nvPr>
            <p:ph type="title"/>
          </p:nvPr>
        </p:nvSpPr>
        <p:spPr>
          <a:prstGeom prst="rect">
            <a:avLst/>
          </a:prstGeom>
        </p:spPr>
        <p:txBody>
          <a:bodyPr/>
          <a:lstStyle/>
          <a:p>
            <a:r>
              <a:t>Title Text</a:t>
            </a:r>
          </a:p>
        </p:txBody>
      </p:sp>
      <p:sp>
        <p:nvSpPr>
          <p:cNvPr id="33"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3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41" name="Title Text"/>
          <p:cNvSpPr txBox="1">
            <a:spLocks noGrp="1"/>
          </p:cNvSpPr>
          <p:nvPr>
            <p:ph type="title"/>
          </p:nvPr>
        </p:nvSpPr>
        <p:spPr>
          <a:xfrm>
            <a:off x="685800" y="1828800"/>
            <a:ext cx="7772400" cy="2057400"/>
          </a:xfrm>
          <a:prstGeom prst="rect">
            <a:avLst/>
          </a:prstGeom>
        </p:spPr>
        <p:txBody>
          <a:bodyPr/>
          <a:lstStyle/>
          <a:p>
            <a:r>
              <a:t>Title Text</a:t>
            </a:r>
          </a:p>
        </p:txBody>
      </p:sp>
      <p:sp>
        <p:nvSpPr>
          <p:cNvPr id="42" name="Body Level One…"/>
          <p:cNvSpPr txBox="1">
            <a:spLocks noGrp="1"/>
          </p:cNvSpPr>
          <p:nvPr>
            <p:ph type="body" sz="half" idx="1"/>
          </p:nvPr>
        </p:nvSpPr>
        <p:spPr>
          <a:xfrm>
            <a:off x="1371600" y="3886200"/>
            <a:ext cx="6400800" cy="2971800"/>
          </a:xfrm>
          <a:prstGeom prst="rect">
            <a:avLst/>
          </a:prstGeom>
        </p:spPr>
        <p:txBody>
          <a:bodyPr/>
          <a:lstStyle>
            <a:lvl1pPr marL="40639" indent="0" algn="ctr">
              <a:buSzTx/>
              <a:buNone/>
            </a:lvl1pPr>
            <a:lvl2pPr marL="497840" indent="0" algn="ctr">
              <a:buSzTx/>
              <a:buNone/>
            </a:lvl2pPr>
            <a:lvl3pPr marL="955039" indent="0" algn="ctr">
              <a:buSzTx/>
              <a:buNone/>
            </a:lvl3pPr>
            <a:lvl4pPr marL="1412239" indent="0" algn="ctr">
              <a:buSzTx/>
              <a:buNone/>
            </a:lvl4pPr>
            <a:lvl5pPr marL="1869439" indent="0" algn="ctr">
              <a:buSzTx/>
              <a:buNone/>
            </a:lvl5pPr>
          </a:lstStyle>
          <a:p>
            <a:r>
              <a:t>Body Level One</a:t>
            </a:r>
          </a:p>
          <a:p>
            <a:pPr lvl="1"/>
            <a:r>
              <a:t>Body Level Two</a:t>
            </a:r>
          </a:p>
          <a:p>
            <a:pPr lvl="2"/>
            <a:r>
              <a:t>Body Level Three</a:t>
            </a:r>
          </a:p>
          <a:p>
            <a:pPr lvl="3"/>
            <a:r>
              <a:t>Body Level Four</a:t>
            </a:r>
          </a:p>
          <a:p>
            <a:pPr lvl="4"/>
            <a:r>
              <a:t>Body Level Five</a:t>
            </a:r>
          </a:p>
        </p:txBody>
      </p:sp>
      <p:sp>
        <p:nvSpPr>
          <p:cNvPr id="4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Title &amp; Bullets copy">
    <p:spTree>
      <p:nvGrpSpPr>
        <p:cNvPr id="1" name=""/>
        <p:cNvGrpSpPr/>
        <p:nvPr/>
      </p:nvGrpSpPr>
      <p:grpSpPr>
        <a:xfrm>
          <a:off x="0" y="0"/>
          <a:ext cx="0" cy="0"/>
          <a:chOff x="0" y="0"/>
          <a:chExt cx="0" cy="0"/>
        </a:xfrm>
      </p:grpSpPr>
      <p:sp>
        <p:nvSpPr>
          <p:cNvPr id="50" name="Title Text"/>
          <p:cNvSpPr txBox="1">
            <a:spLocks noGrp="1"/>
          </p:cNvSpPr>
          <p:nvPr>
            <p:ph type="title"/>
          </p:nvPr>
        </p:nvSpPr>
        <p:spPr>
          <a:prstGeom prst="rect">
            <a:avLst/>
          </a:prstGeom>
        </p:spPr>
        <p:txBody>
          <a:bodyPr/>
          <a:lstStyle/>
          <a:p>
            <a:r>
              <a:t>Title Text</a:t>
            </a:r>
          </a:p>
        </p:txBody>
      </p:sp>
      <p:sp>
        <p:nvSpPr>
          <p:cNvPr id="5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Title &amp; Subtitle">
    <p:spTree>
      <p:nvGrpSpPr>
        <p:cNvPr id="1" name=""/>
        <p:cNvGrpSpPr/>
        <p:nvPr/>
      </p:nvGrpSpPr>
      <p:grpSpPr>
        <a:xfrm>
          <a:off x="0" y="0"/>
          <a:ext cx="0" cy="0"/>
          <a:chOff x="0" y="0"/>
          <a:chExt cx="0" cy="0"/>
        </a:xfrm>
      </p:grpSpPr>
      <p:sp>
        <p:nvSpPr>
          <p:cNvPr id="59" name="Title Text"/>
          <p:cNvSpPr txBox="1">
            <a:spLocks noGrp="1"/>
          </p:cNvSpPr>
          <p:nvPr>
            <p:ph type="title"/>
          </p:nvPr>
        </p:nvSpPr>
        <p:spPr>
          <a:xfrm>
            <a:off x="889000" y="1155700"/>
            <a:ext cx="7366000" cy="2324100"/>
          </a:xfrm>
          <a:prstGeom prst="rect">
            <a:avLst/>
          </a:prstGeom>
        </p:spPr>
        <p:txBody>
          <a:bodyPr lIns="38100" tIns="38100" rIns="38100" bIns="38100" anchor="b"/>
          <a:lstStyle>
            <a:lvl1pPr marL="0" marR="0" defTabSz="406400">
              <a:defRPr sz="5600">
                <a:uFillTx/>
                <a:latin typeface="+mj-lt"/>
                <a:ea typeface="+mj-ea"/>
                <a:cs typeface="+mj-cs"/>
                <a:sym typeface="Gill Sans"/>
              </a:defRPr>
            </a:lvl1pPr>
          </a:lstStyle>
          <a:p>
            <a:r>
              <a:t>Title Text</a:t>
            </a:r>
          </a:p>
        </p:txBody>
      </p:sp>
      <p:sp>
        <p:nvSpPr>
          <p:cNvPr id="60" name="Body Level One…"/>
          <p:cNvSpPr txBox="1">
            <a:spLocks noGrp="1"/>
          </p:cNvSpPr>
          <p:nvPr>
            <p:ph type="body" sz="quarter" idx="1"/>
          </p:nvPr>
        </p:nvSpPr>
        <p:spPr>
          <a:xfrm>
            <a:off x="889000" y="3530600"/>
            <a:ext cx="7366000" cy="800100"/>
          </a:xfrm>
          <a:prstGeom prst="rect">
            <a:avLst/>
          </a:prstGeom>
        </p:spPr>
        <p:txBody>
          <a:bodyPr lIns="38100" tIns="38100" rIns="38100" bIns="38100"/>
          <a:lstStyle>
            <a:lvl1pPr marL="0" marR="0" indent="0" algn="ctr" defTabSz="406400">
              <a:spcBef>
                <a:spcPts val="0"/>
              </a:spcBef>
              <a:buSzTx/>
              <a:buNone/>
              <a:defRPr sz="2400">
                <a:uFillTx/>
                <a:latin typeface="+mj-lt"/>
                <a:ea typeface="+mj-ea"/>
                <a:cs typeface="+mj-cs"/>
                <a:sym typeface="Gill Sans"/>
              </a:defRPr>
            </a:lvl1pPr>
            <a:lvl2pPr marL="0" marR="0" indent="0" algn="ctr" defTabSz="406400">
              <a:spcBef>
                <a:spcPts val="0"/>
              </a:spcBef>
              <a:buSzTx/>
              <a:buNone/>
              <a:defRPr sz="2400">
                <a:uFillTx/>
                <a:latin typeface="+mj-lt"/>
                <a:ea typeface="+mj-ea"/>
                <a:cs typeface="+mj-cs"/>
                <a:sym typeface="Gill Sans"/>
              </a:defRPr>
            </a:lvl2pPr>
            <a:lvl3pPr marL="0" marR="0" indent="0" algn="ctr" defTabSz="406400">
              <a:spcBef>
                <a:spcPts val="0"/>
              </a:spcBef>
              <a:buSzTx/>
              <a:buNone/>
              <a:defRPr>
                <a:uFillTx/>
                <a:latin typeface="+mj-lt"/>
                <a:ea typeface="+mj-ea"/>
                <a:cs typeface="+mj-cs"/>
                <a:sym typeface="Gill Sans"/>
              </a:defRPr>
            </a:lvl3pPr>
            <a:lvl4pPr marL="0" marR="0" indent="0" algn="ctr" defTabSz="406400">
              <a:spcBef>
                <a:spcPts val="0"/>
              </a:spcBef>
              <a:buSzTx/>
              <a:buNone/>
              <a:defRPr sz="2400">
                <a:uFillTx/>
                <a:latin typeface="+mj-lt"/>
                <a:ea typeface="+mj-ea"/>
                <a:cs typeface="+mj-cs"/>
                <a:sym typeface="Gill Sans"/>
              </a:defRPr>
            </a:lvl4pPr>
            <a:lvl5pPr marL="0" marR="0" indent="0" algn="ctr" defTabSz="406400">
              <a:spcBef>
                <a:spcPts val="0"/>
              </a:spcBef>
              <a:buSzTx/>
              <a:buNone/>
              <a:defRPr sz="2400">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61"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sp>
        <p:nvSpPr>
          <p:cNvPr id="68" name="Title Text"/>
          <p:cNvSpPr txBox="1">
            <a:spLocks noGrp="1"/>
          </p:cNvSpPr>
          <p:nvPr>
            <p:ph type="title"/>
          </p:nvPr>
        </p:nvSpPr>
        <p:spPr>
          <a:xfrm>
            <a:off x="889000" y="177800"/>
            <a:ext cx="7366000" cy="1714500"/>
          </a:xfrm>
          <a:prstGeom prst="rect">
            <a:avLst/>
          </a:prstGeom>
        </p:spPr>
        <p:txBody>
          <a:bodyPr lIns="38100" tIns="38100" rIns="38100" bIns="38100"/>
          <a:lstStyle>
            <a:lvl1pPr marL="0" marR="0" defTabSz="406400">
              <a:defRPr sz="5600">
                <a:uFillTx/>
                <a:latin typeface="+mj-lt"/>
                <a:ea typeface="+mj-ea"/>
                <a:cs typeface="+mj-cs"/>
                <a:sym typeface="Gill Sans"/>
              </a:defRPr>
            </a:lvl1pPr>
          </a:lstStyle>
          <a:p>
            <a:r>
              <a:t>Title Text</a:t>
            </a:r>
          </a:p>
        </p:txBody>
      </p:sp>
      <p:sp>
        <p:nvSpPr>
          <p:cNvPr id="69" name="Body Level One…"/>
          <p:cNvSpPr txBox="1">
            <a:spLocks noGrp="1"/>
          </p:cNvSpPr>
          <p:nvPr>
            <p:ph type="body" idx="1"/>
          </p:nvPr>
        </p:nvSpPr>
        <p:spPr>
          <a:xfrm>
            <a:off x="889000" y="1943100"/>
            <a:ext cx="7366000" cy="4025900"/>
          </a:xfrm>
          <a:prstGeom prst="rect">
            <a:avLst/>
          </a:prstGeom>
        </p:spPr>
        <p:txBody>
          <a:bodyPr lIns="38100" tIns="38100" rIns="38100" bIns="38100" anchor="ctr"/>
          <a:lstStyle>
            <a:lvl1pPr marL="698500" marR="0" indent="-444500" defTabSz="406400">
              <a:spcBef>
                <a:spcPts val="1600"/>
              </a:spcBef>
              <a:buSzPct val="171000"/>
              <a:defRPr sz="2800">
                <a:uFillTx/>
                <a:latin typeface="+mj-lt"/>
                <a:ea typeface="+mj-ea"/>
                <a:cs typeface="+mj-cs"/>
                <a:sym typeface="Gill Sans"/>
              </a:defRPr>
            </a:lvl1pPr>
            <a:lvl2pPr marL="1041400" marR="0" indent="-444500" defTabSz="406400">
              <a:spcBef>
                <a:spcPts val="1600"/>
              </a:spcBef>
              <a:buSzPct val="171000"/>
              <a:buChar char="•"/>
              <a:defRPr>
                <a:uFillTx/>
                <a:latin typeface="+mj-lt"/>
                <a:ea typeface="+mj-ea"/>
                <a:cs typeface="+mj-cs"/>
                <a:sym typeface="Gill Sans"/>
              </a:defRPr>
            </a:lvl2pPr>
            <a:lvl3pPr marL="1384300" marR="0" indent="-444500" defTabSz="406400">
              <a:spcBef>
                <a:spcPts val="1600"/>
              </a:spcBef>
              <a:buSzPct val="171000"/>
              <a:defRPr sz="2800">
                <a:uFillTx/>
                <a:latin typeface="+mj-lt"/>
                <a:ea typeface="+mj-ea"/>
                <a:cs typeface="+mj-cs"/>
                <a:sym typeface="Gill Sans"/>
              </a:defRPr>
            </a:lvl3pPr>
            <a:lvl4pPr marL="1739900" marR="0" indent="-444500" defTabSz="406400">
              <a:spcBef>
                <a:spcPts val="1600"/>
              </a:spcBef>
              <a:buSzPct val="171000"/>
              <a:buChar char="•"/>
              <a:defRPr sz="2800">
                <a:uFillTx/>
                <a:latin typeface="+mj-lt"/>
                <a:ea typeface="+mj-ea"/>
                <a:cs typeface="+mj-cs"/>
                <a:sym typeface="Gill Sans"/>
              </a:defRPr>
            </a:lvl4pPr>
            <a:lvl5pPr marL="2082800" marR="0" indent="-444500" defTabSz="406400">
              <a:spcBef>
                <a:spcPts val="1600"/>
              </a:spcBef>
              <a:buSzPct val="171000"/>
              <a:buChar char="•"/>
              <a:defRPr sz="2800">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70"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Title &amp; Bullets - 2 Column">
    <p:spTree>
      <p:nvGrpSpPr>
        <p:cNvPr id="1" name=""/>
        <p:cNvGrpSpPr/>
        <p:nvPr/>
      </p:nvGrpSpPr>
      <p:grpSpPr>
        <a:xfrm>
          <a:off x="0" y="0"/>
          <a:ext cx="0" cy="0"/>
          <a:chOff x="0" y="0"/>
          <a:chExt cx="0" cy="0"/>
        </a:xfrm>
      </p:grpSpPr>
      <p:sp>
        <p:nvSpPr>
          <p:cNvPr id="77" name="Title Text"/>
          <p:cNvSpPr txBox="1">
            <a:spLocks noGrp="1"/>
          </p:cNvSpPr>
          <p:nvPr>
            <p:ph type="title"/>
          </p:nvPr>
        </p:nvSpPr>
        <p:spPr>
          <a:xfrm>
            <a:off x="889000" y="177800"/>
            <a:ext cx="7366000" cy="1714500"/>
          </a:xfrm>
          <a:prstGeom prst="rect">
            <a:avLst/>
          </a:prstGeom>
        </p:spPr>
        <p:txBody>
          <a:bodyPr lIns="38100" tIns="38100" rIns="38100" bIns="38100"/>
          <a:lstStyle>
            <a:lvl1pPr marL="0" marR="0" defTabSz="406400">
              <a:defRPr sz="5600">
                <a:uFillTx/>
                <a:latin typeface="+mj-lt"/>
                <a:ea typeface="+mj-ea"/>
                <a:cs typeface="+mj-cs"/>
                <a:sym typeface="Gill Sans"/>
              </a:defRPr>
            </a:lvl1pPr>
          </a:lstStyle>
          <a:p>
            <a:r>
              <a:t>Title Text</a:t>
            </a:r>
          </a:p>
        </p:txBody>
      </p:sp>
      <p:sp>
        <p:nvSpPr>
          <p:cNvPr id="78" name="Body Level One…"/>
          <p:cNvSpPr txBox="1">
            <a:spLocks noGrp="1"/>
          </p:cNvSpPr>
          <p:nvPr>
            <p:ph type="body" idx="1"/>
          </p:nvPr>
        </p:nvSpPr>
        <p:spPr>
          <a:xfrm>
            <a:off x="889000" y="1943100"/>
            <a:ext cx="7366000" cy="4025900"/>
          </a:xfrm>
          <a:prstGeom prst="rect">
            <a:avLst/>
          </a:prstGeom>
        </p:spPr>
        <p:txBody>
          <a:bodyPr lIns="38100" tIns="38100" rIns="38100" bIns="38100" numCol="2" spcCol="368300"/>
          <a:lstStyle>
            <a:lvl1pPr marL="640422" marR="0" indent="-386422" defTabSz="406400">
              <a:spcBef>
                <a:spcPts val="2700"/>
              </a:spcBef>
              <a:buSzPct val="171000"/>
              <a:defRPr sz="2000">
                <a:uFillTx/>
                <a:latin typeface="+mj-lt"/>
                <a:ea typeface="+mj-ea"/>
                <a:cs typeface="+mj-cs"/>
                <a:sym typeface="Gill Sans"/>
              </a:defRPr>
            </a:lvl1pPr>
            <a:lvl2pPr marL="983322" marR="0" indent="-386422" defTabSz="406400">
              <a:spcBef>
                <a:spcPts val="2700"/>
              </a:spcBef>
              <a:buSzPct val="171000"/>
              <a:buChar char="•"/>
              <a:defRPr sz="2000">
                <a:uFillTx/>
                <a:latin typeface="+mj-lt"/>
                <a:ea typeface="+mj-ea"/>
                <a:cs typeface="+mj-cs"/>
                <a:sym typeface="Gill Sans"/>
              </a:defRPr>
            </a:lvl2pPr>
            <a:lvl3pPr marL="1326222" marR="0" indent="-386422" defTabSz="406400">
              <a:spcBef>
                <a:spcPts val="2700"/>
              </a:spcBef>
              <a:buSzPct val="171000"/>
              <a:defRPr sz="2000">
                <a:uFillTx/>
                <a:latin typeface="+mj-lt"/>
                <a:ea typeface="+mj-ea"/>
                <a:cs typeface="+mj-cs"/>
                <a:sym typeface="Gill Sans"/>
              </a:defRPr>
            </a:lvl3pPr>
            <a:lvl4pPr marL="1681822" marR="0" indent="-386422" defTabSz="406400">
              <a:spcBef>
                <a:spcPts val="2700"/>
              </a:spcBef>
              <a:buSzPct val="171000"/>
              <a:buChar char="•"/>
              <a:defRPr>
                <a:uFillTx/>
                <a:latin typeface="+mj-lt"/>
                <a:ea typeface="+mj-ea"/>
                <a:cs typeface="+mj-cs"/>
                <a:sym typeface="Gill Sans"/>
              </a:defRPr>
            </a:lvl4pPr>
            <a:lvl5pPr marL="2024722" marR="0" indent="-386422" defTabSz="406400">
              <a:spcBef>
                <a:spcPts val="2700"/>
              </a:spcBef>
              <a:buSzPct val="171000"/>
              <a:buChar char="•"/>
              <a:defRPr>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79"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Bullets">
    <p:spTree>
      <p:nvGrpSpPr>
        <p:cNvPr id="1" name=""/>
        <p:cNvGrpSpPr/>
        <p:nvPr/>
      </p:nvGrpSpPr>
      <p:grpSpPr>
        <a:xfrm>
          <a:off x="0" y="0"/>
          <a:ext cx="0" cy="0"/>
          <a:chOff x="0" y="0"/>
          <a:chExt cx="0" cy="0"/>
        </a:xfrm>
      </p:grpSpPr>
      <p:sp>
        <p:nvSpPr>
          <p:cNvPr id="86" name="Body Level One…"/>
          <p:cNvSpPr txBox="1">
            <a:spLocks noGrp="1"/>
          </p:cNvSpPr>
          <p:nvPr>
            <p:ph type="body" idx="1"/>
          </p:nvPr>
        </p:nvSpPr>
        <p:spPr>
          <a:xfrm>
            <a:off x="889000" y="889000"/>
            <a:ext cx="7366000" cy="5080000"/>
          </a:xfrm>
          <a:prstGeom prst="rect">
            <a:avLst/>
          </a:prstGeom>
        </p:spPr>
        <p:txBody>
          <a:bodyPr lIns="38100" tIns="38100" rIns="38100" bIns="38100" anchor="ctr"/>
          <a:lstStyle>
            <a:lvl1pPr marL="698500" marR="0" indent="-444500" defTabSz="406400">
              <a:spcBef>
                <a:spcPts val="3300"/>
              </a:spcBef>
              <a:buSzPct val="171000"/>
              <a:defRPr sz="2800">
                <a:uFillTx/>
                <a:latin typeface="+mj-lt"/>
                <a:ea typeface="+mj-ea"/>
                <a:cs typeface="+mj-cs"/>
                <a:sym typeface="Gill Sans"/>
              </a:defRPr>
            </a:lvl1pPr>
            <a:lvl2pPr marL="1041400" marR="0" indent="-444500" defTabSz="406400">
              <a:spcBef>
                <a:spcPts val="3300"/>
              </a:spcBef>
              <a:buSzPct val="171000"/>
              <a:buChar char="•"/>
              <a:defRPr>
                <a:uFillTx/>
                <a:latin typeface="+mj-lt"/>
                <a:ea typeface="+mj-ea"/>
                <a:cs typeface="+mj-cs"/>
                <a:sym typeface="Gill Sans"/>
              </a:defRPr>
            </a:lvl2pPr>
            <a:lvl3pPr marL="1384300" marR="0" indent="-444500" defTabSz="406400">
              <a:spcBef>
                <a:spcPts val="3300"/>
              </a:spcBef>
              <a:buSzPct val="171000"/>
              <a:defRPr sz="2800">
                <a:uFillTx/>
                <a:latin typeface="+mj-lt"/>
                <a:ea typeface="+mj-ea"/>
                <a:cs typeface="+mj-cs"/>
                <a:sym typeface="Gill Sans"/>
              </a:defRPr>
            </a:lvl3pPr>
            <a:lvl4pPr marL="1739900" marR="0" indent="-444500" defTabSz="406400">
              <a:spcBef>
                <a:spcPts val="3300"/>
              </a:spcBef>
              <a:buSzPct val="171000"/>
              <a:buChar char="•"/>
              <a:defRPr sz="2800">
                <a:uFillTx/>
                <a:latin typeface="+mj-lt"/>
                <a:ea typeface="+mj-ea"/>
                <a:cs typeface="+mj-cs"/>
                <a:sym typeface="Gill Sans"/>
              </a:defRPr>
            </a:lvl4pPr>
            <a:lvl5pPr marL="2082800" marR="0" indent="-444500" defTabSz="406400">
              <a:spcBef>
                <a:spcPts val="3300"/>
              </a:spcBef>
              <a:buSzPct val="171000"/>
              <a:buChar char="•"/>
              <a:defRPr sz="2800">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87"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94"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Title - Top">
    <p:spTree>
      <p:nvGrpSpPr>
        <p:cNvPr id="1" name=""/>
        <p:cNvGrpSpPr/>
        <p:nvPr/>
      </p:nvGrpSpPr>
      <p:grpSpPr>
        <a:xfrm>
          <a:off x="0" y="0"/>
          <a:ext cx="0" cy="0"/>
          <a:chOff x="0" y="0"/>
          <a:chExt cx="0" cy="0"/>
        </a:xfrm>
      </p:grpSpPr>
      <p:sp>
        <p:nvSpPr>
          <p:cNvPr id="101" name="Title Text"/>
          <p:cNvSpPr txBox="1">
            <a:spLocks noGrp="1"/>
          </p:cNvSpPr>
          <p:nvPr>
            <p:ph type="title"/>
          </p:nvPr>
        </p:nvSpPr>
        <p:spPr>
          <a:xfrm>
            <a:off x="889000" y="177800"/>
            <a:ext cx="7366000" cy="1714500"/>
          </a:xfrm>
          <a:prstGeom prst="rect">
            <a:avLst/>
          </a:prstGeom>
        </p:spPr>
        <p:txBody>
          <a:bodyPr lIns="38100" tIns="38100" rIns="38100" bIns="38100"/>
          <a:lstStyle>
            <a:lvl1pPr marL="0" marR="0" defTabSz="406400">
              <a:defRPr sz="5600">
                <a:uFillTx/>
                <a:latin typeface="+mj-lt"/>
                <a:ea typeface="+mj-ea"/>
                <a:cs typeface="+mj-cs"/>
                <a:sym typeface="Gill Sans"/>
              </a:defRPr>
            </a:lvl1pPr>
          </a:lstStyle>
          <a:p>
            <a:r>
              <a:t>Title Text</a:t>
            </a:r>
          </a:p>
        </p:txBody>
      </p:sp>
      <p:sp>
        <p:nvSpPr>
          <p:cNvPr id="102"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Title - Center">
    <p:spTree>
      <p:nvGrpSpPr>
        <p:cNvPr id="1" name=""/>
        <p:cNvGrpSpPr/>
        <p:nvPr/>
      </p:nvGrpSpPr>
      <p:grpSpPr>
        <a:xfrm>
          <a:off x="0" y="0"/>
          <a:ext cx="0" cy="0"/>
          <a:chOff x="0" y="0"/>
          <a:chExt cx="0" cy="0"/>
        </a:xfrm>
      </p:grpSpPr>
      <p:sp>
        <p:nvSpPr>
          <p:cNvPr id="109" name="Title Text"/>
          <p:cNvSpPr txBox="1">
            <a:spLocks noGrp="1"/>
          </p:cNvSpPr>
          <p:nvPr>
            <p:ph type="title"/>
          </p:nvPr>
        </p:nvSpPr>
        <p:spPr>
          <a:xfrm>
            <a:off x="889000" y="2095500"/>
            <a:ext cx="7366000" cy="2679700"/>
          </a:xfrm>
          <a:prstGeom prst="rect">
            <a:avLst/>
          </a:prstGeom>
        </p:spPr>
        <p:txBody>
          <a:bodyPr lIns="38100" tIns="38100" rIns="38100" bIns="38100"/>
          <a:lstStyle>
            <a:lvl1pPr marL="0" marR="0" defTabSz="406400">
              <a:defRPr sz="5600">
                <a:uFillTx/>
                <a:latin typeface="+mj-lt"/>
                <a:ea typeface="+mj-ea"/>
                <a:cs typeface="+mj-cs"/>
                <a:sym typeface="Gill Sans"/>
              </a:defRPr>
            </a:lvl1pPr>
          </a:lstStyle>
          <a:p>
            <a:r>
              <a:t>Title Text</a:t>
            </a:r>
          </a:p>
        </p:txBody>
      </p:sp>
      <p:sp>
        <p:nvSpPr>
          <p:cNvPr id="110"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Photo - Horizontal">
    <p:spTree>
      <p:nvGrpSpPr>
        <p:cNvPr id="1" name=""/>
        <p:cNvGrpSpPr/>
        <p:nvPr/>
      </p:nvGrpSpPr>
      <p:grpSpPr>
        <a:xfrm>
          <a:off x="0" y="0"/>
          <a:ext cx="0" cy="0"/>
          <a:chOff x="0" y="0"/>
          <a:chExt cx="0" cy="0"/>
        </a:xfrm>
      </p:grpSpPr>
      <p:sp>
        <p:nvSpPr>
          <p:cNvPr id="117" name="Image"/>
          <p:cNvSpPr>
            <a:spLocks noGrp="1"/>
          </p:cNvSpPr>
          <p:nvPr>
            <p:ph type="pic" sz="half" idx="21"/>
          </p:nvPr>
        </p:nvSpPr>
        <p:spPr>
          <a:xfrm>
            <a:off x="1778000" y="1282700"/>
            <a:ext cx="5600700" cy="3474395"/>
          </a:xfrm>
          <a:prstGeom prst="rect">
            <a:avLst/>
          </a:prstGeom>
        </p:spPr>
        <p:txBody>
          <a:bodyPr lIns="91439" tIns="45719" rIns="91439" bIns="45719"/>
          <a:lstStyle/>
          <a:p>
            <a:endParaRPr/>
          </a:p>
        </p:txBody>
      </p:sp>
      <p:sp>
        <p:nvSpPr>
          <p:cNvPr id="118" name="Title Text"/>
          <p:cNvSpPr txBox="1">
            <a:spLocks noGrp="1"/>
          </p:cNvSpPr>
          <p:nvPr>
            <p:ph type="title"/>
          </p:nvPr>
        </p:nvSpPr>
        <p:spPr>
          <a:xfrm>
            <a:off x="889000" y="5181600"/>
            <a:ext cx="7366000" cy="1206500"/>
          </a:xfrm>
          <a:prstGeom prst="rect">
            <a:avLst/>
          </a:prstGeom>
        </p:spPr>
        <p:txBody>
          <a:bodyPr lIns="38100" tIns="38100" rIns="38100" bIns="38100"/>
          <a:lstStyle>
            <a:lvl1pPr marL="0" marR="0" defTabSz="406400">
              <a:defRPr sz="5600">
                <a:uFillTx/>
                <a:latin typeface="+mj-lt"/>
                <a:ea typeface="+mj-ea"/>
                <a:cs typeface="+mj-cs"/>
                <a:sym typeface="Gill Sans"/>
              </a:defRPr>
            </a:lvl1pPr>
          </a:lstStyle>
          <a:p>
            <a:r>
              <a:t>Title Text</a:t>
            </a:r>
          </a:p>
        </p:txBody>
      </p:sp>
      <p:sp>
        <p:nvSpPr>
          <p:cNvPr id="119"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Photo - Horizontal Reflection">
    <p:spTree>
      <p:nvGrpSpPr>
        <p:cNvPr id="1" name=""/>
        <p:cNvGrpSpPr/>
        <p:nvPr/>
      </p:nvGrpSpPr>
      <p:grpSpPr>
        <a:xfrm>
          <a:off x="0" y="0"/>
          <a:ext cx="0" cy="0"/>
          <a:chOff x="0" y="0"/>
          <a:chExt cx="0" cy="0"/>
        </a:xfrm>
      </p:grpSpPr>
      <p:sp>
        <p:nvSpPr>
          <p:cNvPr id="126" name="Image"/>
          <p:cNvSpPr>
            <a:spLocks noGrp="1"/>
          </p:cNvSpPr>
          <p:nvPr>
            <p:ph type="pic" sz="half" idx="21"/>
          </p:nvPr>
        </p:nvSpPr>
        <p:spPr>
          <a:xfrm>
            <a:off x="1778000" y="1282700"/>
            <a:ext cx="5600700" cy="3474395"/>
          </a:xfrm>
          <a:prstGeom prst="rect">
            <a:avLst/>
          </a:prstGeom>
          <a:ln w="25400"/>
          <a:effectLst>
            <a:reflection stA="50000" endPos="40000" dir="5400000" sy="-100000" algn="bl" rotWithShape="0"/>
          </a:effectLst>
        </p:spPr>
        <p:txBody>
          <a:bodyPr lIns="91439" tIns="45719" rIns="91439" bIns="45719"/>
          <a:lstStyle/>
          <a:p>
            <a:endParaRPr/>
          </a:p>
        </p:txBody>
      </p:sp>
      <p:sp>
        <p:nvSpPr>
          <p:cNvPr id="127" name="Title Text"/>
          <p:cNvSpPr txBox="1">
            <a:spLocks noGrp="1"/>
          </p:cNvSpPr>
          <p:nvPr>
            <p:ph type="title"/>
          </p:nvPr>
        </p:nvSpPr>
        <p:spPr>
          <a:xfrm>
            <a:off x="889000" y="5181600"/>
            <a:ext cx="7366000" cy="1206500"/>
          </a:xfrm>
          <a:prstGeom prst="rect">
            <a:avLst/>
          </a:prstGeom>
        </p:spPr>
        <p:txBody>
          <a:bodyPr lIns="38100" tIns="38100" rIns="38100" bIns="38100"/>
          <a:lstStyle>
            <a:lvl1pPr marL="0" marR="0" defTabSz="406400">
              <a:defRPr sz="5600">
                <a:uFillTx/>
                <a:latin typeface="+mj-lt"/>
                <a:ea typeface="+mj-ea"/>
                <a:cs typeface="+mj-cs"/>
                <a:sym typeface="Gill Sans"/>
              </a:defRPr>
            </a:lvl1pPr>
          </a:lstStyle>
          <a:p>
            <a:r>
              <a:t>Title Text</a:t>
            </a:r>
          </a:p>
        </p:txBody>
      </p:sp>
      <p:sp>
        <p:nvSpPr>
          <p:cNvPr id="128"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Photo - Vertical">
    <p:spTree>
      <p:nvGrpSpPr>
        <p:cNvPr id="1" name=""/>
        <p:cNvGrpSpPr/>
        <p:nvPr/>
      </p:nvGrpSpPr>
      <p:grpSpPr>
        <a:xfrm>
          <a:off x="0" y="0"/>
          <a:ext cx="0" cy="0"/>
          <a:chOff x="0" y="0"/>
          <a:chExt cx="0" cy="0"/>
        </a:xfrm>
      </p:grpSpPr>
      <p:sp>
        <p:nvSpPr>
          <p:cNvPr id="135" name="Image"/>
          <p:cNvSpPr>
            <a:spLocks noGrp="1"/>
          </p:cNvSpPr>
          <p:nvPr>
            <p:ph type="pic" sz="half" idx="21"/>
          </p:nvPr>
        </p:nvSpPr>
        <p:spPr>
          <a:xfrm>
            <a:off x="4876800" y="927100"/>
            <a:ext cx="3225800" cy="4841869"/>
          </a:xfrm>
          <a:prstGeom prst="rect">
            <a:avLst/>
          </a:prstGeom>
        </p:spPr>
        <p:txBody>
          <a:bodyPr lIns="91439" tIns="45719" rIns="91439" bIns="45719"/>
          <a:lstStyle/>
          <a:p>
            <a:endParaRPr/>
          </a:p>
        </p:txBody>
      </p:sp>
      <p:sp>
        <p:nvSpPr>
          <p:cNvPr id="136" name="Title Text"/>
          <p:cNvSpPr txBox="1">
            <a:spLocks noGrp="1"/>
          </p:cNvSpPr>
          <p:nvPr>
            <p:ph type="title"/>
          </p:nvPr>
        </p:nvSpPr>
        <p:spPr>
          <a:xfrm>
            <a:off x="444500" y="990600"/>
            <a:ext cx="4127500" cy="2324100"/>
          </a:xfrm>
          <a:prstGeom prst="rect">
            <a:avLst/>
          </a:prstGeom>
        </p:spPr>
        <p:txBody>
          <a:bodyPr lIns="38100" tIns="38100" rIns="38100" bIns="38100" anchor="b"/>
          <a:lstStyle>
            <a:lvl1pPr marL="0" marR="0" defTabSz="406400">
              <a:defRPr sz="4800">
                <a:uFillTx/>
                <a:latin typeface="+mj-lt"/>
                <a:ea typeface="+mj-ea"/>
                <a:cs typeface="+mj-cs"/>
                <a:sym typeface="Gill Sans"/>
              </a:defRPr>
            </a:lvl1pPr>
          </a:lstStyle>
          <a:p>
            <a:r>
              <a:t>Title Text</a:t>
            </a:r>
          </a:p>
        </p:txBody>
      </p:sp>
      <p:sp>
        <p:nvSpPr>
          <p:cNvPr id="137" name="Body Level One…"/>
          <p:cNvSpPr txBox="1">
            <a:spLocks noGrp="1"/>
          </p:cNvSpPr>
          <p:nvPr>
            <p:ph type="body" sz="quarter" idx="1"/>
          </p:nvPr>
        </p:nvSpPr>
        <p:spPr>
          <a:xfrm>
            <a:off x="444500" y="3378200"/>
            <a:ext cx="4127500" cy="2324100"/>
          </a:xfrm>
          <a:prstGeom prst="rect">
            <a:avLst/>
          </a:prstGeom>
        </p:spPr>
        <p:txBody>
          <a:bodyPr lIns="38100" tIns="38100" rIns="38100" bIns="38100"/>
          <a:lstStyle>
            <a:lvl1pPr marL="0" marR="0" indent="0" algn="ctr" defTabSz="406400">
              <a:spcBef>
                <a:spcPts val="0"/>
              </a:spcBef>
              <a:buSzTx/>
              <a:buNone/>
              <a:defRPr sz="2200">
                <a:uFillTx/>
                <a:latin typeface="+mj-lt"/>
                <a:ea typeface="+mj-ea"/>
                <a:cs typeface="+mj-cs"/>
                <a:sym typeface="Gill Sans"/>
              </a:defRPr>
            </a:lvl1pPr>
            <a:lvl2pPr marL="0" marR="0" indent="0" algn="ctr" defTabSz="406400">
              <a:spcBef>
                <a:spcPts val="0"/>
              </a:spcBef>
              <a:buSzTx/>
              <a:buNone/>
              <a:defRPr sz="2200">
                <a:uFillTx/>
                <a:latin typeface="+mj-lt"/>
                <a:ea typeface="+mj-ea"/>
                <a:cs typeface="+mj-cs"/>
                <a:sym typeface="Gill Sans"/>
              </a:defRPr>
            </a:lvl2pPr>
            <a:lvl3pPr marL="0" marR="0" indent="0" algn="ctr" defTabSz="406400">
              <a:spcBef>
                <a:spcPts val="0"/>
              </a:spcBef>
              <a:buSzTx/>
              <a:buNone/>
              <a:defRPr sz="2200">
                <a:uFillTx/>
                <a:latin typeface="+mj-lt"/>
                <a:ea typeface="+mj-ea"/>
                <a:cs typeface="+mj-cs"/>
                <a:sym typeface="Gill Sans"/>
              </a:defRPr>
            </a:lvl3pPr>
            <a:lvl4pPr marL="0" marR="0" indent="0" algn="ctr" defTabSz="406400">
              <a:spcBef>
                <a:spcPts val="0"/>
              </a:spcBef>
              <a:buSzTx/>
              <a:buNone/>
              <a:defRPr sz="2200">
                <a:uFillTx/>
                <a:latin typeface="+mj-lt"/>
                <a:ea typeface="+mj-ea"/>
                <a:cs typeface="+mj-cs"/>
                <a:sym typeface="Gill Sans"/>
              </a:defRPr>
            </a:lvl4pPr>
            <a:lvl5pPr marL="0" marR="0" indent="0" algn="ctr" defTabSz="406400">
              <a:spcBef>
                <a:spcPts val="0"/>
              </a:spcBef>
              <a:buSzTx/>
              <a:buNone/>
              <a:defRPr sz="2200">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38"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Photo - Vertical Reflection">
    <p:spTree>
      <p:nvGrpSpPr>
        <p:cNvPr id="1" name=""/>
        <p:cNvGrpSpPr/>
        <p:nvPr/>
      </p:nvGrpSpPr>
      <p:grpSpPr>
        <a:xfrm>
          <a:off x="0" y="0"/>
          <a:ext cx="0" cy="0"/>
          <a:chOff x="0" y="0"/>
          <a:chExt cx="0" cy="0"/>
        </a:xfrm>
      </p:grpSpPr>
      <p:sp>
        <p:nvSpPr>
          <p:cNvPr id="145" name="Image"/>
          <p:cNvSpPr>
            <a:spLocks noGrp="1"/>
          </p:cNvSpPr>
          <p:nvPr>
            <p:ph type="pic" sz="half" idx="21"/>
          </p:nvPr>
        </p:nvSpPr>
        <p:spPr>
          <a:xfrm>
            <a:off x="4876800" y="927100"/>
            <a:ext cx="3225800" cy="4841869"/>
          </a:xfrm>
          <a:prstGeom prst="rect">
            <a:avLst/>
          </a:prstGeom>
          <a:ln w="25400"/>
          <a:effectLst>
            <a:reflection stA="50000" endPos="40000" dir="5400000" sy="-100000" algn="bl" rotWithShape="0"/>
          </a:effectLst>
        </p:spPr>
        <p:txBody>
          <a:bodyPr lIns="91439" tIns="45719" rIns="91439" bIns="45719"/>
          <a:lstStyle/>
          <a:p>
            <a:endParaRPr/>
          </a:p>
        </p:txBody>
      </p:sp>
      <p:sp>
        <p:nvSpPr>
          <p:cNvPr id="146" name="Title Text"/>
          <p:cNvSpPr txBox="1">
            <a:spLocks noGrp="1"/>
          </p:cNvSpPr>
          <p:nvPr>
            <p:ph type="title"/>
          </p:nvPr>
        </p:nvSpPr>
        <p:spPr>
          <a:xfrm>
            <a:off x="444500" y="990600"/>
            <a:ext cx="4127500" cy="2324100"/>
          </a:xfrm>
          <a:prstGeom prst="rect">
            <a:avLst/>
          </a:prstGeom>
        </p:spPr>
        <p:txBody>
          <a:bodyPr lIns="38100" tIns="38100" rIns="38100" bIns="38100" anchor="b"/>
          <a:lstStyle>
            <a:lvl1pPr marL="0" marR="0" defTabSz="406400">
              <a:defRPr sz="4800">
                <a:uFillTx/>
                <a:latin typeface="+mj-lt"/>
                <a:ea typeface="+mj-ea"/>
                <a:cs typeface="+mj-cs"/>
                <a:sym typeface="Gill Sans"/>
              </a:defRPr>
            </a:lvl1pPr>
          </a:lstStyle>
          <a:p>
            <a:r>
              <a:t>Title Text</a:t>
            </a:r>
          </a:p>
        </p:txBody>
      </p:sp>
      <p:sp>
        <p:nvSpPr>
          <p:cNvPr id="147" name="Body Level One…"/>
          <p:cNvSpPr txBox="1">
            <a:spLocks noGrp="1"/>
          </p:cNvSpPr>
          <p:nvPr>
            <p:ph type="body" sz="quarter" idx="1"/>
          </p:nvPr>
        </p:nvSpPr>
        <p:spPr>
          <a:xfrm>
            <a:off x="444500" y="3378200"/>
            <a:ext cx="4127500" cy="2324100"/>
          </a:xfrm>
          <a:prstGeom prst="rect">
            <a:avLst/>
          </a:prstGeom>
        </p:spPr>
        <p:txBody>
          <a:bodyPr lIns="38100" tIns="38100" rIns="38100" bIns="38100"/>
          <a:lstStyle>
            <a:lvl1pPr marL="0" marR="0" indent="0" algn="ctr" defTabSz="406400">
              <a:spcBef>
                <a:spcPts val="0"/>
              </a:spcBef>
              <a:buSzTx/>
              <a:buNone/>
              <a:defRPr sz="2200">
                <a:uFillTx/>
                <a:latin typeface="+mj-lt"/>
                <a:ea typeface="+mj-ea"/>
                <a:cs typeface="+mj-cs"/>
                <a:sym typeface="Gill Sans"/>
              </a:defRPr>
            </a:lvl1pPr>
            <a:lvl2pPr marL="0" marR="0" indent="0" algn="ctr" defTabSz="406400">
              <a:spcBef>
                <a:spcPts val="0"/>
              </a:spcBef>
              <a:buSzTx/>
              <a:buNone/>
              <a:defRPr sz="2200">
                <a:uFillTx/>
                <a:latin typeface="+mj-lt"/>
                <a:ea typeface="+mj-ea"/>
                <a:cs typeface="+mj-cs"/>
                <a:sym typeface="Gill Sans"/>
              </a:defRPr>
            </a:lvl2pPr>
            <a:lvl3pPr marL="0" marR="0" indent="0" algn="ctr" defTabSz="406400">
              <a:spcBef>
                <a:spcPts val="0"/>
              </a:spcBef>
              <a:buSzTx/>
              <a:buNone/>
              <a:defRPr sz="2200">
                <a:uFillTx/>
                <a:latin typeface="+mj-lt"/>
                <a:ea typeface="+mj-ea"/>
                <a:cs typeface="+mj-cs"/>
                <a:sym typeface="Gill Sans"/>
              </a:defRPr>
            </a:lvl3pPr>
            <a:lvl4pPr marL="0" marR="0" indent="0" algn="ctr" defTabSz="406400">
              <a:spcBef>
                <a:spcPts val="0"/>
              </a:spcBef>
              <a:buSzTx/>
              <a:buNone/>
              <a:defRPr sz="2200">
                <a:uFillTx/>
                <a:latin typeface="+mj-lt"/>
                <a:ea typeface="+mj-ea"/>
                <a:cs typeface="+mj-cs"/>
                <a:sym typeface="Gill Sans"/>
              </a:defRPr>
            </a:lvl4pPr>
            <a:lvl5pPr marL="0" marR="0" indent="0" algn="ctr" defTabSz="406400">
              <a:spcBef>
                <a:spcPts val="0"/>
              </a:spcBef>
              <a:buSzTx/>
              <a:buNone/>
              <a:defRPr sz="2200">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48"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Title, Bullets &amp; Photo">
    <p:spTree>
      <p:nvGrpSpPr>
        <p:cNvPr id="1" name=""/>
        <p:cNvGrpSpPr/>
        <p:nvPr/>
      </p:nvGrpSpPr>
      <p:grpSpPr>
        <a:xfrm>
          <a:off x="0" y="0"/>
          <a:ext cx="0" cy="0"/>
          <a:chOff x="0" y="0"/>
          <a:chExt cx="0" cy="0"/>
        </a:xfrm>
      </p:grpSpPr>
      <p:sp>
        <p:nvSpPr>
          <p:cNvPr id="155" name="Image"/>
          <p:cNvSpPr>
            <a:spLocks noGrp="1"/>
          </p:cNvSpPr>
          <p:nvPr>
            <p:ph type="pic" sz="quarter" idx="21"/>
          </p:nvPr>
        </p:nvSpPr>
        <p:spPr>
          <a:xfrm>
            <a:off x="5054600" y="1790700"/>
            <a:ext cx="2882900" cy="4327182"/>
          </a:xfrm>
          <a:prstGeom prst="rect">
            <a:avLst/>
          </a:prstGeom>
        </p:spPr>
        <p:txBody>
          <a:bodyPr lIns="91439" tIns="45719" rIns="91439" bIns="45719"/>
          <a:lstStyle/>
          <a:p>
            <a:endParaRPr/>
          </a:p>
        </p:txBody>
      </p:sp>
      <p:sp>
        <p:nvSpPr>
          <p:cNvPr id="156" name="Title Text"/>
          <p:cNvSpPr txBox="1">
            <a:spLocks noGrp="1"/>
          </p:cNvSpPr>
          <p:nvPr>
            <p:ph type="title"/>
          </p:nvPr>
        </p:nvSpPr>
        <p:spPr>
          <a:xfrm>
            <a:off x="889000" y="177800"/>
            <a:ext cx="7366000" cy="1714500"/>
          </a:xfrm>
          <a:prstGeom prst="rect">
            <a:avLst/>
          </a:prstGeom>
        </p:spPr>
        <p:txBody>
          <a:bodyPr lIns="38100" tIns="38100" rIns="38100" bIns="38100"/>
          <a:lstStyle>
            <a:lvl1pPr marL="0" marR="0" defTabSz="406400">
              <a:defRPr sz="5600">
                <a:uFillTx/>
                <a:latin typeface="+mj-lt"/>
                <a:ea typeface="+mj-ea"/>
                <a:cs typeface="+mj-cs"/>
                <a:sym typeface="Gill Sans"/>
              </a:defRPr>
            </a:lvl1pPr>
          </a:lstStyle>
          <a:p>
            <a:r>
              <a:t>Title Text</a:t>
            </a:r>
          </a:p>
        </p:txBody>
      </p:sp>
      <p:sp>
        <p:nvSpPr>
          <p:cNvPr id="157" name="Body Level One…"/>
          <p:cNvSpPr txBox="1">
            <a:spLocks noGrp="1"/>
          </p:cNvSpPr>
          <p:nvPr>
            <p:ph type="body" sz="half" idx="1"/>
          </p:nvPr>
        </p:nvSpPr>
        <p:spPr>
          <a:xfrm>
            <a:off x="889000" y="1943100"/>
            <a:ext cx="3543300" cy="4025900"/>
          </a:xfrm>
          <a:prstGeom prst="rect">
            <a:avLst/>
          </a:prstGeom>
        </p:spPr>
        <p:txBody>
          <a:bodyPr lIns="38100" tIns="38100" rIns="38100" bIns="38100" anchor="ctr"/>
          <a:lstStyle>
            <a:lvl1pPr marL="640422" marR="0" indent="-386422" defTabSz="406400">
              <a:spcBef>
                <a:spcPts val="2700"/>
              </a:spcBef>
              <a:buSzPct val="171000"/>
              <a:defRPr sz="2000">
                <a:uFillTx/>
                <a:latin typeface="+mj-lt"/>
                <a:ea typeface="+mj-ea"/>
                <a:cs typeface="+mj-cs"/>
                <a:sym typeface="Gill Sans"/>
              </a:defRPr>
            </a:lvl1pPr>
            <a:lvl2pPr marL="983322" marR="0" indent="-386422" defTabSz="406400">
              <a:spcBef>
                <a:spcPts val="2700"/>
              </a:spcBef>
              <a:buSzPct val="171000"/>
              <a:buChar char="•"/>
              <a:defRPr sz="2000">
                <a:uFillTx/>
                <a:latin typeface="+mj-lt"/>
                <a:ea typeface="+mj-ea"/>
                <a:cs typeface="+mj-cs"/>
                <a:sym typeface="Gill Sans"/>
              </a:defRPr>
            </a:lvl2pPr>
            <a:lvl3pPr marL="1326222" marR="0" indent="-386422" defTabSz="406400">
              <a:spcBef>
                <a:spcPts val="2700"/>
              </a:spcBef>
              <a:buSzPct val="171000"/>
              <a:defRPr sz="2000">
                <a:uFillTx/>
                <a:latin typeface="+mj-lt"/>
                <a:ea typeface="+mj-ea"/>
                <a:cs typeface="+mj-cs"/>
                <a:sym typeface="Gill Sans"/>
              </a:defRPr>
            </a:lvl3pPr>
            <a:lvl4pPr marL="1681822" marR="0" indent="-386422" defTabSz="406400">
              <a:spcBef>
                <a:spcPts val="2700"/>
              </a:spcBef>
              <a:buSzPct val="171000"/>
              <a:buChar char="•"/>
              <a:defRPr>
                <a:uFillTx/>
                <a:latin typeface="+mj-lt"/>
                <a:ea typeface="+mj-ea"/>
                <a:cs typeface="+mj-cs"/>
                <a:sym typeface="Gill Sans"/>
              </a:defRPr>
            </a:lvl4pPr>
            <a:lvl5pPr marL="2024722" marR="0" indent="-386422" defTabSz="406400">
              <a:spcBef>
                <a:spcPts val="2700"/>
              </a:spcBef>
              <a:buSzPct val="171000"/>
              <a:buChar char="•"/>
              <a:defRPr>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58"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Title &amp; Bullets - Left">
    <p:spTree>
      <p:nvGrpSpPr>
        <p:cNvPr id="1" name=""/>
        <p:cNvGrpSpPr/>
        <p:nvPr/>
      </p:nvGrpSpPr>
      <p:grpSpPr>
        <a:xfrm>
          <a:off x="0" y="0"/>
          <a:ext cx="0" cy="0"/>
          <a:chOff x="0" y="0"/>
          <a:chExt cx="0" cy="0"/>
        </a:xfrm>
      </p:grpSpPr>
      <p:sp>
        <p:nvSpPr>
          <p:cNvPr id="165" name="Title Text"/>
          <p:cNvSpPr txBox="1">
            <a:spLocks noGrp="1"/>
          </p:cNvSpPr>
          <p:nvPr>
            <p:ph type="title"/>
          </p:nvPr>
        </p:nvSpPr>
        <p:spPr>
          <a:xfrm>
            <a:off x="889000" y="177800"/>
            <a:ext cx="7366000" cy="1714500"/>
          </a:xfrm>
          <a:prstGeom prst="rect">
            <a:avLst/>
          </a:prstGeom>
        </p:spPr>
        <p:txBody>
          <a:bodyPr lIns="38100" tIns="38100" rIns="38100" bIns="38100"/>
          <a:lstStyle>
            <a:lvl1pPr marL="0" marR="0" defTabSz="406400">
              <a:defRPr sz="5600">
                <a:uFillTx/>
                <a:latin typeface="+mj-lt"/>
                <a:ea typeface="+mj-ea"/>
                <a:cs typeface="+mj-cs"/>
                <a:sym typeface="Gill Sans"/>
              </a:defRPr>
            </a:lvl1pPr>
          </a:lstStyle>
          <a:p>
            <a:r>
              <a:t>Title Text</a:t>
            </a:r>
          </a:p>
        </p:txBody>
      </p:sp>
      <p:sp>
        <p:nvSpPr>
          <p:cNvPr id="166" name="Body Level One…"/>
          <p:cNvSpPr txBox="1">
            <a:spLocks noGrp="1"/>
          </p:cNvSpPr>
          <p:nvPr>
            <p:ph type="body" sz="half" idx="1"/>
          </p:nvPr>
        </p:nvSpPr>
        <p:spPr>
          <a:xfrm>
            <a:off x="889000" y="1943100"/>
            <a:ext cx="3543300" cy="4025900"/>
          </a:xfrm>
          <a:prstGeom prst="rect">
            <a:avLst/>
          </a:prstGeom>
        </p:spPr>
        <p:txBody>
          <a:bodyPr lIns="38100" tIns="38100" rIns="38100" bIns="38100" anchor="ctr"/>
          <a:lstStyle>
            <a:lvl1pPr marL="640422" marR="0" indent="-386422" defTabSz="406400">
              <a:spcBef>
                <a:spcPts val="2700"/>
              </a:spcBef>
              <a:buSzPct val="171000"/>
              <a:defRPr sz="2000">
                <a:uFillTx/>
                <a:latin typeface="+mj-lt"/>
                <a:ea typeface="+mj-ea"/>
                <a:cs typeface="+mj-cs"/>
                <a:sym typeface="Gill Sans"/>
              </a:defRPr>
            </a:lvl1pPr>
            <a:lvl2pPr marL="983322" marR="0" indent="-386422" defTabSz="406400">
              <a:spcBef>
                <a:spcPts val="2700"/>
              </a:spcBef>
              <a:buSzPct val="171000"/>
              <a:buChar char="•"/>
              <a:defRPr sz="2000">
                <a:uFillTx/>
                <a:latin typeface="+mj-lt"/>
                <a:ea typeface="+mj-ea"/>
                <a:cs typeface="+mj-cs"/>
                <a:sym typeface="Gill Sans"/>
              </a:defRPr>
            </a:lvl2pPr>
            <a:lvl3pPr marL="1326222" marR="0" indent="-386422" defTabSz="406400">
              <a:spcBef>
                <a:spcPts val="2700"/>
              </a:spcBef>
              <a:buSzPct val="171000"/>
              <a:defRPr sz="2000">
                <a:uFillTx/>
                <a:latin typeface="+mj-lt"/>
                <a:ea typeface="+mj-ea"/>
                <a:cs typeface="+mj-cs"/>
                <a:sym typeface="Gill Sans"/>
              </a:defRPr>
            </a:lvl3pPr>
            <a:lvl4pPr marL="1681822" marR="0" indent="-386422" defTabSz="406400">
              <a:spcBef>
                <a:spcPts val="2700"/>
              </a:spcBef>
              <a:buSzPct val="171000"/>
              <a:buChar char="•"/>
              <a:defRPr>
                <a:uFillTx/>
                <a:latin typeface="+mj-lt"/>
                <a:ea typeface="+mj-ea"/>
                <a:cs typeface="+mj-cs"/>
                <a:sym typeface="Gill Sans"/>
              </a:defRPr>
            </a:lvl4pPr>
            <a:lvl5pPr marL="2024722" marR="0" indent="-386422" defTabSz="406400">
              <a:spcBef>
                <a:spcPts val="2700"/>
              </a:spcBef>
              <a:buSzPct val="171000"/>
              <a:buChar char="•"/>
              <a:defRPr>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67"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cSld name="Title &amp; Bullets - Right">
    <p:spTree>
      <p:nvGrpSpPr>
        <p:cNvPr id="1" name=""/>
        <p:cNvGrpSpPr/>
        <p:nvPr/>
      </p:nvGrpSpPr>
      <p:grpSpPr>
        <a:xfrm>
          <a:off x="0" y="0"/>
          <a:ext cx="0" cy="0"/>
          <a:chOff x="0" y="0"/>
          <a:chExt cx="0" cy="0"/>
        </a:xfrm>
      </p:grpSpPr>
      <p:sp>
        <p:nvSpPr>
          <p:cNvPr id="174" name="Title Text"/>
          <p:cNvSpPr txBox="1">
            <a:spLocks noGrp="1"/>
          </p:cNvSpPr>
          <p:nvPr>
            <p:ph type="title"/>
          </p:nvPr>
        </p:nvSpPr>
        <p:spPr>
          <a:xfrm>
            <a:off x="889000" y="177800"/>
            <a:ext cx="7366000" cy="1714500"/>
          </a:xfrm>
          <a:prstGeom prst="rect">
            <a:avLst/>
          </a:prstGeom>
        </p:spPr>
        <p:txBody>
          <a:bodyPr lIns="38100" tIns="38100" rIns="38100" bIns="38100"/>
          <a:lstStyle>
            <a:lvl1pPr marL="0" marR="0" defTabSz="406400">
              <a:defRPr sz="5600">
                <a:uFillTx/>
                <a:latin typeface="+mj-lt"/>
                <a:ea typeface="+mj-ea"/>
                <a:cs typeface="+mj-cs"/>
                <a:sym typeface="Gill Sans"/>
              </a:defRPr>
            </a:lvl1pPr>
          </a:lstStyle>
          <a:p>
            <a:r>
              <a:t>Title Text</a:t>
            </a:r>
          </a:p>
        </p:txBody>
      </p:sp>
      <p:sp>
        <p:nvSpPr>
          <p:cNvPr id="175" name="Body Level One…"/>
          <p:cNvSpPr txBox="1">
            <a:spLocks noGrp="1"/>
          </p:cNvSpPr>
          <p:nvPr>
            <p:ph type="body" sz="quarter" idx="1"/>
          </p:nvPr>
        </p:nvSpPr>
        <p:spPr>
          <a:xfrm>
            <a:off x="5461000" y="1943100"/>
            <a:ext cx="2794000" cy="4025900"/>
          </a:xfrm>
          <a:prstGeom prst="rect">
            <a:avLst/>
          </a:prstGeom>
        </p:spPr>
        <p:txBody>
          <a:bodyPr lIns="38100" tIns="38100" rIns="38100" bIns="38100" anchor="ctr"/>
          <a:lstStyle>
            <a:lvl1pPr marL="640422" marR="0" indent="-386422" defTabSz="406400">
              <a:spcBef>
                <a:spcPts val="2700"/>
              </a:spcBef>
              <a:buSzPct val="171000"/>
              <a:defRPr sz="2000">
                <a:uFillTx/>
                <a:latin typeface="+mj-lt"/>
                <a:ea typeface="+mj-ea"/>
                <a:cs typeface="+mj-cs"/>
                <a:sym typeface="Gill Sans"/>
              </a:defRPr>
            </a:lvl1pPr>
            <a:lvl2pPr marL="983322" marR="0" indent="-386422" defTabSz="406400">
              <a:spcBef>
                <a:spcPts val="2700"/>
              </a:spcBef>
              <a:buSzPct val="171000"/>
              <a:buChar char="•"/>
              <a:defRPr sz="2000">
                <a:uFillTx/>
                <a:latin typeface="+mj-lt"/>
                <a:ea typeface="+mj-ea"/>
                <a:cs typeface="+mj-cs"/>
                <a:sym typeface="Gill Sans"/>
              </a:defRPr>
            </a:lvl2pPr>
            <a:lvl3pPr marL="1326222" marR="0" indent="-386422" defTabSz="406400">
              <a:spcBef>
                <a:spcPts val="2700"/>
              </a:spcBef>
              <a:buSzPct val="171000"/>
              <a:defRPr sz="2000">
                <a:uFillTx/>
                <a:latin typeface="+mj-lt"/>
                <a:ea typeface="+mj-ea"/>
                <a:cs typeface="+mj-cs"/>
                <a:sym typeface="Gill Sans"/>
              </a:defRPr>
            </a:lvl3pPr>
            <a:lvl4pPr marL="1681822" marR="0" indent="-386422" defTabSz="406400">
              <a:spcBef>
                <a:spcPts val="2700"/>
              </a:spcBef>
              <a:buSzPct val="171000"/>
              <a:buChar char="•"/>
              <a:defRPr>
                <a:uFillTx/>
                <a:latin typeface="+mj-lt"/>
                <a:ea typeface="+mj-ea"/>
                <a:cs typeface="+mj-cs"/>
                <a:sym typeface="Gill Sans"/>
              </a:defRPr>
            </a:lvl4pPr>
            <a:lvl5pPr marL="2024722" marR="0" indent="-386422" defTabSz="406400">
              <a:spcBef>
                <a:spcPts val="2700"/>
              </a:spcBef>
              <a:buSzPct val="171000"/>
              <a:buChar char="•"/>
              <a:defRPr>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76"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ravismulthaupt.com"/>
          <p:cNvSpPr/>
          <p:nvPr/>
        </p:nvSpPr>
        <p:spPr>
          <a:xfrm>
            <a:off x="3124200" y="6248400"/>
            <a:ext cx="2908300" cy="304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marL="40639" marR="40639" defTabSz="914400">
              <a:buClr>
                <a:srgbClr val="000000"/>
              </a:buClr>
              <a:buFont typeface="Arial"/>
              <a:defRPr sz="1400">
                <a:uFill>
                  <a:solidFill>
                    <a:srgbClr val="000000"/>
                  </a:solidFill>
                </a:uFill>
                <a:latin typeface="+mn-lt"/>
                <a:ea typeface="+mn-ea"/>
                <a:cs typeface="+mn-cs"/>
                <a:sym typeface="Arial"/>
              </a:defRPr>
            </a:lvl1pPr>
          </a:lstStyle>
          <a:p>
            <a:r>
              <a:t>travismulthaupt.com</a:t>
            </a:r>
          </a:p>
        </p:txBody>
      </p:sp>
      <p:sp>
        <p:nvSpPr>
          <p:cNvPr id="3" name="Title Text"/>
          <p:cNvSpPr txBox="1">
            <a:spLocks noGrp="1"/>
          </p:cNvSpPr>
          <p:nvPr>
            <p:ph type="title"/>
          </p:nvPr>
        </p:nvSpPr>
        <p:spPr>
          <a:xfrm>
            <a:off x="685800" y="381000"/>
            <a:ext cx="7772400" cy="16002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p>
            <a:r>
              <a:t>Title Text</a:t>
            </a:r>
          </a:p>
        </p:txBody>
      </p:sp>
      <p:sp>
        <p:nvSpPr>
          <p:cNvPr id="4" name="Body Level One…"/>
          <p:cNvSpPr txBox="1">
            <a:spLocks noGrp="1"/>
          </p:cNvSpPr>
          <p:nvPr>
            <p:ph type="body" idx="1"/>
          </p:nvPr>
        </p:nvSpPr>
        <p:spPr>
          <a:xfrm>
            <a:off x="685800" y="1981200"/>
            <a:ext cx="7772400" cy="4876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lvl2pPr marL="783590" indent="-285750">
              <a:spcBef>
                <a:spcPts val="600"/>
              </a:spcBef>
              <a:buChar char="–"/>
              <a:defRPr sz="2800"/>
            </a:lvl2pPr>
            <a:lvl3pPr marL="1183639" indent="-228600">
              <a:spcBef>
                <a:spcPts val="500"/>
              </a:spcBef>
              <a:defRPr sz="2400"/>
            </a:lvl3pPr>
            <a:lvl4pPr marL="1640839" indent="-228600">
              <a:spcBef>
                <a:spcPts val="400"/>
              </a:spcBef>
              <a:buChar char="–"/>
              <a:defRPr sz="2000"/>
            </a:lvl4pPr>
            <a:lvl5pPr marL="2098039" indent="-228600">
              <a:spcBef>
                <a:spcPts val="400"/>
              </a:spcBef>
              <a:buChar char="»"/>
              <a:defRPr sz="2000"/>
            </a:lvl5pPr>
          </a:lstStyle>
          <a:p>
            <a:r>
              <a:t>Body Level One</a:t>
            </a:r>
          </a:p>
          <a:p>
            <a:pPr lvl="1"/>
            <a:r>
              <a:t>Body Level Two</a:t>
            </a:r>
          </a:p>
          <a:p>
            <a:pPr lvl="2"/>
            <a:r>
              <a:t>Body Level Three</a:t>
            </a:r>
          </a:p>
          <a:p>
            <a:pPr lvl="3"/>
            <a:r>
              <a:t>Body Level Four</a:t>
            </a:r>
          </a:p>
          <a:p>
            <a:pPr lvl="4"/>
            <a:r>
              <a:t>Body Level Five</a:t>
            </a:r>
          </a:p>
        </p:txBody>
      </p:sp>
      <p:sp>
        <p:nvSpPr>
          <p:cNvPr id="5" name="Slide Number"/>
          <p:cNvSpPr txBox="1">
            <a:spLocks noGrp="1"/>
          </p:cNvSpPr>
          <p:nvPr>
            <p:ph type="sldNum" sz="quarter" idx="2"/>
          </p:nvPr>
        </p:nvSpPr>
        <p:spPr>
          <a:xfrm>
            <a:off x="7349666" y="6248400"/>
            <a:ext cx="312068" cy="298984"/>
          </a:xfrm>
          <a:prstGeom prst="rect">
            <a:avLst/>
          </a:prstGeom>
          <a:ln w="12700">
            <a:miter lim="400000"/>
          </a:ln>
        </p:spPr>
        <p:txBody>
          <a:bodyPr wrap="none" lIns="50800" tIns="50800" rIns="50800" bIns="50800">
            <a:spAutoFit/>
          </a:bodyPr>
          <a:lstStyle>
            <a:lvl1pPr defTabSz="584200">
              <a:defRPr sz="1400">
                <a:uFill>
                  <a:solidFill>
                    <a:srgbClr val="000000"/>
                  </a:solidFill>
                </a:uFill>
                <a:latin typeface="+mn-lt"/>
                <a:ea typeface="+mn-ea"/>
                <a:cs typeface="+mn-cs"/>
                <a:sym typeface="Aria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ransition spd="med"/>
  <p:txStyles>
    <p:titleStyle>
      <a:lvl1pPr marL="40639" marR="40639"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
            <a:solidFill>
              <a:srgbClr val="000000"/>
            </a:solidFill>
          </a:uFill>
          <a:latin typeface="+mn-lt"/>
          <a:ea typeface="+mn-ea"/>
          <a:cs typeface="+mn-cs"/>
          <a:sym typeface="Arial"/>
        </a:defRPr>
      </a:lvl1pPr>
      <a:lvl2pPr marL="40639" marR="40639"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
            <a:solidFill>
              <a:srgbClr val="000000"/>
            </a:solidFill>
          </a:uFill>
          <a:latin typeface="+mn-lt"/>
          <a:ea typeface="+mn-ea"/>
          <a:cs typeface="+mn-cs"/>
          <a:sym typeface="Arial"/>
        </a:defRPr>
      </a:lvl2pPr>
      <a:lvl3pPr marL="40639" marR="40639"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
            <a:solidFill>
              <a:srgbClr val="000000"/>
            </a:solidFill>
          </a:uFill>
          <a:latin typeface="+mn-lt"/>
          <a:ea typeface="+mn-ea"/>
          <a:cs typeface="+mn-cs"/>
          <a:sym typeface="Arial"/>
        </a:defRPr>
      </a:lvl3pPr>
      <a:lvl4pPr marL="40639" marR="40639"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
            <a:solidFill>
              <a:srgbClr val="000000"/>
            </a:solidFill>
          </a:uFill>
          <a:latin typeface="+mn-lt"/>
          <a:ea typeface="+mn-ea"/>
          <a:cs typeface="+mn-cs"/>
          <a:sym typeface="Arial"/>
        </a:defRPr>
      </a:lvl4pPr>
      <a:lvl5pPr marL="40639" marR="40639"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
            <a:solidFill>
              <a:srgbClr val="000000"/>
            </a:solidFill>
          </a:uFill>
          <a:latin typeface="+mn-lt"/>
          <a:ea typeface="+mn-ea"/>
          <a:cs typeface="+mn-cs"/>
          <a:sym typeface="Arial"/>
        </a:defRPr>
      </a:lvl5pPr>
      <a:lvl6pPr marL="40639" marR="40639"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
            <a:solidFill>
              <a:srgbClr val="000000"/>
            </a:solidFill>
          </a:uFill>
          <a:latin typeface="+mn-lt"/>
          <a:ea typeface="+mn-ea"/>
          <a:cs typeface="+mn-cs"/>
          <a:sym typeface="Arial"/>
        </a:defRPr>
      </a:lvl6pPr>
      <a:lvl7pPr marL="40639" marR="40639"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
            <a:solidFill>
              <a:srgbClr val="000000"/>
            </a:solidFill>
          </a:uFill>
          <a:latin typeface="+mn-lt"/>
          <a:ea typeface="+mn-ea"/>
          <a:cs typeface="+mn-cs"/>
          <a:sym typeface="Arial"/>
        </a:defRPr>
      </a:lvl7pPr>
      <a:lvl8pPr marL="40639" marR="40639"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
            <a:solidFill>
              <a:srgbClr val="000000"/>
            </a:solidFill>
          </a:uFill>
          <a:latin typeface="+mn-lt"/>
          <a:ea typeface="+mn-ea"/>
          <a:cs typeface="+mn-cs"/>
          <a:sym typeface="Arial"/>
        </a:defRPr>
      </a:lvl8pPr>
      <a:lvl9pPr marL="40639" marR="40639"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
            <a:solidFill>
              <a:srgbClr val="000000"/>
            </a:solidFill>
          </a:uFill>
          <a:latin typeface="+mn-lt"/>
          <a:ea typeface="+mn-ea"/>
          <a:cs typeface="+mn-cs"/>
          <a:sym typeface="Arial"/>
        </a:defRPr>
      </a:lvl9pPr>
    </p:titleStyle>
    <p:bodyStyle>
      <a:lvl1pPr marL="383540" marR="40639" indent="-3429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
            <a:solidFill>
              <a:srgbClr val="000000"/>
            </a:solidFill>
          </a:uFill>
          <a:latin typeface="+mn-lt"/>
          <a:ea typeface="+mn-ea"/>
          <a:cs typeface="+mn-cs"/>
          <a:sym typeface="Arial"/>
        </a:defRPr>
      </a:lvl1pPr>
      <a:lvl2pPr marL="824411" marR="40639" indent="-326571"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
            <a:solidFill>
              <a:srgbClr val="000000"/>
            </a:solidFill>
          </a:uFill>
          <a:latin typeface="+mn-lt"/>
          <a:ea typeface="+mn-ea"/>
          <a:cs typeface="+mn-cs"/>
          <a:sym typeface="Arial"/>
        </a:defRPr>
      </a:lvl2pPr>
      <a:lvl3pPr marL="1259839" marR="40639" indent="-3048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
            <a:solidFill>
              <a:srgbClr val="000000"/>
            </a:solidFill>
          </a:uFill>
          <a:latin typeface="+mn-lt"/>
          <a:ea typeface="+mn-ea"/>
          <a:cs typeface="+mn-cs"/>
          <a:sym typeface="Arial"/>
        </a:defRPr>
      </a:lvl3pPr>
      <a:lvl4pPr marL="1778000" marR="40639" indent="-36576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
            <a:solidFill>
              <a:srgbClr val="000000"/>
            </a:solidFill>
          </a:uFill>
          <a:latin typeface="+mn-lt"/>
          <a:ea typeface="+mn-ea"/>
          <a:cs typeface="+mn-cs"/>
          <a:sym typeface="Arial"/>
        </a:defRPr>
      </a:lvl4pPr>
      <a:lvl5pPr marL="2235200" marR="40639" indent="-36576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
            <a:solidFill>
              <a:srgbClr val="000000"/>
            </a:solidFill>
          </a:uFill>
          <a:latin typeface="+mn-lt"/>
          <a:ea typeface="+mn-ea"/>
          <a:cs typeface="+mn-cs"/>
          <a:sym typeface="Arial"/>
        </a:defRPr>
      </a:lvl5pPr>
      <a:lvl6pPr marL="2235200" marR="40639" indent="-36576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
            <a:solidFill>
              <a:srgbClr val="000000"/>
            </a:solidFill>
          </a:uFill>
          <a:latin typeface="+mn-lt"/>
          <a:ea typeface="+mn-ea"/>
          <a:cs typeface="+mn-cs"/>
          <a:sym typeface="Arial"/>
        </a:defRPr>
      </a:lvl6pPr>
      <a:lvl7pPr marL="2235200" marR="40639" indent="-36576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
            <a:solidFill>
              <a:srgbClr val="000000"/>
            </a:solidFill>
          </a:uFill>
          <a:latin typeface="+mn-lt"/>
          <a:ea typeface="+mn-ea"/>
          <a:cs typeface="+mn-cs"/>
          <a:sym typeface="Arial"/>
        </a:defRPr>
      </a:lvl7pPr>
      <a:lvl8pPr marL="2235200" marR="40639" indent="-36576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
            <a:solidFill>
              <a:srgbClr val="000000"/>
            </a:solidFill>
          </a:uFill>
          <a:latin typeface="+mn-lt"/>
          <a:ea typeface="+mn-ea"/>
          <a:cs typeface="+mn-cs"/>
          <a:sym typeface="Arial"/>
        </a:defRPr>
      </a:lvl8pPr>
      <a:lvl9pPr marL="2235200" marR="40639" indent="-36576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
            <a:solidFill>
              <a:srgbClr val="000000"/>
            </a:solidFill>
          </a:uFill>
          <a:latin typeface="+mn-lt"/>
          <a:ea typeface="+mn-ea"/>
          <a:cs typeface="+mn-cs"/>
          <a:sym typeface="Arial"/>
        </a:defRPr>
      </a:lvl9pPr>
    </p:bodyStyle>
    <p:otherStyle>
      <a:lvl1pPr marL="0" marR="0" indent="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000000"/>
            </a:solidFill>
          </a:uFill>
          <a:latin typeface="+mn-lt"/>
          <a:ea typeface="+mn-ea"/>
          <a:cs typeface="+mn-cs"/>
          <a:sym typeface="Arial"/>
        </a:defRPr>
      </a:lvl1pPr>
      <a:lvl2pPr marL="0" marR="0" indent="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000000"/>
            </a:solidFill>
          </a:uFill>
          <a:latin typeface="+mn-lt"/>
          <a:ea typeface="+mn-ea"/>
          <a:cs typeface="+mn-cs"/>
          <a:sym typeface="Arial"/>
        </a:defRPr>
      </a:lvl2pPr>
      <a:lvl3pPr marL="0" marR="0" indent="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000000"/>
            </a:solidFill>
          </a:uFill>
          <a:latin typeface="+mn-lt"/>
          <a:ea typeface="+mn-ea"/>
          <a:cs typeface="+mn-cs"/>
          <a:sym typeface="Arial"/>
        </a:defRPr>
      </a:lvl3pPr>
      <a:lvl4pPr marL="0" marR="0" indent="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000000"/>
            </a:solidFill>
          </a:uFill>
          <a:latin typeface="+mn-lt"/>
          <a:ea typeface="+mn-ea"/>
          <a:cs typeface="+mn-cs"/>
          <a:sym typeface="Arial"/>
        </a:defRPr>
      </a:lvl4pPr>
      <a:lvl5pPr marL="0" marR="0" indent="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000000"/>
            </a:solidFill>
          </a:uFill>
          <a:latin typeface="+mn-lt"/>
          <a:ea typeface="+mn-ea"/>
          <a:cs typeface="+mn-cs"/>
          <a:sym typeface="Arial"/>
        </a:defRPr>
      </a:lvl5pPr>
      <a:lvl6pPr marL="0" marR="0" indent="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000000"/>
            </a:solidFill>
          </a:uFill>
          <a:latin typeface="+mn-lt"/>
          <a:ea typeface="+mn-ea"/>
          <a:cs typeface="+mn-cs"/>
          <a:sym typeface="Arial"/>
        </a:defRPr>
      </a:lvl6pPr>
      <a:lvl7pPr marL="0" marR="0" indent="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000000"/>
            </a:solidFill>
          </a:uFill>
          <a:latin typeface="+mn-lt"/>
          <a:ea typeface="+mn-ea"/>
          <a:cs typeface="+mn-cs"/>
          <a:sym typeface="Arial"/>
        </a:defRPr>
      </a:lvl7pPr>
      <a:lvl8pPr marL="0" marR="0" indent="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000000"/>
            </a:solidFill>
          </a:uFill>
          <a:latin typeface="+mn-lt"/>
          <a:ea typeface="+mn-ea"/>
          <a:cs typeface="+mn-cs"/>
          <a:sym typeface="Arial"/>
        </a:defRPr>
      </a:lvl8pPr>
      <a:lvl9pPr marL="0" marR="0" indent="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000000"/>
            </a:solidFill>
          </a:uFill>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ti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4.tif"/><Relationship Id="rId2" Type="http://schemas.openxmlformats.org/officeDocument/2006/relationships/image" Target="../media/image13.ti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6.tif"/><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20.ti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1.ti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3.ti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6.ti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9.ti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2" Type="http://schemas.openxmlformats.org/officeDocument/2006/relationships/image" Target="../media/image41.tif"/><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2.ti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3.ti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43.ti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45.ti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6.tif"/></Relationships>
</file>

<file path=ppt/slides/_rels/slide37.xml.rels><?xml version="1.0" encoding="UTF-8" standalone="yes"?>
<Relationships xmlns="http://schemas.openxmlformats.org/package/2006/relationships"><Relationship Id="rId3" Type="http://schemas.openxmlformats.org/officeDocument/2006/relationships/image" Target="../media/image47.ti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48.ti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9.ti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50.ti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51.png"/></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52.ti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56.png"/></Relationships>
</file>

<file path=ppt/slides/_rels/slide5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57.png"/></Relationships>
</file>

<file path=ppt/slides/_rels/slide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hyperlink" Target="http://www.science.widener.edu"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61.gi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63.png"/><Relationship Id="rId4" Type="http://schemas.openxmlformats.org/officeDocument/2006/relationships/hyperlink" Target="http://www.britannica.com" TargetMode="External"/></Relationships>
</file>

<file path=ppt/slides/_rels/slide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66.jpeg"/></Relationships>
</file>

<file path=ppt/slides/_rels/slide6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66.jpeg"/></Relationships>
</file>

<file path=ppt/slides/_rels/slide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7.jpeg"/><Relationship Id="rId7" Type="http://schemas.openxmlformats.org/officeDocument/2006/relationships/hyperlink" Target="http://www.marylandinsects.com" TargetMode="Externa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9.jpeg"/><Relationship Id="rId5" Type="http://schemas.openxmlformats.org/officeDocument/2006/relationships/hyperlink" Target="http://www.amentsoc.org" TargetMode="External"/><Relationship Id="rId4" Type="http://schemas.openxmlformats.org/officeDocument/2006/relationships/image" Target="../media/image68.jpeg"/></Relationships>
</file>

<file path=ppt/slides/_rels/slide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Population Ecology"/>
          <p:cNvSpPr txBox="1">
            <a:spLocks noGrp="1"/>
          </p:cNvSpPr>
          <p:nvPr>
            <p:ph type="title"/>
          </p:nvPr>
        </p:nvSpPr>
        <p:spPr>
          <a:xfrm>
            <a:off x="685800" y="1216058"/>
            <a:ext cx="7772400" cy="1244338"/>
          </a:xfrm>
          <a:prstGeom prst="rect">
            <a:avLst/>
          </a:prstGeom>
        </p:spPr>
        <p:txBody>
          <a:bodyPr/>
          <a:lstStyle/>
          <a:p>
            <a:r>
              <a:rPr dirty="0"/>
              <a:t>Population Ecology</a:t>
            </a:r>
          </a:p>
        </p:txBody>
      </p:sp>
      <p:pic>
        <p:nvPicPr>
          <p:cNvPr id="2" name="Picture 1">
            <a:extLst>
              <a:ext uri="{FF2B5EF4-FFF2-40B4-BE49-F238E27FC236}">
                <a16:creationId xmlns:a16="http://schemas.microsoft.com/office/drawing/2014/main" id="{B148244C-7C50-35B6-30A0-6154DE9E1D74}"/>
              </a:ext>
            </a:extLst>
          </p:cNvPr>
          <p:cNvPicPr>
            <a:picLocks noChangeAspect="1"/>
          </p:cNvPicPr>
          <p:nvPr/>
        </p:nvPicPr>
        <p:blipFill>
          <a:blip r:embed="rId2"/>
          <a:stretch>
            <a:fillRect/>
          </a:stretch>
        </p:blipFill>
        <p:spPr>
          <a:xfrm>
            <a:off x="685800" y="5322134"/>
            <a:ext cx="7772400" cy="983694"/>
          </a:xfrm>
          <a:prstGeom prst="rect">
            <a:avLst/>
          </a:prstGeom>
          <a:ln>
            <a:solidFill>
              <a:srgbClr val="000000"/>
            </a:solid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1A55B78F-72E6-C9A4-730A-CEEED12D9AE7}"/>
              </a:ext>
            </a:extLst>
          </p:cNvPr>
          <p:cNvPicPr>
            <a:picLocks noChangeAspect="1"/>
          </p:cNvPicPr>
          <p:nvPr/>
        </p:nvPicPr>
        <p:blipFill>
          <a:blip r:embed="rId3"/>
          <a:stretch>
            <a:fillRect/>
          </a:stretch>
        </p:blipFill>
        <p:spPr>
          <a:xfrm>
            <a:off x="685800" y="4129822"/>
            <a:ext cx="7772400" cy="948690"/>
          </a:xfrm>
          <a:prstGeom prst="rect">
            <a:avLst/>
          </a:prstGeom>
          <a:ln>
            <a:solidFill>
              <a:srgbClr val="000000"/>
            </a:solidFill>
          </a:ln>
          <a:effectLst>
            <a:outerShdw blurRad="50800" dist="38100" dir="2700000" algn="tl" rotWithShape="0">
              <a:prstClr val="black">
                <a:alpha val="40000"/>
              </a:prstClr>
            </a:outerShdw>
          </a:effectLst>
        </p:spPr>
      </p:pic>
      <p:pic>
        <p:nvPicPr>
          <p:cNvPr id="4" name="Picture 3">
            <a:extLst>
              <a:ext uri="{FF2B5EF4-FFF2-40B4-BE49-F238E27FC236}">
                <a16:creationId xmlns:a16="http://schemas.microsoft.com/office/drawing/2014/main" id="{0CB8B539-6AD2-6C4B-B4A6-A6BDBB25EA84}"/>
              </a:ext>
            </a:extLst>
          </p:cNvPr>
          <p:cNvPicPr>
            <a:picLocks noChangeAspect="1"/>
          </p:cNvPicPr>
          <p:nvPr/>
        </p:nvPicPr>
        <p:blipFill>
          <a:blip r:embed="rId4"/>
          <a:stretch>
            <a:fillRect/>
          </a:stretch>
        </p:blipFill>
        <p:spPr>
          <a:xfrm>
            <a:off x="685800" y="2927745"/>
            <a:ext cx="7772400" cy="1002509"/>
          </a:xfrm>
          <a:prstGeom prst="rect">
            <a:avLst/>
          </a:prstGeom>
          <a:ln>
            <a:solidFill>
              <a:srgbClr val="000000"/>
            </a:solidFill>
          </a:ln>
          <a:effectLst>
            <a:outerShdw blurRad="50800" dist="38100" dir="2700000" algn="tl" rotWithShape="0">
              <a:prstClr val="black">
                <a:alpha val="40000"/>
              </a:prstClr>
            </a:outerShdw>
          </a:effectLst>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Populations"/>
          <p:cNvSpPr txBox="1">
            <a:spLocks noGrp="1"/>
          </p:cNvSpPr>
          <p:nvPr>
            <p:ph type="title"/>
          </p:nvPr>
        </p:nvSpPr>
        <p:spPr>
          <a:prstGeom prst="rect">
            <a:avLst/>
          </a:prstGeom>
        </p:spPr>
        <p:txBody>
          <a:bodyPr/>
          <a:lstStyle/>
          <a:p>
            <a:r>
              <a:t>Populations</a:t>
            </a:r>
          </a:p>
        </p:txBody>
      </p:sp>
      <p:sp>
        <p:nvSpPr>
          <p:cNvPr id="190" name="Populations of organisms are groups of individuals of the same species living in a given area.…"/>
          <p:cNvSpPr txBox="1">
            <a:spLocks noGrp="1"/>
          </p:cNvSpPr>
          <p:nvPr>
            <p:ph type="body" idx="1"/>
          </p:nvPr>
        </p:nvSpPr>
        <p:spPr>
          <a:prstGeom prst="rect">
            <a:avLst/>
          </a:prstGeom>
        </p:spPr>
        <p:txBody>
          <a:bodyPr/>
          <a:lstStyle/>
          <a:p>
            <a:pPr>
              <a:buBlip>
                <a:blip r:embed="rId2"/>
              </a:buBlip>
            </a:pPr>
            <a:r>
              <a:t>Populations of organisms are groups of individuals of the same species living in a given area.</a:t>
            </a:r>
          </a:p>
          <a:p>
            <a:pPr>
              <a:buBlip>
                <a:blip r:embed="rId2"/>
              </a:buBlip>
            </a:pPr>
            <a:r>
              <a:t>These individuals interact with the environment, and interbreed with one another.</a:t>
            </a:r>
          </a:p>
        </p:txBody>
      </p:sp>
      <p:pic>
        <p:nvPicPr>
          <p:cNvPr id="2" name="Picture 1">
            <a:extLst>
              <a:ext uri="{FF2B5EF4-FFF2-40B4-BE49-F238E27FC236}">
                <a16:creationId xmlns:a16="http://schemas.microsoft.com/office/drawing/2014/main" id="{D7A7D637-5E23-0449-BB91-8875C41FD105}"/>
              </a:ext>
            </a:extLst>
          </p:cNvPr>
          <p:cNvPicPr>
            <a:picLocks noChangeAspect="1"/>
          </p:cNvPicPr>
          <p:nvPr/>
        </p:nvPicPr>
        <p:blipFill>
          <a:blip r:embed="rId3"/>
          <a:stretch>
            <a:fillRect/>
          </a:stretch>
        </p:blipFill>
        <p:spPr>
          <a:xfrm>
            <a:off x="3466640" y="4666399"/>
            <a:ext cx="5068489" cy="2092620"/>
          </a:xfrm>
          <a:prstGeom prst="rect">
            <a:avLst/>
          </a:prstGeom>
          <a:ln>
            <a:solidFill>
              <a:srgbClr val="000000"/>
            </a:solid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379197C6-7DE9-1A88-8653-B50122C759B1}"/>
              </a:ext>
            </a:extLst>
          </p:cNvPr>
          <p:cNvPicPr>
            <a:picLocks noChangeAspect="1"/>
          </p:cNvPicPr>
          <p:nvPr/>
        </p:nvPicPr>
        <p:blipFill>
          <a:blip r:embed="rId4"/>
          <a:stretch>
            <a:fillRect/>
          </a:stretch>
        </p:blipFill>
        <p:spPr>
          <a:xfrm>
            <a:off x="52039" y="148866"/>
            <a:ext cx="2921620" cy="1035410"/>
          </a:xfrm>
          <a:prstGeom prst="rect">
            <a:avLst/>
          </a:prstGeom>
          <a:ln>
            <a:solidFill>
              <a:srgbClr val="000000"/>
            </a:solidFill>
          </a:ln>
          <a:effectLst>
            <a:outerShdw blurRad="50800" dist="38100" dir="2700000" algn="tl" rotWithShape="0">
              <a:prstClr val="black">
                <a:alpha val="40000"/>
              </a:prstClr>
            </a:outerShdw>
          </a:effectLst>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Populations"/>
          <p:cNvSpPr txBox="1">
            <a:spLocks noGrp="1"/>
          </p:cNvSpPr>
          <p:nvPr>
            <p:ph type="title"/>
          </p:nvPr>
        </p:nvSpPr>
        <p:spPr>
          <a:prstGeom prst="rect">
            <a:avLst/>
          </a:prstGeom>
        </p:spPr>
        <p:txBody>
          <a:bodyPr/>
          <a:lstStyle/>
          <a:p>
            <a:r>
              <a:t>Populations</a:t>
            </a:r>
          </a:p>
        </p:txBody>
      </p:sp>
      <p:sp>
        <p:nvSpPr>
          <p:cNvPr id="194" name="Populations are defined by their size, density, and dispersion."/>
          <p:cNvSpPr txBox="1">
            <a:spLocks noGrp="1"/>
          </p:cNvSpPr>
          <p:nvPr>
            <p:ph type="body" idx="1"/>
          </p:nvPr>
        </p:nvSpPr>
        <p:spPr>
          <a:prstGeom prst="rect">
            <a:avLst/>
          </a:prstGeom>
        </p:spPr>
        <p:txBody>
          <a:bodyPr/>
          <a:lstStyle>
            <a:lvl1pPr>
              <a:buBlip>
                <a:blip r:embed="rId2"/>
              </a:buBlip>
            </a:lvl1pPr>
          </a:lstStyle>
          <a:p>
            <a:r>
              <a:t>Populations are defined by their size, density, and dispersion.</a:t>
            </a:r>
          </a:p>
        </p:txBody>
      </p:sp>
      <p:pic>
        <p:nvPicPr>
          <p:cNvPr id="195" name="Image" descr="Image"/>
          <p:cNvPicPr>
            <a:picLocks noChangeAspect="1"/>
          </p:cNvPicPr>
          <p:nvPr/>
        </p:nvPicPr>
        <p:blipFill>
          <a:blip r:embed="rId3"/>
          <a:stretch>
            <a:fillRect/>
          </a:stretch>
        </p:blipFill>
        <p:spPr>
          <a:xfrm>
            <a:off x="1365012" y="3218981"/>
            <a:ext cx="6413976" cy="2531332"/>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Populations"/>
          <p:cNvSpPr txBox="1">
            <a:spLocks noGrp="1"/>
          </p:cNvSpPr>
          <p:nvPr>
            <p:ph type="title"/>
          </p:nvPr>
        </p:nvSpPr>
        <p:spPr>
          <a:prstGeom prst="rect">
            <a:avLst/>
          </a:prstGeom>
        </p:spPr>
        <p:txBody>
          <a:bodyPr/>
          <a:lstStyle/>
          <a:p>
            <a:r>
              <a:t>Populations</a:t>
            </a:r>
          </a:p>
        </p:txBody>
      </p:sp>
      <p:sp>
        <p:nvSpPr>
          <p:cNvPr id="199" name="The size of a population is determined by the number of births, the number of deaths, the amount of immigration, and the amount of emigration."/>
          <p:cNvSpPr txBox="1">
            <a:spLocks noGrp="1"/>
          </p:cNvSpPr>
          <p:nvPr>
            <p:ph type="body" idx="1"/>
          </p:nvPr>
        </p:nvSpPr>
        <p:spPr>
          <a:prstGeom prst="rect">
            <a:avLst/>
          </a:prstGeom>
        </p:spPr>
        <p:txBody>
          <a:bodyPr/>
          <a:lstStyle>
            <a:lvl1pPr>
              <a:buBlip>
                <a:blip r:embed="rId2"/>
              </a:buBlip>
            </a:lvl1pPr>
          </a:lstStyle>
          <a:p>
            <a:r>
              <a:t>The size of a population is determined by the number of births, the number of deaths, the amount of immigration, and the amount of emigration.</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Populations"/>
          <p:cNvSpPr txBox="1">
            <a:spLocks noGrp="1"/>
          </p:cNvSpPr>
          <p:nvPr>
            <p:ph type="title"/>
          </p:nvPr>
        </p:nvSpPr>
        <p:spPr>
          <a:prstGeom prst="rect">
            <a:avLst/>
          </a:prstGeom>
        </p:spPr>
        <p:txBody>
          <a:bodyPr/>
          <a:lstStyle/>
          <a:p>
            <a:r>
              <a:t>Populations</a:t>
            </a:r>
          </a:p>
        </p:txBody>
      </p:sp>
      <p:sp>
        <p:nvSpPr>
          <p:cNvPr id="203" name="The amount of population growth can be determined using the following:…"/>
          <p:cNvSpPr txBox="1">
            <a:spLocks noGrp="1"/>
          </p:cNvSpPr>
          <p:nvPr>
            <p:ph type="body" idx="1"/>
          </p:nvPr>
        </p:nvSpPr>
        <p:spPr>
          <a:xfrm>
            <a:off x="685800" y="1845732"/>
            <a:ext cx="7772400" cy="3904971"/>
          </a:xfrm>
          <a:prstGeom prst="rect">
            <a:avLst/>
          </a:prstGeom>
        </p:spPr>
        <p:txBody>
          <a:bodyPr/>
          <a:lstStyle/>
          <a:p>
            <a:pPr>
              <a:buBlip>
                <a:blip r:embed="rId2"/>
              </a:buBlip>
            </a:pPr>
            <a:r>
              <a:t>The amount of population growth can be determined using the following:</a:t>
            </a:r>
          </a:p>
          <a:p>
            <a:pPr>
              <a:buBlip>
                <a:blip r:embed="rId2"/>
              </a:buBlip>
            </a:pPr>
            <a:r>
              <a:rPr i="1"/>
              <a:t>dN/dt</a:t>
            </a:r>
            <a:r>
              <a:t> = B - D</a:t>
            </a:r>
          </a:p>
          <a:p>
            <a:pPr lvl="1"/>
            <a:r>
              <a:rPr i="1"/>
              <a:t>dt</a:t>
            </a:r>
            <a:r>
              <a:t> = change in time</a:t>
            </a:r>
          </a:p>
          <a:p>
            <a:pPr lvl="1"/>
            <a:r>
              <a:rPr i="1"/>
              <a:t>B</a:t>
            </a:r>
            <a:r>
              <a:t> = birth rate</a:t>
            </a:r>
          </a:p>
          <a:p>
            <a:pPr lvl="1"/>
            <a:r>
              <a:rPr i="1"/>
              <a:t>D</a:t>
            </a:r>
            <a:r>
              <a:t> = death rate</a:t>
            </a:r>
          </a:p>
          <a:p>
            <a:pPr lvl="1"/>
            <a:r>
              <a:rPr i="1"/>
              <a:t>N</a:t>
            </a:r>
            <a:r>
              <a:t> = population size</a:t>
            </a:r>
          </a:p>
        </p:txBody>
      </p:sp>
      <p:pic>
        <p:nvPicPr>
          <p:cNvPr id="2" name="Picture 1">
            <a:extLst>
              <a:ext uri="{FF2B5EF4-FFF2-40B4-BE49-F238E27FC236}">
                <a16:creationId xmlns:a16="http://schemas.microsoft.com/office/drawing/2014/main" id="{EFC601CC-B74D-EECC-D45A-22D0BA3006D0}"/>
              </a:ext>
            </a:extLst>
          </p:cNvPr>
          <p:cNvPicPr>
            <a:picLocks noChangeAspect="1"/>
          </p:cNvPicPr>
          <p:nvPr/>
        </p:nvPicPr>
        <p:blipFill>
          <a:blip r:embed="rId3"/>
          <a:stretch>
            <a:fillRect/>
          </a:stretch>
        </p:blipFill>
        <p:spPr>
          <a:xfrm>
            <a:off x="5333169" y="3214540"/>
            <a:ext cx="3587010" cy="3461994"/>
          </a:xfrm>
          <a:prstGeom prst="rect">
            <a:avLst/>
          </a:prstGeom>
          <a:ln>
            <a:solidFill>
              <a:srgbClr val="000000"/>
            </a:solidFill>
          </a:ln>
          <a:effectLst>
            <a:outerShdw blurRad="50800" dist="38100" dir="2700000" algn="tl" rotWithShape="0">
              <a:prstClr val="black">
                <a:alpha val="40000"/>
              </a:prstClr>
            </a:outerShdw>
          </a:effectLst>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Populations"/>
          <p:cNvSpPr txBox="1">
            <a:spLocks noGrp="1"/>
          </p:cNvSpPr>
          <p:nvPr>
            <p:ph type="title"/>
          </p:nvPr>
        </p:nvSpPr>
        <p:spPr>
          <a:prstGeom prst="rect">
            <a:avLst/>
          </a:prstGeom>
        </p:spPr>
        <p:txBody>
          <a:bodyPr/>
          <a:lstStyle/>
          <a:p>
            <a:r>
              <a:t>Populations</a:t>
            </a:r>
          </a:p>
        </p:txBody>
      </p:sp>
      <p:sp>
        <p:nvSpPr>
          <p:cNvPr id="207" name="Problem:…"/>
          <p:cNvSpPr txBox="1">
            <a:spLocks noGrp="1"/>
          </p:cNvSpPr>
          <p:nvPr>
            <p:ph type="body" idx="1"/>
          </p:nvPr>
        </p:nvSpPr>
        <p:spPr>
          <a:xfrm>
            <a:off x="685800" y="1845732"/>
            <a:ext cx="7772400" cy="3904971"/>
          </a:xfrm>
          <a:prstGeom prst="rect">
            <a:avLst/>
          </a:prstGeom>
        </p:spPr>
        <p:txBody>
          <a:bodyPr/>
          <a:lstStyle/>
          <a:p>
            <a:pPr marL="383540" indent="-342900">
              <a:buBlip>
                <a:blip r:embed="rId2"/>
              </a:buBlip>
              <a:defRPr sz="2600"/>
            </a:pPr>
            <a:r>
              <a:t>Problem:</a:t>
            </a:r>
          </a:p>
          <a:p>
            <a:pPr marL="383540" indent="-342900">
              <a:buBlip>
                <a:blip r:embed="rId2"/>
              </a:buBlip>
              <a:defRPr sz="2600"/>
            </a:pPr>
            <a:r>
              <a:t>As of 2019, India’s population was 1.366 billion people. The birth rate was 27.2 births per 1,000 people, and 9.2 deaths per 1,000 people. If we ignore immigration and emigration, </a:t>
            </a:r>
            <a:r>
              <a:rPr b="1"/>
              <a:t>calculate</a:t>
            </a:r>
            <a:r>
              <a:t> the country’s net population growth in 2019?  </a:t>
            </a:r>
            <a:r>
              <a:rPr b="1"/>
              <a:t>Describe</a:t>
            </a:r>
            <a:r>
              <a:t> what is happening to the population, and </a:t>
            </a:r>
            <a:r>
              <a:rPr b="1"/>
              <a:t>justify</a:t>
            </a:r>
            <a:r>
              <a:t> your answer. </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Populations"/>
          <p:cNvSpPr txBox="1">
            <a:spLocks noGrp="1"/>
          </p:cNvSpPr>
          <p:nvPr>
            <p:ph type="title"/>
          </p:nvPr>
        </p:nvSpPr>
        <p:spPr>
          <a:prstGeom prst="rect">
            <a:avLst/>
          </a:prstGeom>
        </p:spPr>
        <p:txBody>
          <a:bodyPr/>
          <a:lstStyle/>
          <a:p>
            <a:r>
              <a:t>Populations</a:t>
            </a:r>
          </a:p>
        </p:txBody>
      </p:sp>
      <p:pic>
        <p:nvPicPr>
          <p:cNvPr id="211" name="Image" descr="Image"/>
          <p:cNvPicPr>
            <a:picLocks noChangeAspect="1"/>
          </p:cNvPicPr>
          <p:nvPr/>
        </p:nvPicPr>
        <p:blipFill>
          <a:blip r:embed="rId2"/>
          <a:stretch>
            <a:fillRect/>
          </a:stretch>
        </p:blipFill>
        <p:spPr>
          <a:xfrm>
            <a:off x="1126856" y="1649077"/>
            <a:ext cx="6890288" cy="4157805"/>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Populations"/>
          <p:cNvSpPr txBox="1">
            <a:spLocks noGrp="1"/>
          </p:cNvSpPr>
          <p:nvPr>
            <p:ph type="title"/>
          </p:nvPr>
        </p:nvSpPr>
        <p:spPr>
          <a:prstGeom prst="rect">
            <a:avLst/>
          </a:prstGeom>
        </p:spPr>
        <p:txBody>
          <a:bodyPr/>
          <a:lstStyle/>
          <a:p>
            <a:r>
              <a:t>Populations</a:t>
            </a:r>
          </a:p>
        </p:txBody>
      </p:sp>
      <p:sp>
        <p:nvSpPr>
          <p:cNvPr id="215" name="Population growth is based upon the biotic potential—the maximum rate at which the population could increase under ideal conditions.…"/>
          <p:cNvSpPr txBox="1">
            <a:spLocks noGrp="1"/>
          </p:cNvSpPr>
          <p:nvPr>
            <p:ph type="body" idx="1"/>
          </p:nvPr>
        </p:nvSpPr>
        <p:spPr>
          <a:xfrm>
            <a:off x="692150" y="1727200"/>
            <a:ext cx="7772400" cy="4408702"/>
          </a:xfrm>
          <a:prstGeom prst="rect">
            <a:avLst/>
          </a:prstGeom>
        </p:spPr>
        <p:txBody>
          <a:bodyPr/>
          <a:lstStyle/>
          <a:p>
            <a:pPr>
              <a:buBlip>
                <a:blip r:embed="rId2"/>
              </a:buBlip>
            </a:pPr>
            <a:r>
              <a:t>Population growth is based upon the biotic potential—the maximum rate at which the population could increase under ideal conditions.</a:t>
            </a:r>
          </a:p>
          <a:p>
            <a:pPr>
              <a:buBlip>
                <a:blip r:embed="rId2"/>
              </a:buBlip>
            </a:pPr>
            <a:r>
              <a:t>It is based upon the following factors:</a:t>
            </a:r>
          </a:p>
          <a:p>
            <a:pPr lvl="1">
              <a:defRPr sz="1800"/>
            </a:pPr>
            <a:r>
              <a:t>The age reproduction begins.</a:t>
            </a:r>
          </a:p>
          <a:p>
            <a:pPr lvl="1">
              <a:defRPr sz="1800"/>
            </a:pPr>
            <a:r>
              <a:t>The lifespan during which reproduction occurs.</a:t>
            </a:r>
          </a:p>
          <a:p>
            <a:pPr lvl="1">
              <a:defRPr sz="1800"/>
            </a:pPr>
            <a:r>
              <a:t>The number of reproductive periods within the lifetime.</a:t>
            </a:r>
          </a:p>
          <a:p>
            <a:pPr lvl="1">
              <a:defRPr sz="1800"/>
            </a:pPr>
            <a:r>
              <a:t>The number of offspring the organism is capable of having at one time.</a:t>
            </a:r>
          </a:p>
        </p:txBody>
      </p:sp>
      <p:pic>
        <p:nvPicPr>
          <p:cNvPr id="2" name="Picture 1">
            <a:extLst>
              <a:ext uri="{FF2B5EF4-FFF2-40B4-BE49-F238E27FC236}">
                <a16:creationId xmlns:a16="http://schemas.microsoft.com/office/drawing/2014/main" id="{07185625-68D9-CE8A-9F34-A8C766015F05}"/>
              </a:ext>
            </a:extLst>
          </p:cNvPr>
          <p:cNvPicPr>
            <a:picLocks noChangeAspect="1"/>
          </p:cNvPicPr>
          <p:nvPr/>
        </p:nvPicPr>
        <p:blipFill>
          <a:blip r:embed="rId3"/>
          <a:stretch>
            <a:fillRect/>
          </a:stretch>
        </p:blipFill>
        <p:spPr>
          <a:xfrm>
            <a:off x="68541" y="38100"/>
            <a:ext cx="2957463" cy="1579689"/>
          </a:xfrm>
          <a:prstGeom prst="rect">
            <a:avLst/>
          </a:prstGeom>
          <a:ln>
            <a:solidFill>
              <a:srgbClr val="000000"/>
            </a:solidFill>
          </a:ln>
          <a:effectLst>
            <a:outerShdw blurRad="50800" dist="38100" dir="2700000" algn="tl" rotWithShape="0">
              <a:prstClr val="black">
                <a:alpha val="40000"/>
              </a:prstClr>
            </a:outerShdw>
          </a:effectLst>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Populations"/>
          <p:cNvSpPr txBox="1">
            <a:spLocks noGrp="1"/>
          </p:cNvSpPr>
          <p:nvPr>
            <p:ph type="title"/>
          </p:nvPr>
        </p:nvSpPr>
        <p:spPr>
          <a:xfrm>
            <a:off x="685800" y="163050"/>
            <a:ext cx="7772400" cy="1600201"/>
          </a:xfrm>
          <a:prstGeom prst="rect">
            <a:avLst/>
          </a:prstGeom>
        </p:spPr>
        <p:txBody>
          <a:bodyPr/>
          <a:lstStyle/>
          <a:p>
            <a:r>
              <a:t>Populations</a:t>
            </a:r>
          </a:p>
        </p:txBody>
      </p:sp>
      <p:sp>
        <p:nvSpPr>
          <p:cNvPr id="219" name="Ideally, a population without constraints would grow exponentially, but it soon becomes limited by many things, including:…"/>
          <p:cNvSpPr txBox="1">
            <a:spLocks noGrp="1"/>
          </p:cNvSpPr>
          <p:nvPr>
            <p:ph type="body" idx="1"/>
          </p:nvPr>
        </p:nvSpPr>
        <p:spPr>
          <a:xfrm>
            <a:off x="436218" y="1235936"/>
            <a:ext cx="8271564" cy="5276694"/>
          </a:xfrm>
          <a:prstGeom prst="rect">
            <a:avLst/>
          </a:prstGeom>
        </p:spPr>
        <p:txBody>
          <a:bodyPr/>
          <a:lstStyle/>
          <a:p>
            <a:pPr>
              <a:buBlip>
                <a:blip r:embed="rId2"/>
              </a:buBlip>
            </a:pPr>
            <a:r>
              <a:rPr dirty="0"/>
              <a:t>Ideally, a population without constraints would grow exponentially, but it soon becomes limited by many things, including:</a:t>
            </a:r>
          </a:p>
          <a:p>
            <a:pPr lvl="1">
              <a:defRPr sz="1800"/>
            </a:pPr>
            <a:r>
              <a:rPr dirty="0"/>
              <a:t>Predation</a:t>
            </a:r>
          </a:p>
          <a:p>
            <a:pPr lvl="1">
              <a:defRPr sz="1800"/>
            </a:pPr>
            <a:r>
              <a:rPr dirty="0"/>
              <a:t>Competition</a:t>
            </a:r>
          </a:p>
          <a:p>
            <a:pPr lvl="1">
              <a:defRPr sz="1800"/>
            </a:pPr>
            <a:r>
              <a:rPr dirty="0"/>
              <a:t>Parasitism</a:t>
            </a:r>
          </a:p>
          <a:p>
            <a:pPr lvl="1">
              <a:defRPr sz="1800"/>
            </a:pPr>
            <a:r>
              <a:rPr dirty="0"/>
              <a:t>Immigration</a:t>
            </a:r>
          </a:p>
          <a:p>
            <a:pPr lvl="1">
              <a:defRPr sz="1800"/>
            </a:pPr>
            <a:r>
              <a:rPr dirty="0"/>
              <a:t>Emigration</a:t>
            </a:r>
          </a:p>
          <a:p>
            <a:pPr>
              <a:buBlip>
                <a:blip r:embed="rId2"/>
              </a:buBlip>
            </a:pPr>
            <a:r>
              <a:rPr dirty="0"/>
              <a:t>Regardless of the size of the population, growth will occur until it reaches its carrying capacity.</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Populations"/>
          <p:cNvSpPr txBox="1">
            <a:spLocks noGrp="1"/>
          </p:cNvSpPr>
          <p:nvPr>
            <p:ph type="title"/>
          </p:nvPr>
        </p:nvSpPr>
        <p:spPr>
          <a:xfrm>
            <a:off x="685800" y="163050"/>
            <a:ext cx="7772400" cy="1600201"/>
          </a:xfrm>
          <a:prstGeom prst="rect">
            <a:avLst/>
          </a:prstGeom>
        </p:spPr>
        <p:txBody>
          <a:bodyPr/>
          <a:lstStyle/>
          <a:p>
            <a:r>
              <a:t>Populations</a:t>
            </a:r>
          </a:p>
        </p:txBody>
      </p:sp>
      <p:pic>
        <p:nvPicPr>
          <p:cNvPr id="223" name="Image" descr="Image"/>
          <p:cNvPicPr>
            <a:picLocks noChangeAspect="1"/>
          </p:cNvPicPr>
          <p:nvPr/>
        </p:nvPicPr>
        <p:blipFill>
          <a:blip r:embed="rId2"/>
          <a:stretch>
            <a:fillRect/>
          </a:stretch>
        </p:blipFill>
        <p:spPr>
          <a:xfrm>
            <a:off x="1468395" y="1225719"/>
            <a:ext cx="6207210" cy="2963113"/>
          </a:xfrm>
          <a:prstGeom prst="rect">
            <a:avLst/>
          </a:prstGeom>
          <a:ln w="12700">
            <a:miter lim="400000"/>
          </a:ln>
        </p:spPr>
      </p:pic>
      <p:pic>
        <p:nvPicPr>
          <p:cNvPr id="224" name="Image" descr="Image"/>
          <p:cNvPicPr>
            <a:picLocks noChangeAspect="1"/>
          </p:cNvPicPr>
          <p:nvPr/>
        </p:nvPicPr>
        <p:blipFill>
          <a:blip r:embed="rId3"/>
          <a:stretch>
            <a:fillRect/>
          </a:stretch>
        </p:blipFill>
        <p:spPr>
          <a:xfrm>
            <a:off x="1264090" y="4255708"/>
            <a:ext cx="6615820" cy="2526876"/>
          </a:xfrm>
          <a:prstGeom prst="rect">
            <a:avLst/>
          </a:prstGeom>
          <a:ln w="12700">
            <a:miter lim="400000"/>
          </a:ln>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Populations"/>
          <p:cNvSpPr txBox="1">
            <a:spLocks noGrp="1"/>
          </p:cNvSpPr>
          <p:nvPr>
            <p:ph type="title"/>
          </p:nvPr>
        </p:nvSpPr>
        <p:spPr>
          <a:xfrm>
            <a:off x="685800" y="381000"/>
            <a:ext cx="7772400" cy="1240410"/>
          </a:xfrm>
          <a:prstGeom prst="rect">
            <a:avLst/>
          </a:prstGeom>
        </p:spPr>
        <p:txBody>
          <a:bodyPr/>
          <a:lstStyle/>
          <a:p>
            <a:r>
              <a:rPr dirty="0"/>
              <a:t>Populations</a:t>
            </a:r>
          </a:p>
        </p:txBody>
      </p:sp>
      <p:sp>
        <p:nvSpPr>
          <p:cNvPr id="228" name="Exponential populations growth can be determined with the following:…"/>
          <p:cNvSpPr txBox="1">
            <a:spLocks noGrp="1"/>
          </p:cNvSpPr>
          <p:nvPr>
            <p:ph type="body" idx="1"/>
          </p:nvPr>
        </p:nvSpPr>
        <p:spPr>
          <a:xfrm>
            <a:off x="563252" y="1376315"/>
            <a:ext cx="5271940" cy="4619134"/>
          </a:xfrm>
          <a:prstGeom prst="rect">
            <a:avLst/>
          </a:prstGeom>
        </p:spPr>
        <p:txBody>
          <a:bodyPr/>
          <a:lstStyle/>
          <a:p>
            <a:pPr>
              <a:buBlip>
                <a:blip r:embed="rId2"/>
              </a:buBlip>
            </a:pPr>
            <a:r>
              <a:rPr dirty="0"/>
              <a:t>Exponential populations growth can be determined with the following:</a:t>
            </a:r>
          </a:p>
          <a:p>
            <a:pPr>
              <a:buBlip>
                <a:blip r:embed="rId2"/>
              </a:buBlip>
            </a:pPr>
            <a:r>
              <a:rPr i="1" dirty="0" err="1"/>
              <a:t>dN</a:t>
            </a:r>
            <a:r>
              <a:rPr i="1" dirty="0"/>
              <a:t>/dt</a:t>
            </a:r>
            <a:r>
              <a:rPr dirty="0"/>
              <a:t> = </a:t>
            </a:r>
            <a:r>
              <a:rPr i="1" dirty="0" err="1"/>
              <a:t>r</a:t>
            </a:r>
            <a:r>
              <a:rPr i="1" baseline="-5999" dirty="0" err="1"/>
              <a:t>max</a:t>
            </a:r>
            <a:r>
              <a:rPr i="1" dirty="0" err="1"/>
              <a:t>N</a:t>
            </a:r>
            <a:endParaRPr i="1" dirty="0"/>
          </a:p>
          <a:p>
            <a:pPr lvl="1"/>
            <a:r>
              <a:rPr i="1" dirty="0"/>
              <a:t>dt</a:t>
            </a:r>
            <a:r>
              <a:rPr dirty="0"/>
              <a:t> = change in time</a:t>
            </a:r>
          </a:p>
          <a:p>
            <a:pPr lvl="1">
              <a:defRPr i="1"/>
            </a:pPr>
            <a:r>
              <a:rPr dirty="0" err="1"/>
              <a:t>r</a:t>
            </a:r>
            <a:r>
              <a:rPr baseline="-5999" dirty="0" err="1"/>
              <a:t>max</a:t>
            </a:r>
            <a:r>
              <a:rPr dirty="0"/>
              <a:t> </a:t>
            </a:r>
            <a:r>
              <a:rPr i="0" dirty="0"/>
              <a:t>= maximum per capita growth rate of the population</a:t>
            </a:r>
          </a:p>
          <a:p>
            <a:pPr lvl="1"/>
            <a:r>
              <a:rPr i="1" dirty="0"/>
              <a:t>N</a:t>
            </a:r>
            <a:r>
              <a:rPr dirty="0"/>
              <a:t> = population size</a:t>
            </a:r>
          </a:p>
        </p:txBody>
      </p:sp>
      <p:pic>
        <p:nvPicPr>
          <p:cNvPr id="2" name="Picture 1">
            <a:extLst>
              <a:ext uri="{FF2B5EF4-FFF2-40B4-BE49-F238E27FC236}">
                <a16:creationId xmlns:a16="http://schemas.microsoft.com/office/drawing/2014/main" id="{00E170FA-B9EB-DC4C-DE50-E2EF81379D7D}"/>
              </a:ext>
            </a:extLst>
          </p:cNvPr>
          <p:cNvPicPr>
            <a:picLocks noChangeAspect="1"/>
          </p:cNvPicPr>
          <p:nvPr/>
        </p:nvPicPr>
        <p:blipFill>
          <a:blip r:embed="rId3"/>
          <a:stretch>
            <a:fillRect/>
          </a:stretch>
        </p:blipFill>
        <p:spPr>
          <a:xfrm>
            <a:off x="5704756" y="2290713"/>
            <a:ext cx="3324807" cy="3109144"/>
          </a:xfrm>
          <a:prstGeom prst="rect">
            <a:avLst/>
          </a:prstGeom>
          <a:ln>
            <a:solidFill>
              <a:srgbClr val="000000"/>
            </a:solidFill>
          </a:ln>
          <a:effectLst>
            <a:outerShdw blurRad="50800" dist="38100" dir="2700000" algn="tl" rotWithShape="0">
              <a:prstClr val="black">
                <a:alpha val="40000"/>
              </a:prstClr>
            </a:outerShdw>
          </a:effectLst>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Populations"/>
          <p:cNvSpPr txBox="1">
            <a:spLocks noGrp="1"/>
          </p:cNvSpPr>
          <p:nvPr>
            <p:ph type="title"/>
          </p:nvPr>
        </p:nvSpPr>
        <p:spPr>
          <a:prstGeom prst="rect">
            <a:avLst/>
          </a:prstGeom>
        </p:spPr>
        <p:txBody>
          <a:bodyPr/>
          <a:lstStyle/>
          <a:p>
            <a:r>
              <a:t>Populations</a:t>
            </a:r>
          </a:p>
        </p:txBody>
      </p:sp>
      <p:sp>
        <p:nvSpPr>
          <p:cNvPr id="232" name="Carrying capacity is the amount of individuals that an environment can support. It can change as the environment changes."/>
          <p:cNvSpPr txBox="1">
            <a:spLocks noGrp="1"/>
          </p:cNvSpPr>
          <p:nvPr>
            <p:ph type="body" sz="half" idx="1"/>
          </p:nvPr>
        </p:nvSpPr>
        <p:spPr>
          <a:xfrm>
            <a:off x="391243" y="1448773"/>
            <a:ext cx="3852268" cy="4876800"/>
          </a:xfrm>
          <a:prstGeom prst="rect">
            <a:avLst/>
          </a:prstGeom>
        </p:spPr>
        <p:txBody>
          <a:bodyPr/>
          <a:lstStyle>
            <a:lvl1pPr>
              <a:buBlip>
                <a:blip r:embed="rId2"/>
              </a:buBlip>
            </a:lvl1pPr>
          </a:lstStyle>
          <a:p>
            <a:r>
              <a:rPr dirty="0"/>
              <a:t>Carrying capacity is the amount of individuals that an environment can support. It can change as the environment changes.</a:t>
            </a:r>
          </a:p>
        </p:txBody>
      </p:sp>
      <p:pic>
        <p:nvPicPr>
          <p:cNvPr id="233" name="Image" descr="Image"/>
          <p:cNvPicPr>
            <a:picLocks noChangeAspect="1"/>
          </p:cNvPicPr>
          <p:nvPr/>
        </p:nvPicPr>
        <p:blipFill>
          <a:blip r:embed="rId3"/>
          <a:stretch>
            <a:fillRect/>
          </a:stretch>
        </p:blipFill>
        <p:spPr>
          <a:xfrm>
            <a:off x="4273748" y="1559224"/>
            <a:ext cx="4367845" cy="3917349"/>
          </a:xfrm>
          <a:prstGeom prst="rect">
            <a:avLst/>
          </a:prstGeom>
          <a:ln w="12700">
            <a:miter lim="400000"/>
          </a:ln>
        </p:spPr>
      </p:pic>
      <p:sp>
        <p:nvSpPr>
          <p:cNvPr id="234" name="https://schoolbag.info/biology/humans/34.html"/>
          <p:cNvSpPr txBox="1"/>
          <p:nvPr/>
        </p:nvSpPr>
        <p:spPr>
          <a:xfrm>
            <a:off x="4273748" y="5476573"/>
            <a:ext cx="1520578" cy="190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600">
                <a:solidFill>
                  <a:srgbClr val="5E5E5E"/>
                </a:solidFill>
              </a:defRPr>
            </a:lvl1pPr>
          </a:lstStyle>
          <a:p>
            <a:r>
              <a:rPr dirty="0"/>
              <a:t>https://</a:t>
            </a:r>
            <a:r>
              <a:rPr dirty="0" err="1"/>
              <a:t>schoolbag.info</a:t>
            </a:r>
            <a:r>
              <a:rPr dirty="0"/>
              <a:t>/biology/humans/34.html</a:t>
            </a:r>
          </a:p>
        </p:txBody>
      </p:sp>
      <p:pic>
        <p:nvPicPr>
          <p:cNvPr id="2" name="Picture 1">
            <a:extLst>
              <a:ext uri="{FF2B5EF4-FFF2-40B4-BE49-F238E27FC236}">
                <a16:creationId xmlns:a16="http://schemas.microsoft.com/office/drawing/2014/main" id="{7C79879E-8F1A-7516-9BC0-62DF038061AD}"/>
              </a:ext>
            </a:extLst>
          </p:cNvPr>
          <p:cNvPicPr>
            <a:picLocks noChangeAspect="1"/>
          </p:cNvPicPr>
          <p:nvPr/>
        </p:nvPicPr>
        <p:blipFill>
          <a:blip r:embed="rId4"/>
          <a:stretch>
            <a:fillRect/>
          </a:stretch>
        </p:blipFill>
        <p:spPr>
          <a:xfrm>
            <a:off x="141401" y="5409227"/>
            <a:ext cx="4025369" cy="1345266"/>
          </a:xfrm>
          <a:prstGeom prst="rect">
            <a:avLst/>
          </a:prstGeom>
          <a:ln>
            <a:solidFill>
              <a:srgbClr val="000000"/>
            </a:solid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1FF864B9-155D-C017-22A4-242618E16708}"/>
              </a:ext>
            </a:extLst>
          </p:cNvPr>
          <p:cNvPicPr>
            <a:picLocks noChangeAspect="1"/>
          </p:cNvPicPr>
          <p:nvPr/>
        </p:nvPicPr>
        <p:blipFill>
          <a:blip r:embed="rId5"/>
          <a:stretch>
            <a:fillRect/>
          </a:stretch>
        </p:blipFill>
        <p:spPr>
          <a:xfrm>
            <a:off x="6457670" y="110451"/>
            <a:ext cx="2619382" cy="1448773"/>
          </a:xfrm>
          <a:prstGeom prst="rect">
            <a:avLst/>
          </a:prstGeom>
          <a:ln>
            <a:solidFill>
              <a:srgbClr val="000000"/>
            </a:solidFill>
          </a:ln>
          <a:effectLst>
            <a:outerShdw blurRad="50800" dist="38100" dir="2700000" algn="tl" rotWithShape="0">
              <a:prstClr val="black">
                <a:alpha val="40000"/>
              </a:prstClr>
            </a:outerShdw>
          </a:effectLst>
        </p:spPr>
      </p:pic>
      <p:pic>
        <p:nvPicPr>
          <p:cNvPr id="4" name="Picture 3">
            <a:extLst>
              <a:ext uri="{FF2B5EF4-FFF2-40B4-BE49-F238E27FC236}">
                <a16:creationId xmlns:a16="http://schemas.microsoft.com/office/drawing/2014/main" id="{E5E63E30-F718-F7AE-1C6E-AD3F170D7493}"/>
              </a:ext>
            </a:extLst>
          </p:cNvPr>
          <p:cNvPicPr>
            <a:picLocks noChangeAspect="1"/>
          </p:cNvPicPr>
          <p:nvPr/>
        </p:nvPicPr>
        <p:blipFill>
          <a:blip r:embed="rId6"/>
          <a:stretch>
            <a:fillRect/>
          </a:stretch>
        </p:blipFill>
        <p:spPr>
          <a:xfrm>
            <a:off x="4789324" y="5876761"/>
            <a:ext cx="3852269" cy="868431"/>
          </a:xfrm>
          <a:prstGeom prst="rect">
            <a:avLst/>
          </a:prstGeom>
          <a:ln>
            <a:solidFill>
              <a:srgbClr val="000000"/>
            </a:solidFill>
          </a:ln>
          <a:effectLst>
            <a:outerShdw blurRad="50800" dist="38100" dir="2700000" algn="tl" rotWithShape="0">
              <a:prstClr val="black">
                <a:alpha val="40000"/>
              </a:prstClr>
            </a:outerShdw>
          </a:effectLst>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Populations"/>
          <p:cNvSpPr txBox="1">
            <a:spLocks noGrp="1"/>
          </p:cNvSpPr>
          <p:nvPr>
            <p:ph type="title"/>
          </p:nvPr>
        </p:nvSpPr>
        <p:spPr>
          <a:xfrm>
            <a:off x="685800" y="241300"/>
            <a:ext cx="7772400" cy="1600200"/>
          </a:xfrm>
          <a:prstGeom prst="rect">
            <a:avLst/>
          </a:prstGeom>
        </p:spPr>
        <p:txBody>
          <a:bodyPr/>
          <a:lstStyle/>
          <a:p>
            <a:r>
              <a:t>Populations</a:t>
            </a:r>
          </a:p>
        </p:txBody>
      </p:sp>
      <p:sp>
        <p:nvSpPr>
          <p:cNvPr id="238" name="Reproductive strategies fall into one of two categories:…"/>
          <p:cNvSpPr txBox="1">
            <a:spLocks noGrp="1"/>
          </p:cNvSpPr>
          <p:nvPr>
            <p:ph type="body" idx="1"/>
          </p:nvPr>
        </p:nvSpPr>
        <p:spPr>
          <a:xfrm>
            <a:off x="562867" y="1630412"/>
            <a:ext cx="8030966" cy="4605288"/>
          </a:xfrm>
          <a:prstGeom prst="rect">
            <a:avLst/>
          </a:prstGeom>
        </p:spPr>
        <p:txBody>
          <a:bodyPr/>
          <a:lstStyle/>
          <a:p>
            <a:pPr>
              <a:buBlip>
                <a:blip r:embed="rId2"/>
              </a:buBlip>
            </a:pPr>
            <a:r>
              <a:t>Reproductive strategies fall into one of two categories:</a:t>
            </a:r>
          </a:p>
          <a:p>
            <a:pPr lvl="1"/>
            <a:r>
              <a:t>r-strategists</a:t>
            </a:r>
          </a:p>
          <a:p>
            <a:pPr lvl="1"/>
            <a:r>
              <a:t>K-strategists</a:t>
            </a:r>
          </a:p>
        </p:txBody>
      </p:sp>
      <p:pic>
        <p:nvPicPr>
          <p:cNvPr id="239" name="Image" descr="Image"/>
          <p:cNvPicPr>
            <a:picLocks noChangeAspect="1"/>
          </p:cNvPicPr>
          <p:nvPr/>
        </p:nvPicPr>
        <p:blipFill>
          <a:blip r:embed="rId3"/>
          <a:stretch>
            <a:fillRect/>
          </a:stretch>
        </p:blipFill>
        <p:spPr>
          <a:xfrm>
            <a:off x="3546637" y="2572829"/>
            <a:ext cx="5539180" cy="3418713"/>
          </a:xfrm>
          <a:prstGeom prst="rect">
            <a:avLst/>
          </a:prstGeom>
          <a:ln w="12700">
            <a:miter lim="400000"/>
          </a:ln>
        </p:spPr>
      </p:pic>
      <p:sp>
        <p:nvSpPr>
          <p:cNvPr id="240" name="http://www.old-ib.bioninja.com.au/options/option-g-ecology-and-conser/g5-population-ecology.html"/>
          <p:cNvSpPr txBox="1"/>
          <p:nvPr/>
        </p:nvSpPr>
        <p:spPr>
          <a:xfrm>
            <a:off x="3609745" y="6024720"/>
            <a:ext cx="3169110" cy="190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600">
                <a:solidFill>
                  <a:srgbClr val="5E5E5E"/>
                </a:solidFill>
              </a:defRPr>
            </a:lvl1pPr>
          </a:lstStyle>
          <a:p>
            <a:r>
              <a:t>http://www.old-ib.bioninja.com.au/options/option-g-ecology-and-conser/g5-population-ecology.html</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Populations"/>
          <p:cNvSpPr txBox="1">
            <a:spLocks noGrp="1"/>
          </p:cNvSpPr>
          <p:nvPr>
            <p:ph type="title"/>
          </p:nvPr>
        </p:nvSpPr>
        <p:spPr>
          <a:xfrm>
            <a:off x="685800" y="241300"/>
            <a:ext cx="7772400" cy="1600200"/>
          </a:xfrm>
          <a:prstGeom prst="rect">
            <a:avLst/>
          </a:prstGeom>
        </p:spPr>
        <p:txBody>
          <a:bodyPr/>
          <a:lstStyle/>
          <a:p>
            <a:r>
              <a:t>Populations</a:t>
            </a:r>
          </a:p>
        </p:txBody>
      </p:sp>
      <p:sp>
        <p:nvSpPr>
          <p:cNvPr id="244" name="https://spark.adobe.com/page/9xj6qyIfnfNI4/images/8027661f-b7f7-4fff-8a2f-1f1503a03278.jpg?asset_id=35c3e362-671a-491d-a20f-9c4ac2650117&amp;img_etag=031f14b0d33cef83cb942aa98435c3b3&amp;size=1024"/>
          <p:cNvSpPr txBox="1"/>
          <p:nvPr/>
        </p:nvSpPr>
        <p:spPr>
          <a:xfrm>
            <a:off x="1970738" y="6024720"/>
            <a:ext cx="6447124" cy="190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600">
                <a:solidFill>
                  <a:srgbClr val="5E5E5E"/>
                </a:solidFill>
              </a:defRPr>
            </a:lvl1pPr>
          </a:lstStyle>
          <a:p>
            <a:r>
              <a:t>https://spark.adobe.com/page/9xj6qyIfnfNI4/images/8027661f-b7f7-4fff-8a2f-1f1503a03278.jpg?asset_id=35c3e362-671a-491d-a20f-9c4ac2650117&amp;img_etag=031f14b0d33cef83cb942aa98435c3b3&amp;size=1024</a:t>
            </a:r>
          </a:p>
        </p:txBody>
      </p:sp>
      <p:pic>
        <p:nvPicPr>
          <p:cNvPr id="245" name="Image" descr="Image"/>
          <p:cNvPicPr>
            <a:picLocks noChangeAspect="1"/>
          </p:cNvPicPr>
          <p:nvPr/>
        </p:nvPicPr>
        <p:blipFill>
          <a:blip r:embed="rId2"/>
          <a:stretch>
            <a:fillRect/>
          </a:stretch>
        </p:blipFill>
        <p:spPr>
          <a:xfrm>
            <a:off x="1530350" y="717550"/>
            <a:ext cx="5839088" cy="5205200"/>
          </a:xfrm>
          <a:prstGeom prst="rect">
            <a:avLst/>
          </a:prstGeom>
          <a:ln w="12700">
            <a:miter lim="400000"/>
          </a:ln>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 name="Populations"/>
          <p:cNvSpPr txBox="1">
            <a:spLocks noGrp="1"/>
          </p:cNvSpPr>
          <p:nvPr>
            <p:ph type="title"/>
          </p:nvPr>
        </p:nvSpPr>
        <p:spPr>
          <a:xfrm>
            <a:off x="685800" y="241300"/>
            <a:ext cx="7772400" cy="1600200"/>
          </a:xfrm>
          <a:prstGeom prst="rect">
            <a:avLst/>
          </a:prstGeom>
        </p:spPr>
        <p:txBody>
          <a:bodyPr/>
          <a:lstStyle/>
          <a:p>
            <a:r>
              <a:t>Populations</a:t>
            </a:r>
          </a:p>
        </p:txBody>
      </p:sp>
      <p:sp>
        <p:nvSpPr>
          <p:cNvPr id="249" name="Two categories of factors limit population growth:…"/>
          <p:cNvSpPr txBox="1">
            <a:spLocks noGrp="1"/>
          </p:cNvSpPr>
          <p:nvPr>
            <p:ph type="body" idx="1"/>
          </p:nvPr>
        </p:nvSpPr>
        <p:spPr>
          <a:xfrm>
            <a:off x="562867" y="1630412"/>
            <a:ext cx="8030966" cy="4605288"/>
          </a:xfrm>
          <a:prstGeom prst="rect">
            <a:avLst/>
          </a:prstGeom>
        </p:spPr>
        <p:txBody>
          <a:bodyPr/>
          <a:lstStyle/>
          <a:p>
            <a:pPr>
              <a:buBlip>
                <a:blip r:embed="rId2"/>
              </a:buBlip>
            </a:pPr>
            <a:r>
              <a:t>Two categories of factors limit population growth:</a:t>
            </a:r>
          </a:p>
          <a:p>
            <a:pPr lvl="1"/>
            <a:r>
              <a:t>Density-dependent factors—those that increase directly as population density increases.</a:t>
            </a:r>
          </a:p>
          <a:p>
            <a:pPr lvl="2"/>
            <a:r>
              <a:t>Competition, predation, disease, etc.</a:t>
            </a:r>
          </a:p>
          <a:p>
            <a:pPr lvl="1"/>
            <a:r>
              <a:t>Density independent factors—those that are unrelated to population density.</a:t>
            </a:r>
          </a:p>
          <a:p>
            <a:pPr lvl="2"/>
            <a:r>
              <a:t>Major disturbances—fires, floods, etc.</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 name="Population Density"/>
          <p:cNvSpPr txBox="1">
            <a:spLocks noGrp="1"/>
          </p:cNvSpPr>
          <p:nvPr>
            <p:ph type="title"/>
          </p:nvPr>
        </p:nvSpPr>
        <p:spPr>
          <a:xfrm>
            <a:off x="685800" y="381000"/>
            <a:ext cx="7772400" cy="1213892"/>
          </a:xfrm>
          <a:prstGeom prst="rect">
            <a:avLst/>
          </a:prstGeom>
        </p:spPr>
        <p:txBody>
          <a:bodyPr/>
          <a:lstStyle/>
          <a:p>
            <a:r>
              <a:t>Population Density</a:t>
            </a:r>
          </a:p>
        </p:txBody>
      </p:sp>
      <p:sp>
        <p:nvSpPr>
          <p:cNvPr id="253" name="Population density is determined by resource availability.…"/>
          <p:cNvSpPr txBox="1">
            <a:spLocks noGrp="1"/>
          </p:cNvSpPr>
          <p:nvPr>
            <p:ph type="body" idx="1"/>
          </p:nvPr>
        </p:nvSpPr>
        <p:spPr>
          <a:xfrm>
            <a:off x="541982" y="1470074"/>
            <a:ext cx="8180785" cy="5108526"/>
          </a:xfrm>
          <a:prstGeom prst="rect">
            <a:avLst/>
          </a:prstGeom>
        </p:spPr>
        <p:txBody>
          <a:bodyPr/>
          <a:lstStyle/>
          <a:p>
            <a:pPr>
              <a:buBlip>
                <a:blip r:embed="rId2"/>
              </a:buBlip>
            </a:pPr>
            <a:r>
              <a:t>Population density is determined by resource availability. </a:t>
            </a:r>
          </a:p>
          <a:p>
            <a:pPr>
              <a:buBlip>
                <a:blip r:embed="rId2"/>
              </a:buBlip>
            </a:pPr>
            <a:r>
              <a:t>The population can produced a density that exceeds the carrying capacity, at which point limits to growth occur. </a:t>
            </a:r>
          </a:p>
        </p:txBody>
      </p:sp>
      <p:pic>
        <p:nvPicPr>
          <p:cNvPr id="2" name="Picture 1">
            <a:extLst>
              <a:ext uri="{FF2B5EF4-FFF2-40B4-BE49-F238E27FC236}">
                <a16:creationId xmlns:a16="http://schemas.microsoft.com/office/drawing/2014/main" id="{D9D13C3C-FBF6-3176-1C34-863768EEE089}"/>
              </a:ext>
            </a:extLst>
          </p:cNvPr>
          <p:cNvPicPr>
            <a:picLocks noChangeAspect="1"/>
          </p:cNvPicPr>
          <p:nvPr/>
        </p:nvPicPr>
        <p:blipFill>
          <a:blip r:embed="rId3"/>
          <a:stretch>
            <a:fillRect/>
          </a:stretch>
        </p:blipFill>
        <p:spPr>
          <a:xfrm>
            <a:off x="278032" y="4462282"/>
            <a:ext cx="3162300" cy="2184400"/>
          </a:xfrm>
          <a:prstGeom prst="rect">
            <a:avLst/>
          </a:prstGeom>
          <a:ln>
            <a:solidFill>
              <a:srgbClr val="000000"/>
            </a:solidFill>
          </a:ln>
          <a:effectLst>
            <a:outerShdw blurRad="50800" dist="38100" dir="2700000" algn="tl" rotWithShape="0">
              <a:prstClr val="black">
                <a:alpha val="40000"/>
              </a:prstClr>
            </a:outerShdw>
          </a:effectLst>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 name="Population Density"/>
          <p:cNvSpPr txBox="1">
            <a:spLocks noGrp="1"/>
          </p:cNvSpPr>
          <p:nvPr>
            <p:ph type="title"/>
          </p:nvPr>
        </p:nvSpPr>
        <p:spPr>
          <a:xfrm>
            <a:off x="685800" y="381000"/>
            <a:ext cx="7772400" cy="1213892"/>
          </a:xfrm>
          <a:prstGeom prst="rect">
            <a:avLst/>
          </a:prstGeom>
        </p:spPr>
        <p:txBody>
          <a:bodyPr/>
          <a:lstStyle/>
          <a:p>
            <a:r>
              <a:t>Population Density</a:t>
            </a:r>
          </a:p>
        </p:txBody>
      </p:sp>
      <p:sp>
        <p:nvSpPr>
          <p:cNvPr id="257" name="When the carrying capacity of the environment is exceeded, density-dependent and density-independent factors start to take over and slow the population growth.…"/>
          <p:cNvSpPr txBox="1">
            <a:spLocks noGrp="1"/>
          </p:cNvSpPr>
          <p:nvPr>
            <p:ph type="body" idx="1"/>
          </p:nvPr>
        </p:nvSpPr>
        <p:spPr>
          <a:xfrm>
            <a:off x="486497" y="1316302"/>
            <a:ext cx="5491173" cy="5108526"/>
          </a:xfrm>
          <a:prstGeom prst="rect">
            <a:avLst/>
          </a:prstGeom>
        </p:spPr>
        <p:txBody>
          <a:bodyPr/>
          <a:lstStyle/>
          <a:p>
            <a:pPr>
              <a:buBlip>
                <a:blip r:embed="rId2"/>
              </a:buBlip>
            </a:pPr>
            <a:r>
              <a:rPr dirty="0"/>
              <a:t>When the carrying capacity of the environment is exceeded, density-dependent and density-independent factors start to take over and slow the population growth.</a:t>
            </a:r>
          </a:p>
          <a:p>
            <a:pPr>
              <a:buBlip>
                <a:blip r:embed="rId2"/>
              </a:buBlip>
            </a:pPr>
            <a:r>
              <a:rPr dirty="0"/>
              <a:t>A logistic growth model usually ensues.</a:t>
            </a:r>
          </a:p>
        </p:txBody>
      </p:sp>
      <p:pic>
        <p:nvPicPr>
          <p:cNvPr id="258" name="Image" descr="Image"/>
          <p:cNvPicPr>
            <a:picLocks noChangeAspect="1"/>
          </p:cNvPicPr>
          <p:nvPr/>
        </p:nvPicPr>
        <p:blipFill>
          <a:blip r:embed="rId3"/>
          <a:stretch>
            <a:fillRect/>
          </a:stretch>
        </p:blipFill>
        <p:spPr>
          <a:xfrm>
            <a:off x="5210217" y="4769215"/>
            <a:ext cx="3826969" cy="1707785"/>
          </a:xfrm>
          <a:prstGeom prst="rect">
            <a:avLst/>
          </a:prstGeom>
          <a:ln w="12700">
            <a:miter lim="400000"/>
          </a:ln>
          <a:effectLst>
            <a:outerShdw blurRad="50800" dist="38100" dir="2700000" algn="tl" rotWithShape="0">
              <a:prstClr val="black">
                <a:alpha val="40000"/>
              </a:prstClr>
            </a:outerShdw>
          </a:effectLst>
        </p:spPr>
      </p:pic>
      <p:sp>
        <p:nvSpPr>
          <p:cNvPr id="259" name="https://socratic.org/questions/why-is-logistic-growth-more-realistic-than-exponential-growth"/>
          <p:cNvSpPr txBox="1"/>
          <p:nvPr/>
        </p:nvSpPr>
        <p:spPr>
          <a:xfrm>
            <a:off x="5210217" y="6424828"/>
            <a:ext cx="2947095" cy="190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600"/>
            </a:lvl1pPr>
          </a:lstStyle>
          <a:p>
            <a:r>
              <a:rPr dirty="0"/>
              <a:t>https://socratic.org/questions/why-is-logistic-growth-more-realistic-than-exponential-growth</a:t>
            </a:r>
          </a:p>
        </p:txBody>
      </p:sp>
      <p:pic>
        <p:nvPicPr>
          <p:cNvPr id="2" name="Picture 1">
            <a:extLst>
              <a:ext uri="{FF2B5EF4-FFF2-40B4-BE49-F238E27FC236}">
                <a16:creationId xmlns:a16="http://schemas.microsoft.com/office/drawing/2014/main" id="{58EB682D-C0EA-F3CB-BCB5-550AB2D03B41}"/>
              </a:ext>
            </a:extLst>
          </p:cNvPr>
          <p:cNvPicPr>
            <a:picLocks noChangeAspect="1"/>
          </p:cNvPicPr>
          <p:nvPr/>
        </p:nvPicPr>
        <p:blipFill>
          <a:blip r:embed="rId4"/>
          <a:stretch>
            <a:fillRect/>
          </a:stretch>
        </p:blipFill>
        <p:spPr>
          <a:xfrm>
            <a:off x="6045828" y="1406355"/>
            <a:ext cx="2882272" cy="3229883"/>
          </a:xfrm>
          <a:prstGeom prst="rect">
            <a:avLst/>
          </a:prstGeom>
          <a:ln>
            <a:solidFill>
              <a:srgbClr val="000000"/>
            </a:solidFill>
          </a:ln>
          <a:effectLst>
            <a:outerShdw blurRad="50800" dist="38100" dir="2700000" algn="tl" rotWithShape="0">
              <a:prstClr val="black">
                <a:alpha val="40000"/>
              </a:prstClr>
            </a:outerShdw>
          </a:effectLst>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 name="Population Density"/>
          <p:cNvSpPr txBox="1">
            <a:spLocks noGrp="1"/>
          </p:cNvSpPr>
          <p:nvPr>
            <p:ph type="title"/>
          </p:nvPr>
        </p:nvSpPr>
        <p:spPr>
          <a:xfrm>
            <a:off x="685800" y="381000"/>
            <a:ext cx="7772400" cy="1213892"/>
          </a:xfrm>
          <a:prstGeom prst="rect">
            <a:avLst/>
          </a:prstGeom>
        </p:spPr>
        <p:txBody>
          <a:bodyPr/>
          <a:lstStyle/>
          <a:p>
            <a:r>
              <a:t>Population Density</a:t>
            </a:r>
          </a:p>
        </p:txBody>
      </p:sp>
      <p:sp>
        <p:nvSpPr>
          <p:cNvPr id="263" name="Logistic Growth:…"/>
          <p:cNvSpPr txBox="1">
            <a:spLocks noGrp="1"/>
          </p:cNvSpPr>
          <p:nvPr>
            <p:ph type="body" idx="1"/>
          </p:nvPr>
        </p:nvSpPr>
        <p:spPr>
          <a:xfrm>
            <a:off x="481607" y="1368474"/>
            <a:ext cx="8180785" cy="5108526"/>
          </a:xfrm>
          <a:prstGeom prst="rect">
            <a:avLst/>
          </a:prstGeom>
        </p:spPr>
        <p:txBody>
          <a:bodyPr/>
          <a:lstStyle/>
          <a:p>
            <a:pPr>
              <a:buBlip>
                <a:blip r:embed="rId2"/>
              </a:buBlip>
            </a:pPr>
            <a:r>
              <a:rPr dirty="0"/>
              <a:t>Logistic Growth:</a:t>
            </a:r>
          </a:p>
          <a:p>
            <a:pPr>
              <a:buBlip>
                <a:blip r:embed="rId2"/>
              </a:buBlip>
            </a:pPr>
            <a:r>
              <a:rPr i="1" dirty="0" err="1"/>
              <a:t>dN</a:t>
            </a:r>
            <a:r>
              <a:rPr i="1" dirty="0"/>
              <a:t>/dt</a:t>
            </a:r>
            <a:r>
              <a:rPr dirty="0"/>
              <a:t> = </a:t>
            </a:r>
            <a:r>
              <a:rPr i="1" dirty="0" err="1"/>
              <a:t>r</a:t>
            </a:r>
            <a:r>
              <a:rPr i="1" baseline="-5999" dirty="0" err="1"/>
              <a:t>max</a:t>
            </a:r>
            <a:r>
              <a:rPr i="1" dirty="0" err="1"/>
              <a:t>N</a:t>
            </a:r>
            <a:r>
              <a:rPr dirty="0"/>
              <a:t>(</a:t>
            </a:r>
            <a:r>
              <a:rPr i="1" dirty="0"/>
              <a:t>K-N/K</a:t>
            </a:r>
            <a:r>
              <a:rPr dirty="0"/>
              <a:t>)</a:t>
            </a:r>
          </a:p>
          <a:p>
            <a:pPr lvl="1"/>
            <a:r>
              <a:rPr i="1" dirty="0"/>
              <a:t>dt</a:t>
            </a:r>
            <a:r>
              <a:rPr dirty="0"/>
              <a:t> = change in time</a:t>
            </a:r>
          </a:p>
          <a:p>
            <a:pPr lvl="1">
              <a:defRPr i="1"/>
            </a:pPr>
            <a:r>
              <a:rPr dirty="0" err="1"/>
              <a:t>r</a:t>
            </a:r>
            <a:r>
              <a:rPr baseline="-5999" dirty="0" err="1"/>
              <a:t>max</a:t>
            </a:r>
            <a:r>
              <a:rPr dirty="0"/>
              <a:t> </a:t>
            </a:r>
            <a:r>
              <a:rPr i="0" dirty="0"/>
              <a:t>= maximum per capita growth rate of the population</a:t>
            </a:r>
          </a:p>
          <a:p>
            <a:pPr lvl="1"/>
            <a:r>
              <a:rPr i="1" dirty="0"/>
              <a:t>N</a:t>
            </a:r>
            <a:r>
              <a:rPr dirty="0"/>
              <a:t> = population size</a:t>
            </a:r>
          </a:p>
          <a:p>
            <a:pPr lvl="1"/>
            <a:r>
              <a:rPr i="1" dirty="0"/>
              <a:t>K</a:t>
            </a:r>
            <a:r>
              <a:rPr dirty="0"/>
              <a:t> = carrying capacity</a:t>
            </a:r>
          </a:p>
        </p:txBody>
      </p:sp>
      <p:pic>
        <p:nvPicPr>
          <p:cNvPr id="2" name="Picture 1">
            <a:extLst>
              <a:ext uri="{FF2B5EF4-FFF2-40B4-BE49-F238E27FC236}">
                <a16:creationId xmlns:a16="http://schemas.microsoft.com/office/drawing/2014/main" id="{6E0579EF-79CB-0214-AD21-1B24AFEAAD9A}"/>
              </a:ext>
            </a:extLst>
          </p:cNvPr>
          <p:cNvPicPr>
            <a:picLocks noChangeAspect="1"/>
          </p:cNvPicPr>
          <p:nvPr/>
        </p:nvPicPr>
        <p:blipFill>
          <a:blip r:embed="rId3"/>
          <a:stretch>
            <a:fillRect/>
          </a:stretch>
        </p:blipFill>
        <p:spPr>
          <a:xfrm>
            <a:off x="6117101" y="3544979"/>
            <a:ext cx="2882272" cy="3229883"/>
          </a:xfrm>
          <a:prstGeom prst="rect">
            <a:avLst/>
          </a:prstGeom>
          <a:ln>
            <a:solidFill>
              <a:srgbClr val="000000"/>
            </a:solidFill>
          </a:ln>
          <a:effectLst>
            <a:outerShdw blurRad="50800" dist="38100" dir="2700000" algn="tl" rotWithShape="0">
              <a:prstClr val="black">
                <a:alpha val="40000"/>
              </a:prstClr>
            </a:outerShdw>
          </a:effectLst>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 name="Population Density"/>
          <p:cNvSpPr txBox="1">
            <a:spLocks noGrp="1"/>
          </p:cNvSpPr>
          <p:nvPr>
            <p:ph type="title"/>
          </p:nvPr>
        </p:nvSpPr>
        <p:spPr>
          <a:xfrm>
            <a:off x="685800" y="381000"/>
            <a:ext cx="7772400" cy="1213892"/>
          </a:xfrm>
          <a:prstGeom prst="rect">
            <a:avLst/>
          </a:prstGeom>
        </p:spPr>
        <p:txBody>
          <a:bodyPr/>
          <a:lstStyle/>
          <a:p>
            <a:r>
              <a:t>Population Density</a:t>
            </a:r>
          </a:p>
        </p:txBody>
      </p:sp>
      <p:sp>
        <p:nvSpPr>
          <p:cNvPr id="267" name="Problem:  A researcher was studying population growth rates, and has developed a program which uses the following equation to estimate what is happening in the real world.  Consider a hypothetical population that has a carrying capacity of 18,000 individ"/>
          <p:cNvSpPr txBox="1">
            <a:spLocks noGrp="1"/>
          </p:cNvSpPr>
          <p:nvPr>
            <p:ph type="body" idx="1"/>
          </p:nvPr>
        </p:nvSpPr>
        <p:spPr>
          <a:xfrm>
            <a:off x="570204" y="1307796"/>
            <a:ext cx="8180786" cy="4718294"/>
          </a:xfrm>
          <a:prstGeom prst="rect">
            <a:avLst/>
          </a:prstGeom>
        </p:spPr>
        <p:txBody>
          <a:bodyPr/>
          <a:lstStyle/>
          <a:p>
            <a:pPr>
              <a:buBlip>
                <a:blip r:embed="rId2"/>
              </a:buBlip>
            </a:pPr>
            <a:r>
              <a:t>Problem:  </a:t>
            </a:r>
            <a:r>
              <a:rPr sz="2400"/>
              <a:t>A researcher was studying population growth rates, and has developed a program which uses the following equation to estimate what is happening in the real world.  Consider a hypothetical population that has a carrying capacity of 18,000 individuals, and an </a:t>
            </a:r>
            <a:r>
              <a:rPr sz="2400" i="1"/>
              <a:t>r</a:t>
            </a:r>
            <a:r>
              <a:rPr sz="2400" baseline="-5999"/>
              <a:t>max</a:t>
            </a:r>
            <a:r>
              <a:rPr sz="2400"/>
              <a:t> of 1.5.  </a:t>
            </a:r>
            <a:r>
              <a:rPr sz="2400" b="1"/>
              <a:t>Calculate</a:t>
            </a:r>
            <a:r>
              <a:rPr sz="2400"/>
              <a:t> the population growth rate for each of the following populations using the following equation: </a:t>
            </a:r>
            <a:r>
              <a:t> </a:t>
            </a:r>
          </a:p>
          <a:p>
            <a:pPr algn="ctr">
              <a:buBlip>
                <a:blip r:embed="rId2"/>
              </a:buBlip>
            </a:pPr>
            <a:endParaRPr/>
          </a:p>
          <a:p>
            <a:pPr marL="1219200" marR="0" indent="-304800" defTabSz="457200">
              <a:spcBef>
                <a:spcPts val="0"/>
              </a:spcBef>
              <a:buSzTx/>
              <a:buNone/>
              <a:defRPr sz="1600">
                <a:solidFill>
                  <a:srgbClr val="000000"/>
                </a:solidFill>
                <a:uFillTx/>
                <a:latin typeface="Times Roman"/>
                <a:ea typeface="Times Roman"/>
                <a:cs typeface="Times Roman"/>
                <a:sym typeface="Times Roman"/>
              </a:defRPr>
            </a:pPr>
            <a:r>
              <a:t>a)</a:t>
            </a:r>
            <a:r>
              <a:rPr sz="933">
                <a:latin typeface="Times New Roman"/>
                <a:ea typeface="Times New Roman"/>
                <a:cs typeface="Times New Roman"/>
                <a:sym typeface="Times New Roman"/>
              </a:rPr>
              <a:t>    </a:t>
            </a:r>
            <a:r>
              <a:t>1,000 individuals.  </a:t>
            </a:r>
            <a:r>
              <a:rPr b="1"/>
              <a:t>Describe</a:t>
            </a:r>
            <a:r>
              <a:t> what is happening to this population.</a:t>
            </a:r>
          </a:p>
          <a:p>
            <a:pPr marL="1219200" marR="0" indent="-304800" defTabSz="457200">
              <a:spcBef>
                <a:spcPts val="0"/>
              </a:spcBef>
              <a:buSzTx/>
              <a:buNone/>
              <a:defRPr sz="1600">
                <a:solidFill>
                  <a:srgbClr val="000000"/>
                </a:solidFill>
                <a:uFillTx/>
                <a:latin typeface="Times Roman"/>
                <a:ea typeface="Times Roman"/>
                <a:cs typeface="Times Roman"/>
                <a:sym typeface="Times Roman"/>
              </a:defRPr>
            </a:pPr>
            <a:r>
              <a:t>b)</a:t>
            </a:r>
            <a:r>
              <a:rPr sz="933">
                <a:latin typeface="Times New Roman"/>
                <a:ea typeface="Times New Roman"/>
                <a:cs typeface="Times New Roman"/>
                <a:sym typeface="Times New Roman"/>
              </a:rPr>
              <a:t>    </a:t>
            </a:r>
            <a:r>
              <a:t>15,000 individuals.  </a:t>
            </a:r>
            <a:r>
              <a:rPr b="1"/>
              <a:t>Describe</a:t>
            </a:r>
            <a:r>
              <a:t> what is happening to this population.</a:t>
            </a:r>
          </a:p>
          <a:p>
            <a:pPr marL="1219200" marR="0" indent="-304800" defTabSz="457200">
              <a:spcBef>
                <a:spcPts val="0"/>
              </a:spcBef>
              <a:buSzTx/>
              <a:buNone/>
              <a:defRPr sz="1600">
                <a:solidFill>
                  <a:srgbClr val="000000"/>
                </a:solidFill>
                <a:uFillTx/>
                <a:latin typeface="Times Roman"/>
                <a:ea typeface="Times Roman"/>
                <a:cs typeface="Times Roman"/>
                <a:sym typeface="Times Roman"/>
              </a:defRPr>
            </a:pPr>
            <a:r>
              <a:t>c)</a:t>
            </a:r>
            <a:r>
              <a:rPr sz="933">
                <a:latin typeface="Times New Roman"/>
                <a:ea typeface="Times New Roman"/>
                <a:cs typeface="Times New Roman"/>
                <a:sym typeface="Times New Roman"/>
              </a:rPr>
              <a:t>    </a:t>
            </a:r>
            <a:r>
              <a:t>20,000 individuals.  </a:t>
            </a:r>
            <a:r>
              <a:rPr b="1"/>
              <a:t>Describe</a:t>
            </a:r>
            <a:r>
              <a:t> what is happening to this population.</a:t>
            </a:r>
          </a:p>
        </p:txBody>
      </p:sp>
      <p:pic>
        <p:nvPicPr>
          <p:cNvPr id="268" name="Image" descr="Image"/>
          <p:cNvPicPr>
            <a:picLocks noChangeAspect="1"/>
          </p:cNvPicPr>
          <p:nvPr/>
        </p:nvPicPr>
        <p:blipFill>
          <a:blip r:embed="rId3"/>
          <a:stretch>
            <a:fillRect/>
          </a:stretch>
        </p:blipFill>
        <p:spPr>
          <a:xfrm>
            <a:off x="2532864" y="4140206"/>
            <a:ext cx="2127733" cy="718195"/>
          </a:xfrm>
          <a:prstGeom prst="rect">
            <a:avLst/>
          </a:prstGeom>
          <a:ln w="12700">
            <a:miter lim="400000"/>
          </a:ln>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Population Density"/>
          <p:cNvSpPr txBox="1">
            <a:spLocks noGrp="1"/>
          </p:cNvSpPr>
          <p:nvPr>
            <p:ph type="title"/>
          </p:nvPr>
        </p:nvSpPr>
        <p:spPr>
          <a:xfrm>
            <a:off x="685800" y="381000"/>
            <a:ext cx="7772400" cy="1213892"/>
          </a:xfrm>
          <a:prstGeom prst="rect">
            <a:avLst/>
          </a:prstGeom>
        </p:spPr>
        <p:txBody>
          <a:bodyPr/>
          <a:lstStyle/>
          <a:p>
            <a:r>
              <a:t>Population Density</a:t>
            </a:r>
          </a:p>
        </p:txBody>
      </p:sp>
      <p:pic>
        <p:nvPicPr>
          <p:cNvPr id="272" name="Image" descr="Image"/>
          <p:cNvPicPr>
            <a:picLocks noChangeAspect="1"/>
          </p:cNvPicPr>
          <p:nvPr/>
        </p:nvPicPr>
        <p:blipFill>
          <a:blip r:embed="rId2"/>
          <a:stretch>
            <a:fillRect/>
          </a:stretch>
        </p:blipFill>
        <p:spPr>
          <a:xfrm>
            <a:off x="1601611" y="1454490"/>
            <a:ext cx="5503494" cy="1468039"/>
          </a:xfrm>
          <a:prstGeom prst="rect">
            <a:avLst/>
          </a:prstGeom>
          <a:ln w="25400">
            <a:miter lim="400000"/>
          </a:ln>
          <a:effectLst>
            <a:outerShdw blurRad="254000" dist="127000" dir="5400000" rotWithShape="0">
              <a:srgbClr val="000000">
                <a:alpha val="70000"/>
              </a:srgbClr>
            </a:outerShdw>
          </a:effectLst>
        </p:spPr>
      </p:pic>
      <p:pic>
        <p:nvPicPr>
          <p:cNvPr id="273" name="Image" descr="Image"/>
          <p:cNvPicPr>
            <a:picLocks noChangeAspect="1"/>
          </p:cNvPicPr>
          <p:nvPr/>
        </p:nvPicPr>
        <p:blipFill>
          <a:blip r:embed="rId3"/>
          <a:stretch>
            <a:fillRect/>
          </a:stretch>
        </p:blipFill>
        <p:spPr>
          <a:xfrm>
            <a:off x="1601611" y="2929102"/>
            <a:ext cx="5503494" cy="1468038"/>
          </a:xfrm>
          <a:prstGeom prst="rect">
            <a:avLst/>
          </a:prstGeom>
          <a:ln w="25400">
            <a:miter lim="400000"/>
          </a:ln>
          <a:effectLst>
            <a:outerShdw blurRad="254000" dist="127000" dir="5400000" rotWithShape="0">
              <a:srgbClr val="000000">
                <a:alpha val="70000"/>
              </a:srgbClr>
            </a:outerShdw>
          </a:effectLst>
        </p:spPr>
      </p:pic>
      <p:pic>
        <p:nvPicPr>
          <p:cNvPr id="274" name="Image" descr="Image"/>
          <p:cNvPicPr>
            <a:picLocks noChangeAspect="1"/>
          </p:cNvPicPr>
          <p:nvPr/>
        </p:nvPicPr>
        <p:blipFill>
          <a:blip r:embed="rId4"/>
          <a:stretch>
            <a:fillRect/>
          </a:stretch>
        </p:blipFill>
        <p:spPr>
          <a:xfrm>
            <a:off x="1601611" y="4400041"/>
            <a:ext cx="5503494" cy="1468038"/>
          </a:xfrm>
          <a:prstGeom prst="rect">
            <a:avLst/>
          </a:prstGeom>
          <a:ln w="25400">
            <a:miter lim="400000"/>
          </a:ln>
          <a:effectLst>
            <a:outerShdw blurRad="254000" dist="127000" dir="5400000" rotWithShape="0">
              <a:srgbClr val="000000">
                <a:alpha val="70000"/>
              </a:srgbClr>
            </a:outerShdw>
          </a:effectLst>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27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3" nodeType="clickEffect">
                                  <p:stCondLst>
                                    <p:cond delay="0"/>
                                  </p:stCondLst>
                                  <p:iterate>
                                    <p:tmAbs val="0"/>
                                  </p:iterate>
                                  <p:childTnLst>
                                    <p:set>
                                      <p:cBhvr>
                                        <p:cTn id="14" fill="hold"/>
                                        <p:tgtEl>
                                          <p:spTgt spid="2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2" grpId="1" animBg="1" advAuto="0"/>
      <p:bldP spid="273" grpId="2" animBg="1" advAuto="0"/>
      <p:bldP spid="274" grpId="3" animBg="1"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Population Density"/>
          <p:cNvSpPr txBox="1">
            <a:spLocks noGrp="1"/>
          </p:cNvSpPr>
          <p:nvPr>
            <p:ph type="title"/>
          </p:nvPr>
        </p:nvSpPr>
        <p:spPr>
          <a:xfrm>
            <a:off x="685800" y="381000"/>
            <a:ext cx="7772400" cy="1213892"/>
          </a:xfrm>
          <a:prstGeom prst="rect">
            <a:avLst/>
          </a:prstGeom>
        </p:spPr>
        <p:txBody>
          <a:bodyPr/>
          <a:lstStyle/>
          <a:p>
            <a:r>
              <a:t>Population Density</a:t>
            </a:r>
          </a:p>
        </p:txBody>
      </p:sp>
      <p:sp>
        <p:nvSpPr>
          <p:cNvPr id="278" name="Problem: Consider a population of 3,500 rabbits in a field.  If 1,200 rabbits are born each year, and 750 die each year, calculate the maximum per capita growth rate over the course of the year."/>
          <p:cNvSpPr txBox="1">
            <a:spLocks noGrp="1"/>
          </p:cNvSpPr>
          <p:nvPr>
            <p:ph type="body" idx="1"/>
          </p:nvPr>
        </p:nvSpPr>
        <p:spPr>
          <a:xfrm>
            <a:off x="481607" y="1314852"/>
            <a:ext cx="8180786" cy="4855353"/>
          </a:xfrm>
          <a:prstGeom prst="rect">
            <a:avLst/>
          </a:prstGeom>
        </p:spPr>
        <p:txBody>
          <a:bodyPr/>
          <a:lstStyle/>
          <a:p>
            <a:pPr>
              <a:buBlip>
                <a:blip r:embed="rId2"/>
              </a:buBlip>
            </a:pPr>
            <a:r>
              <a:t>Problem: Consider a population of 3,500 rabbits in a field.  If 1,200 rabbits are born each year, and 750 die each year, </a:t>
            </a:r>
            <a:r>
              <a:rPr b="1"/>
              <a:t>calculate</a:t>
            </a:r>
            <a:r>
              <a:t> the maximum per capita growth rate over the course of the year. </a:t>
            </a:r>
          </a:p>
          <a:p>
            <a:pPr>
              <a:buBlip>
                <a:blip r:embed="rId2"/>
              </a:buBlip>
            </a:pPr>
            <a:endParaRPr/>
          </a:p>
          <a:p>
            <a:pPr>
              <a:buBlip>
                <a:blip r:embed="rId2"/>
              </a:buBlip>
            </a:pPr>
            <a:endParaRPr/>
          </a:p>
        </p:txBody>
      </p:sp>
      <p:pic>
        <p:nvPicPr>
          <p:cNvPr id="279" name="Image" descr="Image"/>
          <p:cNvPicPr>
            <a:picLocks noChangeAspect="1"/>
          </p:cNvPicPr>
          <p:nvPr/>
        </p:nvPicPr>
        <p:blipFill>
          <a:blip r:embed="rId3"/>
          <a:stretch>
            <a:fillRect/>
          </a:stretch>
        </p:blipFill>
        <p:spPr>
          <a:xfrm>
            <a:off x="1702365" y="4274868"/>
            <a:ext cx="2020383" cy="1086337"/>
          </a:xfrm>
          <a:prstGeom prst="rect">
            <a:avLst/>
          </a:prstGeom>
          <a:ln w="12700">
            <a:miter lim="400000"/>
          </a:ln>
        </p:spPr>
      </p:pic>
      <p:pic>
        <p:nvPicPr>
          <p:cNvPr id="280" name="Image" descr="Image"/>
          <p:cNvPicPr>
            <a:picLocks noChangeAspect="1"/>
          </p:cNvPicPr>
          <p:nvPr/>
        </p:nvPicPr>
        <p:blipFill>
          <a:blip r:embed="rId4"/>
          <a:stretch>
            <a:fillRect/>
          </a:stretch>
        </p:blipFill>
        <p:spPr>
          <a:xfrm>
            <a:off x="4943506" y="4240233"/>
            <a:ext cx="1852994" cy="996334"/>
          </a:xfrm>
          <a:prstGeom prst="rect">
            <a:avLst/>
          </a:prstGeom>
          <a:ln w="12700">
            <a:miter lim="400000"/>
          </a:ln>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 name="Population Density"/>
          <p:cNvSpPr txBox="1">
            <a:spLocks noGrp="1"/>
          </p:cNvSpPr>
          <p:nvPr>
            <p:ph type="title"/>
          </p:nvPr>
        </p:nvSpPr>
        <p:spPr>
          <a:xfrm>
            <a:off x="685800" y="381000"/>
            <a:ext cx="7772400" cy="1213892"/>
          </a:xfrm>
          <a:prstGeom prst="rect">
            <a:avLst/>
          </a:prstGeom>
        </p:spPr>
        <p:txBody>
          <a:bodyPr/>
          <a:lstStyle/>
          <a:p>
            <a:r>
              <a:t>Population Density</a:t>
            </a:r>
          </a:p>
        </p:txBody>
      </p:sp>
      <p:pic>
        <p:nvPicPr>
          <p:cNvPr id="284" name="Image" descr="Image"/>
          <p:cNvPicPr>
            <a:picLocks noChangeAspect="1"/>
          </p:cNvPicPr>
          <p:nvPr/>
        </p:nvPicPr>
        <p:blipFill>
          <a:blip r:embed="rId2"/>
          <a:stretch>
            <a:fillRect/>
          </a:stretch>
        </p:blipFill>
        <p:spPr>
          <a:xfrm>
            <a:off x="2546443" y="1381542"/>
            <a:ext cx="4670119" cy="4559236"/>
          </a:xfrm>
          <a:prstGeom prst="rect">
            <a:avLst/>
          </a:prstGeom>
          <a:ln w="12700">
            <a:miter lim="400000"/>
          </a:ln>
        </p:spPr>
      </p:pic>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A Community"/>
          <p:cNvSpPr txBox="1">
            <a:spLocks noGrp="1"/>
          </p:cNvSpPr>
          <p:nvPr>
            <p:ph type="title"/>
          </p:nvPr>
        </p:nvSpPr>
        <p:spPr>
          <a:xfrm>
            <a:off x="685800" y="381001"/>
            <a:ext cx="7772400" cy="946150"/>
          </a:xfrm>
          <a:prstGeom prst="rect">
            <a:avLst/>
          </a:prstGeom>
        </p:spPr>
        <p:txBody>
          <a:bodyPr/>
          <a:lstStyle/>
          <a:p>
            <a:pPr algn="l"/>
            <a:r>
              <a:rPr dirty="0"/>
              <a:t>A Community</a:t>
            </a:r>
          </a:p>
        </p:txBody>
      </p:sp>
      <p:sp>
        <p:nvSpPr>
          <p:cNvPr id="288" name="All of the organisms within the community form an ecosystem consisting of the interactions between the biotic and abiotic environment."/>
          <p:cNvSpPr txBox="1">
            <a:spLocks noGrp="1"/>
          </p:cNvSpPr>
          <p:nvPr>
            <p:ph type="body" sz="half" idx="1"/>
          </p:nvPr>
        </p:nvSpPr>
        <p:spPr>
          <a:xfrm>
            <a:off x="478186" y="1289442"/>
            <a:ext cx="3975100" cy="4876800"/>
          </a:xfrm>
          <a:prstGeom prst="rect">
            <a:avLst/>
          </a:prstGeom>
        </p:spPr>
        <p:txBody>
          <a:bodyPr/>
          <a:lstStyle>
            <a:lvl1pPr>
              <a:buBlip>
                <a:blip r:embed="rId2"/>
              </a:buBlip>
            </a:lvl1pPr>
          </a:lstStyle>
          <a:p>
            <a:r>
              <a:rPr dirty="0"/>
              <a:t>All of the organisms within the community form an ecosystem consisting of the interactions between the biotic and abiotic environment.</a:t>
            </a:r>
          </a:p>
        </p:txBody>
      </p:sp>
      <p:pic>
        <p:nvPicPr>
          <p:cNvPr id="289" name="Ecosystem Movement.jpg" descr="Ecosystem Movement.jpg"/>
          <p:cNvPicPr>
            <a:picLocks noChangeAspect="1"/>
          </p:cNvPicPr>
          <p:nvPr/>
        </p:nvPicPr>
        <p:blipFill>
          <a:blip r:embed="rId3"/>
          <a:stretch>
            <a:fillRect/>
          </a:stretch>
        </p:blipFill>
        <p:spPr>
          <a:xfrm>
            <a:off x="4417207" y="1593157"/>
            <a:ext cx="4170387" cy="4344786"/>
          </a:xfrm>
          <a:prstGeom prst="rect">
            <a:avLst/>
          </a:prstGeom>
        </p:spPr>
      </p:pic>
      <p:sp>
        <p:nvSpPr>
          <p:cNvPr id="290" name="askabiologist.asu.edu"/>
          <p:cNvSpPr/>
          <p:nvPr/>
        </p:nvSpPr>
        <p:spPr>
          <a:xfrm>
            <a:off x="4559300" y="5638800"/>
            <a:ext cx="887807" cy="177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spAutoFit/>
          </a:bodyPr>
          <a:lstStyle>
            <a:lvl1pPr marL="40639" marR="40639" algn="l" defTabSz="914400">
              <a:defRPr sz="600">
                <a:solidFill>
                  <a:srgbClr val="004100"/>
                </a:solidFill>
                <a:uFill>
                  <a:solidFill>
                    <a:srgbClr val="004100"/>
                  </a:solidFill>
                </a:uFill>
                <a:latin typeface="+mn-lt"/>
                <a:ea typeface="+mn-ea"/>
                <a:cs typeface="+mn-cs"/>
                <a:sym typeface="Arial"/>
              </a:defRPr>
            </a:lvl1pPr>
          </a:lstStyle>
          <a:p>
            <a:r>
              <a:t>askabiologist.asu.edu</a:t>
            </a:r>
          </a:p>
        </p:txBody>
      </p:sp>
      <p:pic>
        <p:nvPicPr>
          <p:cNvPr id="2" name="Picture 1">
            <a:extLst>
              <a:ext uri="{FF2B5EF4-FFF2-40B4-BE49-F238E27FC236}">
                <a16:creationId xmlns:a16="http://schemas.microsoft.com/office/drawing/2014/main" id="{E4DBB6B3-9F7B-ACF9-B1F0-BFF2265FDA05}"/>
              </a:ext>
            </a:extLst>
          </p:cNvPr>
          <p:cNvPicPr>
            <a:picLocks noChangeAspect="1"/>
          </p:cNvPicPr>
          <p:nvPr/>
        </p:nvPicPr>
        <p:blipFill>
          <a:blip r:embed="rId4"/>
          <a:stretch>
            <a:fillRect/>
          </a:stretch>
        </p:blipFill>
        <p:spPr>
          <a:xfrm>
            <a:off x="5926055" y="44024"/>
            <a:ext cx="2869153" cy="1752065"/>
          </a:xfrm>
          <a:prstGeom prst="rect">
            <a:avLst/>
          </a:prstGeom>
          <a:ln>
            <a:solidFill>
              <a:srgbClr val="000000"/>
            </a:solid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D640F780-623D-A15E-5D31-91A527D9A35E}"/>
              </a:ext>
            </a:extLst>
          </p:cNvPr>
          <p:cNvPicPr>
            <a:picLocks noChangeAspect="1"/>
          </p:cNvPicPr>
          <p:nvPr/>
        </p:nvPicPr>
        <p:blipFill>
          <a:blip r:embed="rId5"/>
          <a:stretch>
            <a:fillRect/>
          </a:stretch>
        </p:blipFill>
        <p:spPr>
          <a:xfrm>
            <a:off x="227478" y="5765408"/>
            <a:ext cx="2921620" cy="1035410"/>
          </a:xfrm>
          <a:prstGeom prst="rect">
            <a:avLst/>
          </a:prstGeom>
          <a:ln>
            <a:solidFill>
              <a:srgbClr val="000000"/>
            </a:solidFill>
          </a:ln>
          <a:effectLst>
            <a:outerShdw blurRad="50800" dist="38100" dir="2700000" algn="tl" rotWithShape="0">
              <a:prstClr val="black">
                <a:alpha val="40000"/>
              </a:prstClr>
            </a:outerShdw>
          </a:effectLst>
        </p:spPr>
      </p:pic>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 name="A Community"/>
          <p:cNvSpPr txBox="1">
            <a:spLocks noGrp="1"/>
          </p:cNvSpPr>
          <p:nvPr>
            <p:ph type="title"/>
          </p:nvPr>
        </p:nvSpPr>
        <p:spPr>
          <a:prstGeom prst="rect">
            <a:avLst/>
          </a:prstGeom>
        </p:spPr>
        <p:txBody>
          <a:bodyPr/>
          <a:lstStyle/>
          <a:p>
            <a:r>
              <a:t>A Community</a:t>
            </a:r>
          </a:p>
        </p:txBody>
      </p:sp>
      <p:sp>
        <p:nvSpPr>
          <p:cNvPr id="294" name="Community structure is chiefly governed by the interactions of the organisms and their environments.…"/>
          <p:cNvSpPr txBox="1">
            <a:spLocks noGrp="1"/>
          </p:cNvSpPr>
          <p:nvPr>
            <p:ph type="body" idx="1"/>
          </p:nvPr>
        </p:nvSpPr>
        <p:spPr>
          <a:xfrm>
            <a:off x="685800" y="1630837"/>
            <a:ext cx="7772400" cy="3733015"/>
          </a:xfrm>
          <a:prstGeom prst="rect">
            <a:avLst/>
          </a:prstGeom>
        </p:spPr>
        <p:txBody>
          <a:bodyPr/>
          <a:lstStyle/>
          <a:p>
            <a:pPr>
              <a:buBlip>
                <a:blip r:embed="rId2"/>
              </a:buBlip>
            </a:pPr>
            <a:r>
              <a:rPr dirty="0"/>
              <a:t>Community structure is chiefly governed by the interactions of the organisms and their environments.</a:t>
            </a:r>
          </a:p>
          <a:p>
            <a:pPr>
              <a:buBlip>
                <a:blip r:embed="rId2"/>
              </a:buBlip>
            </a:pPr>
            <a:r>
              <a:rPr dirty="0"/>
              <a:t>Interactions among populations determine how they access energy and matter within a community.</a:t>
            </a:r>
          </a:p>
        </p:txBody>
      </p:sp>
      <p:pic>
        <p:nvPicPr>
          <p:cNvPr id="2" name="Picture 1">
            <a:extLst>
              <a:ext uri="{FF2B5EF4-FFF2-40B4-BE49-F238E27FC236}">
                <a16:creationId xmlns:a16="http://schemas.microsoft.com/office/drawing/2014/main" id="{709C5D88-0ADE-F428-BA39-73A39787FAF3}"/>
              </a:ext>
            </a:extLst>
          </p:cNvPr>
          <p:cNvPicPr>
            <a:picLocks noChangeAspect="1"/>
          </p:cNvPicPr>
          <p:nvPr/>
        </p:nvPicPr>
        <p:blipFill>
          <a:blip r:embed="rId3"/>
          <a:stretch>
            <a:fillRect/>
          </a:stretch>
        </p:blipFill>
        <p:spPr>
          <a:xfrm>
            <a:off x="4272143" y="4769963"/>
            <a:ext cx="3299155" cy="1988532"/>
          </a:xfrm>
          <a:prstGeom prst="rect">
            <a:avLst/>
          </a:prstGeom>
          <a:ln>
            <a:solidFill>
              <a:srgbClr val="000000"/>
            </a:solid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6D6139DF-19A7-DE4A-5A8E-CE340FD331AC}"/>
              </a:ext>
            </a:extLst>
          </p:cNvPr>
          <p:cNvPicPr>
            <a:picLocks noChangeAspect="1"/>
          </p:cNvPicPr>
          <p:nvPr/>
        </p:nvPicPr>
        <p:blipFill>
          <a:blip r:embed="rId4"/>
          <a:stretch>
            <a:fillRect/>
          </a:stretch>
        </p:blipFill>
        <p:spPr>
          <a:xfrm>
            <a:off x="1265389" y="5128689"/>
            <a:ext cx="2250809" cy="1348311"/>
          </a:xfrm>
          <a:prstGeom prst="rect">
            <a:avLst/>
          </a:prstGeom>
          <a:ln>
            <a:solidFill>
              <a:srgbClr val="000000"/>
            </a:solidFill>
          </a:ln>
          <a:effectLst>
            <a:outerShdw blurRad="50800" dist="38100" dir="2700000" algn="tl" rotWithShape="0">
              <a:prstClr val="black">
                <a:alpha val="40000"/>
              </a:prstClr>
            </a:outerShdw>
          </a:effectLst>
        </p:spPr>
      </p:pic>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 name="A Community"/>
          <p:cNvSpPr txBox="1">
            <a:spLocks noGrp="1"/>
          </p:cNvSpPr>
          <p:nvPr>
            <p:ph type="title"/>
          </p:nvPr>
        </p:nvSpPr>
        <p:spPr>
          <a:xfrm>
            <a:off x="685800" y="381000"/>
            <a:ext cx="7772400" cy="1070751"/>
          </a:xfrm>
          <a:prstGeom prst="rect">
            <a:avLst/>
          </a:prstGeom>
        </p:spPr>
        <p:txBody>
          <a:bodyPr/>
          <a:lstStyle/>
          <a:p>
            <a:r>
              <a:t>A Community</a:t>
            </a:r>
          </a:p>
        </p:txBody>
      </p:sp>
      <p:sp>
        <p:nvSpPr>
          <p:cNvPr id="298" name="Biotic factors—the living components of the community.…"/>
          <p:cNvSpPr txBox="1">
            <a:spLocks noGrp="1"/>
          </p:cNvSpPr>
          <p:nvPr>
            <p:ph type="body" idx="1"/>
          </p:nvPr>
        </p:nvSpPr>
        <p:spPr>
          <a:xfrm>
            <a:off x="418548" y="1491986"/>
            <a:ext cx="8306904" cy="4876801"/>
          </a:xfrm>
          <a:prstGeom prst="rect">
            <a:avLst/>
          </a:prstGeom>
        </p:spPr>
        <p:txBody>
          <a:bodyPr/>
          <a:lstStyle/>
          <a:p>
            <a:pPr>
              <a:buBlip>
                <a:blip r:embed="rId2"/>
              </a:buBlip>
            </a:pPr>
            <a:r>
              <a:t>Biotic factors—the living components of the community.</a:t>
            </a:r>
          </a:p>
          <a:p>
            <a:pPr lvl="1"/>
            <a:r>
              <a:t>The different species of organisms which live in the community.</a:t>
            </a:r>
          </a:p>
          <a:p>
            <a:pPr>
              <a:buBlip>
                <a:blip r:embed="rId2"/>
              </a:buBlip>
            </a:pPr>
            <a:r>
              <a:t>Abiotic factors—the nonliving components.</a:t>
            </a:r>
          </a:p>
          <a:p>
            <a:pPr lvl="1"/>
            <a:r>
              <a:t>Climate patterns.</a:t>
            </a:r>
          </a:p>
          <a:p>
            <a:pPr lvl="1"/>
            <a:r>
              <a:t>Soil.</a:t>
            </a:r>
          </a:p>
          <a:p>
            <a:pPr lvl="1"/>
            <a:r>
              <a:t>Amount of light.</a:t>
            </a:r>
          </a:p>
          <a:p>
            <a:pPr lvl="1"/>
            <a:r>
              <a:t>Etc.</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A Community"/>
          <p:cNvSpPr txBox="1">
            <a:spLocks noGrp="1"/>
          </p:cNvSpPr>
          <p:nvPr>
            <p:ph type="title"/>
          </p:nvPr>
        </p:nvSpPr>
        <p:spPr>
          <a:xfrm>
            <a:off x="685800" y="168608"/>
            <a:ext cx="7772400" cy="1600201"/>
          </a:xfrm>
          <a:prstGeom prst="rect">
            <a:avLst/>
          </a:prstGeom>
        </p:spPr>
        <p:txBody>
          <a:bodyPr/>
          <a:lstStyle/>
          <a:p>
            <a:r>
              <a:t>A Community</a:t>
            </a:r>
          </a:p>
        </p:txBody>
      </p:sp>
      <p:sp>
        <p:nvSpPr>
          <p:cNvPr id="302" name="These interactions are complex, but can be categorized into one of five categories.…"/>
          <p:cNvSpPr txBox="1">
            <a:spLocks noGrp="1"/>
          </p:cNvSpPr>
          <p:nvPr>
            <p:ph type="body" idx="1"/>
          </p:nvPr>
        </p:nvSpPr>
        <p:spPr>
          <a:xfrm>
            <a:off x="524172" y="1444632"/>
            <a:ext cx="8095656" cy="4876801"/>
          </a:xfrm>
          <a:prstGeom prst="rect">
            <a:avLst/>
          </a:prstGeom>
        </p:spPr>
        <p:txBody>
          <a:bodyPr/>
          <a:lstStyle/>
          <a:p>
            <a:pPr>
              <a:buBlip>
                <a:blip r:embed="rId2"/>
              </a:buBlip>
            </a:pPr>
            <a:r>
              <a:t>These interactions are complex, but can be categorized into one of five categories.</a:t>
            </a:r>
          </a:p>
          <a:p>
            <a:pPr lvl="1"/>
            <a:r>
              <a:t>1. Competition</a:t>
            </a:r>
          </a:p>
          <a:p>
            <a:pPr lvl="1"/>
            <a:r>
              <a:t>2. Predation</a:t>
            </a:r>
          </a:p>
          <a:p>
            <a:pPr lvl="1"/>
            <a:r>
              <a:t>3. Parasitism</a:t>
            </a:r>
          </a:p>
          <a:p>
            <a:pPr lvl="1"/>
            <a:r>
              <a:t>4. Mutualism</a:t>
            </a:r>
          </a:p>
          <a:p>
            <a:pPr lvl="1"/>
            <a:r>
              <a:t>5. Commensalism</a:t>
            </a:r>
          </a:p>
        </p:txBody>
      </p:sp>
      <p:pic>
        <p:nvPicPr>
          <p:cNvPr id="303" name="Image" descr="Image"/>
          <p:cNvPicPr>
            <a:picLocks noChangeAspect="1"/>
          </p:cNvPicPr>
          <p:nvPr/>
        </p:nvPicPr>
        <p:blipFill>
          <a:blip r:embed="rId3"/>
          <a:stretch>
            <a:fillRect/>
          </a:stretch>
        </p:blipFill>
        <p:spPr>
          <a:xfrm>
            <a:off x="4614290" y="2609942"/>
            <a:ext cx="3299596" cy="3071601"/>
          </a:xfrm>
          <a:prstGeom prst="rect">
            <a:avLst/>
          </a:prstGeom>
          <a:ln w="12700">
            <a:miter lim="400000"/>
          </a:ln>
        </p:spPr>
      </p:pic>
      <p:sp>
        <p:nvSpPr>
          <p:cNvPr id="304" name="https://slideplayer.com/slide/9495429/29/images/19/Predation+Commensalism+Parasitism+Mutualism+Competition.jpg"/>
          <p:cNvSpPr txBox="1"/>
          <p:nvPr/>
        </p:nvSpPr>
        <p:spPr>
          <a:xfrm>
            <a:off x="4627871" y="5759481"/>
            <a:ext cx="3756014" cy="190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600"/>
            </a:lvl1pPr>
          </a:lstStyle>
          <a:p>
            <a:r>
              <a:t>https://slideplayer.com/slide/9495429/29/images/19/Predation+Commensalism+Parasitism+Mutualism+Competition.jpg</a:t>
            </a:r>
          </a:p>
        </p:txBody>
      </p:sp>
      <p:pic>
        <p:nvPicPr>
          <p:cNvPr id="2" name="Picture 1">
            <a:extLst>
              <a:ext uri="{FF2B5EF4-FFF2-40B4-BE49-F238E27FC236}">
                <a16:creationId xmlns:a16="http://schemas.microsoft.com/office/drawing/2014/main" id="{ECD41144-72AD-8D26-2BE2-1F46C4F18386}"/>
              </a:ext>
            </a:extLst>
          </p:cNvPr>
          <p:cNvPicPr>
            <a:picLocks noChangeAspect="1"/>
          </p:cNvPicPr>
          <p:nvPr/>
        </p:nvPicPr>
        <p:blipFill>
          <a:blip r:embed="rId4"/>
          <a:stretch>
            <a:fillRect/>
          </a:stretch>
        </p:blipFill>
        <p:spPr>
          <a:xfrm>
            <a:off x="159425" y="5759481"/>
            <a:ext cx="3777203" cy="966261"/>
          </a:xfrm>
          <a:prstGeom prst="rect">
            <a:avLst/>
          </a:prstGeom>
          <a:ln>
            <a:solidFill>
              <a:srgbClr val="000000"/>
            </a:solidFill>
          </a:ln>
          <a:effectLst>
            <a:outerShdw blurRad="50800" dist="38100" dir="2700000" algn="tl" rotWithShape="0">
              <a:prstClr val="black">
                <a:alpha val="40000"/>
              </a:prstClr>
            </a:outerShdw>
          </a:effectLst>
        </p:spPr>
      </p:pic>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Competition"/>
          <p:cNvSpPr txBox="1">
            <a:spLocks noGrp="1"/>
          </p:cNvSpPr>
          <p:nvPr>
            <p:ph type="title"/>
          </p:nvPr>
        </p:nvSpPr>
        <p:spPr>
          <a:prstGeom prst="rect">
            <a:avLst/>
          </a:prstGeom>
        </p:spPr>
        <p:txBody>
          <a:bodyPr/>
          <a:lstStyle/>
          <a:p>
            <a:r>
              <a:t>Competition</a:t>
            </a:r>
          </a:p>
        </p:txBody>
      </p:sp>
      <p:sp>
        <p:nvSpPr>
          <p:cNvPr id="308" name="The competitive exclusion principle states that two species who share a niche cannot coexist within a community because they share the same resources."/>
          <p:cNvSpPr txBox="1">
            <a:spLocks noGrp="1"/>
          </p:cNvSpPr>
          <p:nvPr>
            <p:ph type="body" idx="1"/>
          </p:nvPr>
        </p:nvSpPr>
        <p:spPr>
          <a:prstGeom prst="rect">
            <a:avLst/>
          </a:prstGeom>
        </p:spPr>
        <p:txBody>
          <a:bodyPr/>
          <a:lstStyle>
            <a:lvl1pPr>
              <a:buBlip>
                <a:blip r:embed="rId2"/>
              </a:buBlip>
            </a:lvl1pPr>
          </a:lstStyle>
          <a:p>
            <a:r>
              <a:t>The competitive exclusion principle states that two species who share a niche cannot coexist within a community because they share the same resources.</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 name="Competition"/>
          <p:cNvSpPr txBox="1">
            <a:spLocks noGrp="1"/>
          </p:cNvSpPr>
          <p:nvPr>
            <p:ph type="title"/>
          </p:nvPr>
        </p:nvSpPr>
        <p:spPr>
          <a:xfrm>
            <a:off x="685800" y="381000"/>
            <a:ext cx="7772400" cy="1259264"/>
          </a:xfrm>
          <a:prstGeom prst="rect">
            <a:avLst/>
          </a:prstGeom>
        </p:spPr>
        <p:txBody>
          <a:bodyPr/>
          <a:lstStyle/>
          <a:p>
            <a:r>
              <a:rPr dirty="0"/>
              <a:t>Competition</a:t>
            </a:r>
          </a:p>
        </p:txBody>
      </p:sp>
      <p:sp>
        <p:nvSpPr>
          <p:cNvPr id="312" name="The relationships among interacting populations can be characterized by positive and negative effects.…"/>
          <p:cNvSpPr txBox="1">
            <a:spLocks noGrp="1"/>
          </p:cNvSpPr>
          <p:nvPr>
            <p:ph type="body" idx="1"/>
          </p:nvPr>
        </p:nvSpPr>
        <p:spPr>
          <a:xfrm>
            <a:off x="685800" y="1470581"/>
            <a:ext cx="7772400" cy="4103247"/>
          </a:xfrm>
          <a:prstGeom prst="rect">
            <a:avLst/>
          </a:prstGeom>
        </p:spPr>
        <p:txBody>
          <a:bodyPr/>
          <a:lstStyle/>
          <a:p>
            <a:pPr>
              <a:buBlip>
                <a:blip r:embed="rId2"/>
              </a:buBlip>
            </a:pPr>
            <a:r>
              <a:rPr dirty="0"/>
              <a:t>The relationships among interacting populations can be characterized by positive and negative effects.</a:t>
            </a:r>
          </a:p>
          <a:p>
            <a:pPr>
              <a:buBlip>
                <a:blip r:embed="rId2"/>
              </a:buBlip>
            </a:pPr>
            <a:r>
              <a:rPr dirty="0"/>
              <a:t>Examples include predator-prey interactions, character displacement, trophic cascades, and niche partitioning.</a:t>
            </a:r>
          </a:p>
        </p:txBody>
      </p:sp>
      <p:pic>
        <p:nvPicPr>
          <p:cNvPr id="2" name="Picture 1">
            <a:extLst>
              <a:ext uri="{FF2B5EF4-FFF2-40B4-BE49-F238E27FC236}">
                <a16:creationId xmlns:a16="http://schemas.microsoft.com/office/drawing/2014/main" id="{EF100133-0AFE-C676-4A2D-5C094CEAFD91}"/>
              </a:ext>
            </a:extLst>
          </p:cNvPr>
          <p:cNvPicPr>
            <a:picLocks noChangeAspect="1"/>
          </p:cNvPicPr>
          <p:nvPr/>
        </p:nvPicPr>
        <p:blipFill>
          <a:blip r:embed="rId3"/>
          <a:stretch>
            <a:fillRect/>
          </a:stretch>
        </p:blipFill>
        <p:spPr>
          <a:xfrm>
            <a:off x="4901938" y="4929556"/>
            <a:ext cx="4129268" cy="1825795"/>
          </a:xfrm>
          <a:prstGeom prst="rect">
            <a:avLst/>
          </a:prstGeom>
          <a:ln>
            <a:solidFill>
              <a:srgbClr val="000000"/>
            </a:solidFill>
          </a:ln>
          <a:effectLst>
            <a:outerShdw blurRad="50800" dist="38100" dir="2700000" algn="tl" rotWithShape="0">
              <a:prstClr val="black">
                <a:alpha val="40000"/>
              </a:prstClr>
            </a:outerShdw>
          </a:effectLst>
        </p:spPr>
      </p:pic>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 name="Resource/Niche Partitioning"/>
          <p:cNvSpPr txBox="1">
            <a:spLocks noGrp="1"/>
          </p:cNvSpPr>
          <p:nvPr>
            <p:ph type="title"/>
          </p:nvPr>
        </p:nvSpPr>
        <p:spPr>
          <a:prstGeom prst="rect">
            <a:avLst/>
          </a:prstGeom>
        </p:spPr>
        <p:txBody>
          <a:bodyPr/>
          <a:lstStyle/>
          <a:p>
            <a:r>
              <a:t>Resource/Niche Partitioning</a:t>
            </a:r>
          </a:p>
        </p:txBody>
      </p:sp>
      <p:sp>
        <p:nvSpPr>
          <p:cNvPr id="316" name="With resource partitioning, one of the species will evolve to exploit different resource/niche."/>
          <p:cNvSpPr txBox="1">
            <a:spLocks noGrp="1"/>
          </p:cNvSpPr>
          <p:nvPr>
            <p:ph type="body" sz="half" idx="1"/>
          </p:nvPr>
        </p:nvSpPr>
        <p:spPr>
          <a:xfrm>
            <a:off x="587925" y="1487472"/>
            <a:ext cx="5283410" cy="3592629"/>
          </a:xfrm>
          <a:prstGeom prst="rect">
            <a:avLst/>
          </a:prstGeom>
        </p:spPr>
        <p:txBody>
          <a:bodyPr/>
          <a:lstStyle>
            <a:lvl1pPr>
              <a:buBlip>
                <a:blip r:embed="rId2"/>
              </a:buBlip>
            </a:lvl1pPr>
          </a:lstStyle>
          <a:p>
            <a:r>
              <a:t>With resource partitioning, one of the species will evolve to exploit different resource/niche.</a:t>
            </a:r>
          </a:p>
        </p:txBody>
      </p:sp>
      <p:pic>
        <p:nvPicPr>
          <p:cNvPr id="317" name="Image" descr="Image"/>
          <p:cNvPicPr>
            <a:picLocks noChangeAspect="1"/>
          </p:cNvPicPr>
          <p:nvPr/>
        </p:nvPicPr>
        <p:blipFill>
          <a:blip r:embed="rId3"/>
          <a:stretch>
            <a:fillRect/>
          </a:stretch>
        </p:blipFill>
        <p:spPr>
          <a:xfrm>
            <a:off x="587925" y="3559417"/>
            <a:ext cx="5283410" cy="2187663"/>
          </a:xfrm>
          <a:prstGeom prst="rect">
            <a:avLst/>
          </a:prstGeom>
          <a:ln w="12700">
            <a:miter lim="400000"/>
          </a:ln>
        </p:spPr>
      </p:pic>
      <p:sp>
        <p:nvSpPr>
          <p:cNvPr id="318" name="https://encrypted-tbn0.gstatic.com/images?q=tbn:ANd9GcRqYXD6sNXZLzxxGmBpE34DEpuHJ2y1zGo7rtbyr0k2JRs3UrQ_W5SFnaZE39Oztcizj1M&amp;usqp=CAU"/>
          <p:cNvSpPr txBox="1"/>
          <p:nvPr/>
        </p:nvSpPr>
        <p:spPr>
          <a:xfrm>
            <a:off x="2032694" y="5781838"/>
            <a:ext cx="5078612" cy="190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600"/>
            </a:lvl1pPr>
          </a:lstStyle>
          <a:p>
            <a:r>
              <a:t>https://encrypted-tbn0.gstatic.com/images?q=tbn:ANd9GcRqYXD6sNXZLzxxGmBpE34DEpuHJ2y1zGo7rtbyr0k2JRs3UrQ_W5SFnaZE39Oztcizj1M&amp;usqp=CAU</a:t>
            </a:r>
          </a:p>
        </p:txBody>
      </p:sp>
      <p:pic>
        <p:nvPicPr>
          <p:cNvPr id="319" name="Competitive Exclusion.png" descr="Competitive Exclusion.png"/>
          <p:cNvPicPr>
            <a:picLocks noChangeAspect="1"/>
          </p:cNvPicPr>
          <p:nvPr/>
        </p:nvPicPr>
        <p:blipFill>
          <a:blip r:embed="rId4"/>
          <a:stretch>
            <a:fillRect/>
          </a:stretch>
        </p:blipFill>
        <p:spPr>
          <a:xfrm>
            <a:off x="5919252" y="1457799"/>
            <a:ext cx="2828702" cy="4334146"/>
          </a:xfrm>
          <a:prstGeom prst="rect">
            <a:avLst/>
          </a:prstGeom>
          <a:ln w="12700">
            <a:miter lim="400000"/>
          </a:ln>
        </p:spPr>
      </p:pic>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 name="Resource/Niche Partitioning"/>
          <p:cNvSpPr txBox="1">
            <a:spLocks noGrp="1"/>
          </p:cNvSpPr>
          <p:nvPr>
            <p:ph type="title"/>
          </p:nvPr>
        </p:nvSpPr>
        <p:spPr>
          <a:prstGeom prst="rect">
            <a:avLst/>
          </a:prstGeom>
        </p:spPr>
        <p:txBody>
          <a:bodyPr/>
          <a:lstStyle/>
          <a:p>
            <a:r>
              <a:t>Resource/Niche Partitioning</a:t>
            </a:r>
          </a:p>
        </p:txBody>
      </p:sp>
      <p:sp>
        <p:nvSpPr>
          <p:cNvPr id="323" name="https://slidetodoc.com/presentation_image/180dc28206c354b82ffc519c24d42a69/image-7.jpg"/>
          <p:cNvSpPr txBox="1"/>
          <p:nvPr/>
        </p:nvSpPr>
        <p:spPr>
          <a:xfrm>
            <a:off x="3084704" y="5831227"/>
            <a:ext cx="2974592" cy="190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600"/>
            </a:lvl1pPr>
          </a:lstStyle>
          <a:p>
            <a:r>
              <a:t>https://slidetodoc.com/presentation_image/180dc28206c354b82ffc519c24d42a69/image-7.jpg</a:t>
            </a:r>
          </a:p>
        </p:txBody>
      </p:sp>
      <p:pic>
        <p:nvPicPr>
          <p:cNvPr id="324" name="Image" descr="Image"/>
          <p:cNvPicPr>
            <a:picLocks noChangeAspect="1"/>
          </p:cNvPicPr>
          <p:nvPr/>
        </p:nvPicPr>
        <p:blipFill>
          <a:blip r:embed="rId2"/>
          <a:stretch>
            <a:fillRect/>
          </a:stretch>
        </p:blipFill>
        <p:spPr>
          <a:xfrm>
            <a:off x="1598310" y="1405916"/>
            <a:ext cx="5947380" cy="4460535"/>
          </a:xfrm>
          <a:prstGeom prst="rect">
            <a:avLst/>
          </a:prstGeom>
          <a:ln w="12700">
            <a:miter lim="400000"/>
          </a:ln>
        </p:spPr>
      </p:pic>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 name="Character Displacement"/>
          <p:cNvSpPr txBox="1">
            <a:spLocks noGrp="1"/>
          </p:cNvSpPr>
          <p:nvPr>
            <p:ph type="title"/>
          </p:nvPr>
        </p:nvSpPr>
        <p:spPr>
          <a:prstGeom prst="rect">
            <a:avLst/>
          </a:prstGeom>
        </p:spPr>
        <p:txBody>
          <a:bodyPr/>
          <a:lstStyle/>
          <a:p>
            <a:r>
              <a:t>Character Displacement</a:t>
            </a:r>
          </a:p>
        </p:txBody>
      </p:sp>
      <p:sp>
        <p:nvSpPr>
          <p:cNvPr id="328" name="With character displacement a character of the species changes to make use of a resource and avoid competition."/>
          <p:cNvSpPr txBox="1">
            <a:spLocks noGrp="1"/>
          </p:cNvSpPr>
          <p:nvPr>
            <p:ph type="body" sz="half" idx="1"/>
          </p:nvPr>
        </p:nvSpPr>
        <p:spPr>
          <a:xfrm>
            <a:off x="508000" y="2032000"/>
            <a:ext cx="3942061" cy="4876800"/>
          </a:xfrm>
          <a:prstGeom prst="rect">
            <a:avLst/>
          </a:prstGeom>
        </p:spPr>
        <p:txBody>
          <a:bodyPr/>
          <a:lstStyle>
            <a:lvl1pPr>
              <a:buBlip>
                <a:blip r:embed="rId2"/>
              </a:buBlip>
            </a:lvl1pPr>
          </a:lstStyle>
          <a:p>
            <a:r>
              <a:t>With character displacement a character of the species changes to make use of a resource and avoid competition.</a:t>
            </a:r>
          </a:p>
        </p:txBody>
      </p:sp>
      <p:pic>
        <p:nvPicPr>
          <p:cNvPr id="329" name="Image" descr="Image"/>
          <p:cNvPicPr>
            <a:picLocks noChangeAspect="1"/>
          </p:cNvPicPr>
          <p:nvPr/>
        </p:nvPicPr>
        <p:blipFill>
          <a:blip r:embed="rId3"/>
          <a:stretch>
            <a:fillRect/>
          </a:stretch>
        </p:blipFill>
        <p:spPr>
          <a:xfrm>
            <a:off x="4452328" y="1536932"/>
            <a:ext cx="4083878" cy="4516080"/>
          </a:xfrm>
          <a:prstGeom prst="rect">
            <a:avLst/>
          </a:prstGeom>
          <a:ln w="12700">
            <a:miter lim="400000"/>
          </a:ln>
        </p:spPr>
      </p:pic>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Trophic Cascades"/>
          <p:cNvSpPr txBox="1">
            <a:spLocks noGrp="1"/>
          </p:cNvSpPr>
          <p:nvPr>
            <p:ph type="title"/>
          </p:nvPr>
        </p:nvSpPr>
        <p:spPr>
          <a:prstGeom prst="rect">
            <a:avLst/>
          </a:prstGeom>
        </p:spPr>
        <p:txBody>
          <a:bodyPr/>
          <a:lstStyle/>
          <a:p>
            <a:r>
              <a:t>Trophic Cascades</a:t>
            </a:r>
          </a:p>
        </p:txBody>
      </p:sp>
      <p:sp>
        <p:nvSpPr>
          <p:cNvPr id="333" name="Trophic cascades are interactions between the different species within an ecosystem."/>
          <p:cNvSpPr txBox="1">
            <a:spLocks noGrp="1"/>
          </p:cNvSpPr>
          <p:nvPr>
            <p:ph type="body" sz="half" idx="1"/>
          </p:nvPr>
        </p:nvSpPr>
        <p:spPr>
          <a:xfrm>
            <a:off x="508000" y="2032000"/>
            <a:ext cx="3942061" cy="4876800"/>
          </a:xfrm>
          <a:prstGeom prst="rect">
            <a:avLst/>
          </a:prstGeom>
        </p:spPr>
        <p:txBody>
          <a:bodyPr/>
          <a:lstStyle>
            <a:lvl1pPr>
              <a:buBlip>
                <a:blip r:embed="rId2"/>
              </a:buBlip>
            </a:lvl1pPr>
          </a:lstStyle>
          <a:p>
            <a:r>
              <a:t>Trophic cascades are interactions between the different species within an ecosystem.</a:t>
            </a:r>
          </a:p>
        </p:txBody>
      </p:sp>
      <p:pic>
        <p:nvPicPr>
          <p:cNvPr id="334" name="Image" descr="Image"/>
          <p:cNvPicPr>
            <a:picLocks noChangeAspect="1"/>
          </p:cNvPicPr>
          <p:nvPr/>
        </p:nvPicPr>
        <p:blipFill>
          <a:blip r:embed="rId3"/>
          <a:stretch>
            <a:fillRect/>
          </a:stretch>
        </p:blipFill>
        <p:spPr>
          <a:xfrm>
            <a:off x="4303355" y="1812735"/>
            <a:ext cx="4137044" cy="4137044"/>
          </a:xfrm>
          <a:prstGeom prst="rect">
            <a:avLst/>
          </a:prstGeom>
          <a:ln w="9525">
            <a:solidFill>
              <a:srgbClr val="000000"/>
            </a:solidFill>
            <a:miter lim="400000"/>
          </a:ln>
          <a:effectLst>
            <a:outerShdw blurRad="50800" dist="38100" dir="2700000" algn="tl" rotWithShape="0">
              <a:prstClr val="black">
                <a:alpha val="40000"/>
              </a:prstClr>
            </a:outerShdw>
          </a:effectLst>
        </p:spPr>
      </p:pic>
      <p:sp>
        <p:nvSpPr>
          <p:cNvPr id="335" name="https://www.biointeractive.org/sites/default/files/styles/square_thumbnail/public/media/image/2020-02/TrophicCascades_thumbnail_0.png?itok=TAO4vJpj"/>
          <p:cNvSpPr txBox="1"/>
          <p:nvPr/>
        </p:nvSpPr>
        <p:spPr>
          <a:xfrm>
            <a:off x="4488120" y="5949779"/>
            <a:ext cx="3952279" cy="2794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600"/>
            </a:lvl1pPr>
          </a:lstStyle>
          <a:p>
            <a:r>
              <a:t>https://www.biointeractive.org/sites/default/files/styles/square_thumbnail/public/media/image/2020-02/TrophicCascades_thumbnail_0.png?itok=TAO4vJpj</a:t>
            </a: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 name="Trophic Cascades"/>
          <p:cNvSpPr txBox="1">
            <a:spLocks noGrp="1"/>
          </p:cNvSpPr>
          <p:nvPr>
            <p:ph type="title"/>
          </p:nvPr>
        </p:nvSpPr>
        <p:spPr>
          <a:prstGeom prst="rect">
            <a:avLst/>
          </a:prstGeom>
        </p:spPr>
        <p:txBody>
          <a:bodyPr/>
          <a:lstStyle/>
          <a:p>
            <a:r>
              <a:t>Trophic Cascades</a:t>
            </a:r>
          </a:p>
        </p:txBody>
      </p:sp>
      <p:sp>
        <p:nvSpPr>
          <p:cNvPr id="339" name="When one level of the trophic pyramid is disrupted, it has a bottom-up and a top-down effect."/>
          <p:cNvSpPr txBox="1">
            <a:spLocks noGrp="1"/>
          </p:cNvSpPr>
          <p:nvPr>
            <p:ph type="body" sz="half" idx="1"/>
          </p:nvPr>
        </p:nvSpPr>
        <p:spPr>
          <a:xfrm>
            <a:off x="555503" y="1953750"/>
            <a:ext cx="3952279" cy="3666687"/>
          </a:xfrm>
          <a:prstGeom prst="rect">
            <a:avLst/>
          </a:prstGeom>
        </p:spPr>
        <p:txBody>
          <a:bodyPr/>
          <a:lstStyle>
            <a:lvl1pPr>
              <a:buBlip>
                <a:blip r:embed="rId2"/>
              </a:buBlip>
            </a:lvl1pPr>
          </a:lstStyle>
          <a:p>
            <a:r>
              <a:t>When one level of the trophic pyramid is disrupted, it has a bottom-up and a top-down effect. </a:t>
            </a:r>
          </a:p>
        </p:txBody>
      </p:sp>
      <p:sp>
        <p:nvSpPr>
          <p:cNvPr id="341" name="https://www.biointeractive.org/sites/default/files/styles/square_thumbnail/public/media/image/2020-02/TrophicCascades_thumbnail_0.png?itok=TAO4vJpj"/>
          <p:cNvSpPr txBox="1"/>
          <p:nvPr/>
        </p:nvSpPr>
        <p:spPr>
          <a:xfrm>
            <a:off x="4488120" y="5949779"/>
            <a:ext cx="3952279" cy="2794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600"/>
            </a:lvl1pPr>
          </a:lstStyle>
          <a:p>
            <a:r>
              <a:t>https://www.biointeractive.org/sites/default/files/styles/square_thumbnail/public/media/image/2020-02/TrophicCascades_thumbnail_0.png?itok=TAO4vJpj</a:t>
            </a:r>
          </a:p>
        </p:txBody>
      </p:sp>
      <p:pic>
        <p:nvPicPr>
          <p:cNvPr id="2" name="Image" descr="Image">
            <a:extLst>
              <a:ext uri="{FF2B5EF4-FFF2-40B4-BE49-F238E27FC236}">
                <a16:creationId xmlns:a16="http://schemas.microsoft.com/office/drawing/2014/main" id="{FED97349-9D19-AA93-C4D7-84B5EE45F3E2}"/>
              </a:ext>
            </a:extLst>
          </p:cNvPr>
          <p:cNvPicPr>
            <a:picLocks noChangeAspect="1"/>
          </p:cNvPicPr>
          <p:nvPr/>
        </p:nvPicPr>
        <p:blipFill>
          <a:blip r:embed="rId3"/>
          <a:stretch>
            <a:fillRect/>
          </a:stretch>
        </p:blipFill>
        <p:spPr>
          <a:xfrm>
            <a:off x="4303355" y="1812735"/>
            <a:ext cx="4137044" cy="4137044"/>
          </a:xfrm>
          <a:prstGeom prst="rect">
            <a:avLst/>
          </a:prstGeom>
          <a:ln w="9525">
            <a:solidFill>
              <a:srgbClr val="000000"/>
            </a:solidFill>
            <a:miter lim="400000"/>
          </a:ln>
          <a:effectLst>
            <a:outerShdw blurRad="50800" dist="38100" dir="2700000" algn="tl" rotWithShape="0">
              <a:prstClr val="black">
                <a:alpha val="40000"/>
              </a:prstClr>
            </a:outerShdw>
          </a:effectLst>
        </p:spPr>
      </p:pic>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 name="Predator-Prey Interactions"/>
          <p:cNvSpPr txBox="1">
            <a:spLocks noGrp="1"/>
          </p:cNvSpPr>
          <p:nvPr>
            <p:ph type="title"/>
          </p:nvPr>
        </p:nvSpPr>
        <p:spPr>
          <a:xfrm>
            <a:off x="685800" y="469900"/>
            <a:ext cx="7772400" cy="1077814"/>
          </a:xfrm>
          <a:prstGeom prst="rect">
            <a:avLst/>
          </a:prstGeom>
        </p:spPr>
        <p:txBody>
          <a:bodyPr/>
          <a:lstStyle/>
          <a:p>
            <a:r>
              <a:t>Predator-Prey Interactions</a:t>
            </a:r>
          </a:p>
        </p:txBody>
      </p:sp>
      <p:sp>
        <p:nvSpPr>
          <p:cNvPr id="345" name="Predator-prey interactions are a major evolutionary driver.…"/>
          <p:cNvSpPr txBox="1">
            <a:spLocks noGrp="1"/>
          </p:cNvSpPr>
          <p:nvPr>
            <p:ph type="body" sz="half" idx="1"/>
          </p:nvPr>
        </p:nvSpPr>
        <p:spPr>
          <a:xfrm>
            <a:off x="380269" y="1342647"/>
            <a:ext cx="4382482" cy="5261819"/>
          </a:xfrm>
          <a:prstGeom prst="rect">
            <a:avLst/>
          </a:prstGeom>
        </p:spPr>
        <p:txBody>
          <a:bodyPr/>
          <a:lstStyle/>
          <a:p>
            <a:pPr>
              <a:buBlip>
                <a:blip r:embed="rId2"/>
              </a:buBlip>
            </a:pPr>
            <a:r>
              <a:rPr dirty="0"/>
              <a:t>Predator-prey interactions are a major evolutionary driver.</a:t>
            </a:r>
          </a:p>
          <a:p>
            <a:pPr>
              <a:buBlip>
                <a:blip r:embed="rId2"/>
              </a:buBlip>
            </a:pPr>
            <a:r>
              <a:rPr dirty="0"/>
              <a:t>These interactions also influence the numbers of predators and prey within the environment.</a:t>
            </a:r>
          </a:p>
        </p:txBody>
      </p:sp>
      <p:pic>
        <p:nvPicPr>
          <p:cNvPr id="346" name="53_20-HareLynxCycles-L.jpg" descr="53_20-HareLynxCycles-L.jpg"/>
          <p:cNvPicPr>
            <a:picLocks noChangeAspect="1"/>
          </p:cNvPicPr>
          <p:nvPr/>
        </p:nvPicPr>
        <p:blipFill>
          <a:blip r:embed="rId3"/>
          <a:stretch>
            <a:fillRect/>
          </a:stretch>
        </p:blipFill>
        <p:spPr>
          <a:xfrm>
            <a:off x="4762751" y="1342647"/>
            <a:ext cx="4294195" cy="4800964"/>
          </a:xfrm>
          <a:prstGeom prst="rect">
            <a:avLst/>
          </a:prstGeom>
          <a:ln w="9525">
            <a:solidFill>
              <a:srgbClr val="000000"/>
            </a:solidFill>
            <a:miter lim="400000"/>
          </a:ln>
          <a:effectLst>
            <a:outerShdw blurRad="50800" dist="38100" dir="2700000" algn="tl" rotWithShape="0">
              <a:prstClr val="black">
                <a:alpha val="40000"/>
              </a:prstClr>
            </a:outerShdw>
          </a:effectLst>
        </p:spPr>
      </p:pic>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 name="Predation"/>
          <p:cNvSpPr txBox="1">
            <a:spLocks noGrp="1"/>
          </p:cNvSpPr>
          <p:nvPr>
            <p:ph type="title"/>
          </p:nvPr>
        </p:nvSpPr>
        <p:spPr>
          <a:xfrm>
            <a:off x="685800" y="469900"/>
            <a:ext cx="7772400" cy="1077814"/>
          </a:xfrm>
          <a:prstGeom prst="rect">
            <a:avLst/>
          </a:prstGeom>
        </p:spPr>
        <p:txBody>
          <a:bodyPr/>
          <a:lstStyle/>
          <a:p>
            <a:r>
              <a:t>Predation</a:t>
            </a:r>
          </a:p>
        </p:txBody>
      </p:sp>
      <p:sp>
        <p:nvSpPr>
          <p:cNvPr id="350" name="Predation takes on two forms, animals eating other animals, or animals eating plants.…"/>
          <p:cNvSpPr txBox="1">
            <a:spLocks noGrp="1"/>
          </p:cNvSpPr>
          <p:nvPr>
            <p:ph type="body" idx="1"/>
          </p:nvPr>
        </p:nvSpPr>
        <p:spPr>
          <a:xfrm>
            <a:off x="685800" y="1532681"/>
            <a:ext cx="7772400" cy="5261819"/>
          </a:xfrm>
          <a:prstGeom prst="rect">
            <a:avLst/>
          </a:prstGeom>
        </p:spPr>
        <p:txBody>
          <a:bodyPr/>
          <a:lstStyle/>
          <a:p>
            <a:pPr>
              <a:buBlip>
                <a:blip r:embed="rId2"/>
              </a:buBlip>
            </a:pPr>
            <a:r>
              <a:t>Predation takes on two forms, animals eating other animals, or animals eating plants. </a:t>
            </a:r>
          </a:p>
          <a:p>
            <a:pPr lvl="1"/>
            <a:r>
              <a:t>To defend against this, animals have evolved different mechanisms, hiding, fleeing, or defending themselves.</a:t>
            </a:r>
          </a:p>
          <a:p>
            <a:pPr lvl="2"/>
            <a:r>
              <a:t>Aposematic coloration, Batesian and Müllerian mimicry.</a:t>
            </a:r>
          </a:p>
          <a:p>
            <a:pPr lvl="1"/>
            <a:r>
              <a:t>Plants have evolved spines/thorns and chemicals.</a:t>
            </a: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Mimicry for Defense"/>
          <p:cNvSpPr txBox="1">
            <a:spLocks noGrp="1"/>
          </p:cNvSpPr>
          <p:nvPr>
            <p:ph type="title"/>
          </p:nvPr>
        </p:nvSpPr>
        <p:spPr>
          <a:xfrm>
            <a:off x="685800" y="469900"/>
            <a:ext cx="5214343" cy="1077814"/>
          </a:xfrm>
          <a:prstGeom prst="rect">
            <a:avLst/>
          </a:prstGeom>
        </p:spPr>
        <p:txBody>
          <a:bodyPr/>
          <a:lstStyle/>
          <a:p>
            <a:r>
              <a:t>Mimicry for Defense</a:t>
            </a:r>
          </a:p>
        </p:txBody>
      </p:sp>
      <p:sp>
        <p:nvSpPr>
          <p:cNvPr id="354" name="Batesian is where a benign version mimics a poisonous one.…"/>
          <p:cNvSpPr txBox="1">
            <a:spLocks noGrp="1"/>
          </p:cNvSpPr>
          <p:nvPr>
            <p:ph type="body" sz="half" idx="1"/>
          </p:nvPr>
        </p:nvSpPr>
        <p:spPr>
          <a:xfrm>
            <a:off x="644673" y="1532681"/>
            <a:ext cx="3356820" cy="5261819"/>
          </a:xfrm>
          <a:prstGeom prst="rect">
            <a:avLst/>
          </a:prstGeom>
        </p:spPr>
        <p:txBody>
          <a:bodyPr/>
          <a:lstStyle/>
          <a:p>
            <a:pPr>
              <a:buBlip>
                <a:blip r:embed="rId2"/>
              </a:buBlip>
            </a:pPr>
            <a:r>
              <a:t>Batesian is where a benign version mimics a poisonous one.</a:t>
            </a:r>
          </a:p>
          <a:p>
            <a:pPr>
              <a:buBlip>
                <a:blip r:embed="rId2"/>
              </a:buBlip>
            </a:pPr>
            <a:r>
              <a:t>Müllerian is where to poisonous ones look alike.</a:t>
            </a:r>
          </a:p>
        </p:txBody>
      </p:sp>
      <p:pic>
        <p:nvPicPr>
          <p:cNvPr id="355" name="Image" descr="Image"/>
          <p:cNvPicPr>
            <a:picLocks noChangeAspect="1"/>
          </p:cNvPicPr>
          <p:nvPr/>
        </p:nvPicPr>
        <p:blipFill>
          <a:blip r:embed="rId3"/>
          <a:stretch>
            <a:fillRect/>
          </a:stretch>
        </p:blipFill>
        <p:spPr>
          <a:xfrm>
            <a:off x="4036795" y="1272256"/>
            <a:ext cx="4394923" cy="2577668"/>
          </a:xfrm>
          <a:prstGeom prst="rect">
            <a:avLst/>
          </a:prstGeom>
          <a:ln w="12700">
            <a:miter lim="400000"/>
          </a:ln>
        </p:spPr>
      </p:pic>
      <p:pic>
        <p:nvPicPr>
          <p:cNvPr id="356" name="Image" descr="Image"/>
          <p:cNvPicPr>
            <a:picLocks noChangeAspect="1"/>
          </p:cNvPicPr>
          <p:nvPr/>
        </p:nvPicPr>
        <p:blipFill>
          <a:blip r:embed="rId4"/>
          <a:stretch>
            <a:fillRect/>
          </a:stretch>
        </p:blipFill>
        <p:spPr>
          <a:xfrm>
            <a:off x="4311238" y="3752266"/>
            <a:ext cx="3846038" cy="2456860"/>
          </a:xfrm>
          <a:prstGeom prst="rect">
            <a:avLst/>
          </a:prstGeom>
          <a:ln w="12700">
            <a:miter lim="400000"/>
          </a:ln>
        </p:spPr>
      </p:pic>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 name="Parasitism"/>
          <p:cNvSpPr txBox="1">
            <a:spLocks noGrp="1"/>
          </p:cNvSpPr>
          <p:nvPr>
            <p:ph type="title"/>
          </p:nvPr>
        </p:nvSpPr>
        <p:spPr>
          <a:prstGeom prst="rect">
            <a:avLst/>
          </a:prstGeom>
        </p:spPr>
        <p:txBody>
          <a:bodyPr/>
          <a:lstStyle/>
          <a:p>
            <a:r>
              <a:t>Parasitism</a:t>
            </a:r>
          </a:p>
        </p:txBody>
      </p:sp>
      <p:sp>
        <p:nvSpPr>
          <p:cNvPr id="360" name="This is a relationship where one organism—the parasite—benefits, and the other—the host—suffers.…"/>
          <p:cNvSpPr txBox="1">
            <a:spLocks noGrp="1"/>
          </p:cNvSpPr>
          <p:nvPr>
            <p:ph type="body" sz="half" idx="1"/>
          </p:nvPr>
        </p:nvSpPr>
        <p:spPr>
          <a:xfrm>
            <a:off x="366783" y="1574800"/>
            <a:ext cx="4373911" cy="4876800"/>
          </a:xfrm>
          <a:prstGeom prst="rect">
            <a:avLst/>
          </a:prstGeom>
        </p:spPr>
        <p:txBody>
          <a:bodyPr/>
          <a:lstStyle>
            <a:lvl1pPr>
              <a:buBlip>
                <a:blip r:embed="rId2"/>
              </a:buBlip>
            </a:lvl1pPr>
          </a:lstStyle>
          <a:p>
            <a:r>
              <a:t>This is a relationship where one organism—the parasite—benefits, and the other—the host—suffers.</a:t>
            </a:r>
          </a:p>
          <a:p>
            <a:pPr lvl="1"/>
            <a:r>
              <a:t>Tapeworms in humans is an example.</a:t>
            </a:r>
          </a:p>
        </p:txBody>
      </p:sp>
      <p:pic>
        <p:nvPicPr>
          <p:cNvPr id="361" name="Image" descr="Image"/>
          <p:cNvPicPr>
            <a:picLocks noChangeAspect="1"/>
          </p:cNvPicPr>
          <p:nvPr/>
        </p:nvPicPr>
        <p:blipFill>
          <a:blip r:embed="rId3"/>
          <a:stretch>
            <a:fillRect/>
          </a:stretch>
        </p:blipFill>
        <p:spPr>
          <a:xfrm>
            <a:off x="4625803" y="2117667"/>
            <a:ext cx="3933997" cy="2622666"/>
          </a:xfrm>
          <a:prstGeom prst="rect">
            <a:avLst/>
          </a:prstGeom>
          <a:ln w="9525">
            <a:solidFill>
              <a:srgbClr val="000000"/>
            </a:solidFill>
            <a:miter lim="400000"/>
          </a:ln>
          <a:effectLst>
            <a:outerShdw blurRad="50800" dist="38100" dir="2700000" algn="tl" rotWithShape="0">
              <a:prstClr val="black">
                <a:alpha val="40000"/>
              </a:prstClr>
            </a:outerShdw>
          </a:effectLst>
        </p:spPr>
      </p:pic>
      <p:sp>
        <p:nvSpPr>
          <p:cNvPr id="362" name="https://www.scmp.com/news/world/united-states-canada/article/3013517/new-york-surgeons-find-tapeworm-rachel-palmas-brain"/>
          <p:cNvSpPr txBox="1"/>
          <p:nvPr/>
        </p:nvSpPr>
        <p:spPr>
          <a:xfrm>
            <a:off x="4558507" y="4728616"/>
            <a:ext cx="4068589" cy="190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600"/>
            </a:lvl1pPr>
          </a:lstStyle>
          <a:p>
            <a:r>
              <a:t>https://www.scmp.com/news/world/united-states-canada/article/3013517/new-york-surgeons-find-tapeworm-rachel-palmas-brain</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 name="Mutualism"/>
          <p:cNvSpPr txBox="1">
            <a:spLocks noGrp="1"/>
          </p:cNvSpPr>
          <p:nvPr>
            <p:ph type="title"/>
          </p:nvPr>
        </p:nvSpPr>
        <p:spPr>
          <a:prstGeom prst="rect">
            <a:avLst/>
          </a:prstGeom>
        </p:spPr>
        <p:txBody>
          <a:bodyPr/>
          <a:lstStyle/>
          <a:p>
            <a:r>
              <a:t>Mutualism</a:t>
            </a:r>
          </a:p>
        </p:txBody>
      </p:sp>
      <p:sp>
        <p:nvSpPr>
          <p:cNvPr id="366" name="Mutualism is a symbiotic relationship where both organisms benefit.…"/>
          <p:cNvSpPr txBox="1">
            <a:spLocks noGrp="1"/>
          </p:cNvSpPr>
          <p:nvPr>
            <p:ph type="body" sz="half" idx="1"/>
          </p:nvPr>
        </p:nvSpPr>
        <p:spPr>
          <a:xfrm>
            <a:off x="546100" y="1981200"/>
            <a:ext cx="4302274" cy="4876800"/>
          </a:xfrm>
          <a:prstGeom prst="rect">
            <a:avLst/>
          </a:prstGeom>
        </p:spPr>
        <p:txBody>
          <a:bodyPr/>
          <a:lstStyle>
            <a:lvl1pPr>
              <a:buBlip>
                <a:blip r:embed="rId2"/>
              </a:buBlip>
            </a:lvl1pPr>
          </a:lstStyle>
          <a:p>
            <a:r>
              <a:t>Mutualism is a symbiotic relationship where both organisms benefit.</a:t>
            </a:r>
          </a:p>
          <a:p>
            <a:pPr lvl="1"/>
            <a:r>
              <a:t>Clownfish and sea anemones are an example.</a:t>
            </a:r>
          </a:p>
        </p:txBody>
      </p:sp>
      <p:pic>
        <p:nvPicPr>
          <p:cNvPr id="367" name="Image" descr="Image"/>
          <p:cNvPicPr>
            <a:picLocks noChangeAspect="1"/>
          </p:cNvPicPr>
          <p:nvPr/>
        </p:nvPicPr>
        <p:blipFill>
          <a:blip r:embed="rId3"/>
          <a:stretch>
            <a:fillRect/>
          </a:stretch>
        </p:blipFill>
        <p:spPr>
          <a:xfrm>
            <a:off x="4411303" y="2221202"/>
            <a:ext cx="4172123" cy="2781415"/>
          </a:xfrm>
          <a:prstGeom prst="rect">
            <a:avLst/>
          </a:prstGeom>
          <a:ln w="9525">
            <a:solidFill>
              <a:srgbClr val="000000"/>
            </a:solidFill>
            <a:miter lim="400000"/>
          </a:ln>
          <a:effectLst>
            <a:outerShdw blurRad="50800" dist="38100" dir="2700000" algn="tl" rotWithShape="0">
              <a:prstClr val="black">
                <a:alpha val="40000"/>
              </a:prstClr>
            </a:outerShdw>
          </a:effectLst>
        </p:spPr>
      </p:pic>
      <p:sp>
        <p:nvSpPr>
          <p:cNvPr id="368" name="https://news.mit.edu/2016/species-relationships-jointly-beneficial-competitive-environments-0824"/>
          <p:cNvSpPr txBox="1"/>
          <p:nvPr/>
        </p:nvSpPr>
        <p:spPr>
          <a:xfrm>
            <a:off x="4421596" y="4984749"/>
            <a:ext cx="3094808" cy="190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600"/>
            </a:lvl1pPr>
          </a:lstStyle>
          <a:p>
            <a:r>
              <a:t>https://news.mit.edu/2016/species-relationships-jointly-beneficial-competitive-environments-0824</a:t>
            </a:r>
          </a:p>
        </p:txBody>
      </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 name="Commensalism"/>
          <p:cNvSpPr txBox="1">
            <a:spLocks noGrp="1"/>
          </p:cNvSpPr>
          <p:nvPr>
            <p:ph type="title"/>
          </p:nvPr>
        </p:nvSpPr>
        <p:spPr>
          <a:xfrm>
            <a:off x="685800" y="381000"/>
            <a:ext cx="7772400" cy="1195934"/>
          </a:xfrm>
          <a:prstGeom prst="rect">
            <a:avLst/>
          </a:prstGeom>
        </p:spPr>
        <p:txBody>
          <a:bodyPr/>
          <a:lstStyle/>
          <a:p>
            <a:r>
              <a:t>Commensalism</a:t>
            </a:r>
          </a:p>
        </p:txBody>
      </p:sp>
      <p:sp>
        <p:nvSpPr>
          <p:cNvPr id="372" name="Commensalism is a relationship where one organism benefits and the other is nether helped nor harmed.…"/>
          <p:cNvSpPr txBox="1">
            <a:spLocks noGrp="1"/>
          </p:cNvSpPr>
          <p:nvPr>
            <p:ph type="body" idx="1"/>
          </p:nvPr>
        </p:nvSpPr>
        <p:spPr>
          <a:xfrm>
            <a:off x="444500" y="1389459"/>
            <a:ext cx="5476379" cy="5405041"/>
          </a:xfrm>
          <a:prstGeom prst="rect">
            <a:avLst/>
          </a:prstGeom>
        </p:spPr>
        <p:txBody>
          <a:bodyPr/>
          <a:lstStyle>
            <a:lvl1pPr>
              <a:buBlip>
                <a:blip r:embed="rId2"/>
              </a:buBlip>
            </a:lvl1pPr>
          </a:lstStyle>
          <a:p>
            <a:r>
              <a:t>Commensalism is a relationship where one organism benefits and the other is nether helped nor harmed.</a:t>
            </a:r>
          </a:p>
          <a:p>
            <a:pPr lvl="1"/>
            <a:r>
              <a:t>Egrets hanging around grazing animals is an example.  The animals aren’t helped, but the egrets eat the insects they kick up.</a:t>
            </a:r>
          </a:p>
        </p:txBody>
      </p:sp>
      <p:pic>
        <p:nvPicPr>
          <p:cNvPr id="373" name="Image" descr="Image"/>
          <p:cNvPicPr>
            <a:picLocks noChangeAspect="1"/>
          </p:cNvPicPr>
          <p:nvPr/>
        </p:nvPicPr>
        <p:blipFill>
          <a:blip r:embed="rId3"/>
          <a:stretch>
            <a:fillRect/>
          </a:stretch>
        </p:blipFill>
        <p:spPr>
          <a:xfrm>
            <a:off x="5695950" y="1987550"/>
            <a:ext cx="3390900" cy="2400300"/>
          </a:xfrm>
          <a:prstGeom prst="rect">
            <a:avLst/>
          </a:prstGeom>
          <a:ln w="9525">
            <a:solidFill>
              <a:srgbClr val="000000"/>
            </a:solidFill>
            <a:miter lim="400000"/>
          </a:ln>
          <a:effectLst>
            <a:outerShdw blurRad="50800" dist="38100" dir="2700000" algn="tl" rotWithShape="0">
              <a:prstClr val="black">
                <a:alpha val="40000"/>
              </a:prstClr>
            </a:outerShdw>
          </a:effectLst>
        </p:spPr>
      </p:pic>
      <p:sp>
        <p:nvSpPr>
          <p:cNvPr id="374" name="http://moodle.monashores.net/mod/page/view.php?id=41697"/>
          <p:cNvSpPr txBox="1"/>
          <p:nvPr/>
        </p:nvSpPr>
        <p:spPr>
          <a:xfrm>
            <a:off x="5694232" y="4387849"/>
            <a:ext cx="1971936" cy="190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600"/>
            </a:lvl1pPr>
          </a:lstStyle>
          <a:p>
            <a:r>
              <a:t>http://moodle.monashores.net/mod/page/view.php?id=41697</a:t>
            </a:r>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 name="Cooperation"/>
          <p:cNvSpPr txBox="1">
            <a:spLocks noGrp="1"/>
          </p:cNvSpPr>
          <p:nvPr>
            <p:ph type="title"/>
          </p:nvPr>
        </p:nvSpPr>
        <p:spPr>
          <a:xfrm>
            <a:off x="685800" y="381000"/>
            <a:ext cx="7772400" cy="1032448"/>
          </a:xfrm>
          <a:prstGeom prst="rect">
            <a:avLst/>
          </a:prstGeom>
        </p:spPr>
        <p:txBody>
          <a:bodyPr/>
          <a:lstStyle/>
          <a:p>
            <a:r>
              <a:t>Cooperation</a:t>
            </a:r>
          </a:p>
        </p:txBody>
      </p:sp>
      <p:sp>
        <p:nvSpPr>
          <p:cNvPr id="378" name="Cooperation is a beneficial behavior that organisms use to increase chances for survival.…"/>
          <p:cNvSpPr txBox="1">
            <a:spLocks noGrp="1"/>
          </p:cNvSpPr>
          <p:nvPr>
            <p:ph type="body" idx="1"/>
          </p:nvPr>
        </p:nvSpPr>
        <p:spPr>
          <a:xfrm>
            <a:off x="366250" y="1188246"/>
            <a:ext cx="5287393" cy="5405042"/>
          </a:xfrm>
          <a:prstGeom prst="rect">
            <a:avLst/>
          </a:prstGeom>
        </p:spPr>
        <p:txBody>
          <a:bodyPr/>
          <a:lstStyle/>
          <a:p>
            <a:pPr>
              <a:buBlip>
                <a:blip r:embed="rId2"/>
              </a:buBlip>
            </a:pPr>
            <a:r>
              <a:rPr dirty="0"/>
              <a:t>Cooperation is a beneficial behavior that organisms use to increase chances for survival. </a:t>
            </a:r>
          </a:p>
          <a:p>
            <a:pPr>
              <a:buBlip>
                <a:blip r:embed="rId2"/>
              </a:buBlip>
            </a:pPr>
            <a:r>
              <a:rPr dirty="0"/>
              <a:t>Many different types of organisms (plants, animals individual cells, etc.) cooperate in some fashion to achieve a common goal.</a:t>
            </a:r>
          </a:p>
        </p:txBody>
      </p:sp>
      <p:sp>
        <p:nvSpPr>
          <p:cNvPr id="379" name="https://www.nature.com/scitable/content/ne0000/ne0000/ne0000/ne0000/13307548/rubenstein_figure1.jpg"/>
          <p:cNvSpPr txBox="1"/>
          <p:nvPr/>
        </p:nvSpPr>
        <p:spPr>
          <a:xfrm>
            <a:off x="5128173" y="5561590"/>
            <a:ext cx="3394696" cy="190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600"/>
            </a:lvl1pPr>
          </a:lstStyle>
          <a:p>
            <a:r>
              <a:t>https://www.nature.com/scitable/content/ne0000/ne0000/ne0000/ne0000/13307548/rubenstein_figure1.jpg</a:t>
            </a:r>
          </a:p>
        </p:txBody>
      </p:sp>
      <p:pic>
        <p:nvPicPr>
          <p:cNvPr id="380" name="Image" descr="Image"/>
          <p:cNvPicPr>
            <a:picLocks noChangeAspect="1"/>
          </p:cNvPicPr>
          <p:nvPr/>
        </p:nvPicPr>
        <p:blipFill>
          <a:blip r:embed="rId3"/>
          <a:stretch>
            <a:fillRect/>
          </a:stretch>
        </p:blipFill>
        <p:spPr>
          <a:xfrm>
            <a:off x="5155412" y="2781961"/>
            <a:ext cx="3891126" cy="2801611"/>
          </a:xfrm>
          <a:prstGeom prst="rect">
            <a:avLst/>
          </a:prstGeom>
          <a:ln w="9525">
            <a:solidFill>
              <a:srgbClr val="000000"/>
            </a:solidFill>
            <a:miter lim="400000"/>
          </a:ln>
          <a:effectLst>
            <a:outerShdw blurRad="50800" dist="38100" dir="2700000" algn="tl" rotWithShape="0">
              <a:prstClr val="black">
                <a:alpha val="40000"/>
              </a:prstClr>
            </a:outerShdw>
          </a:effectLst>
        </p:spPr>
      </p:pic>
      <p:pic>
        <p:nvPicPr>
          <p:cNvPr id="2" name="Picture 1">
            <a:extLst>
              <a:ext uri="{FF2B5EF4-FFF2-40B4-BE49-F238E27FC236}">
                <a16:creationId xmlns:a16="http://schemas.microsoft.com/office/drawing/2014/main" id="{AC7F07EA-D05B-AAB7-9DEA-4ECEE343EB2F}"/>
              </a:ext>
            </a:extLst>
          </p:cNvPr>
          <p:cNvPicPr>
            <a:picLocks noChangeAspect="1"/>
          </p:cNvPicPr>
          <p:nvPr/>
        </p:nvPicPr>
        <p:blipFill>
          <a:blip r:embed="rId4"/>
          <a:stretch>
            <a:fillRect/>
          </a:stretch>
        </p:blipFill>
        <p:spPr>
          <a:xfrm>
            <a:off x="5767179" y="1201698"/>
            <a:ext cx="3165822" cy="1264697"/>
          </a:xfrm>
          <a:prstGeom prst="rect">
            <a:avLst/>
          </a:prstGeom>
          <a:ln>
            <a:solidFill>
              <a:srgbClr val="000000"/>
            </a:solidFill>
          </a:ln>
          <a:effectLst>
            <a:outerShdw blurRad="50800" dist="38100" dir="2700000" algn="tl" rotWithShape="0">
              <a:prstClr val="black">
                <a:alpha val="40000"/>
              </a:prstClr>
            </a:outerShdw>
          </a:effectLst>
        </p:spPr>
      </p:pic>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3" name="Cooperation"/>
          <p:cNvSpPr txBox="1">
            <a:spLocks noGrp="1"/>
          </p:cNvSpPr>
          <p:nvPr>
            <p:ph type="title"/>
          </p:nvPr>
        </p:nvSpPr>
        <p:spPr>
          <a:xfrm>
            <a:off x="685800" y="470427"/>
            <a:ext cx="7772400" cy="1032449"/>
          </a:xfrm>
          <a:prstGeom prst="rect">
            <a:avLst/>
          </a:prstGeom>
        </p:spPr>
        <p:txBody>
          <a:bodyPr/>
          <a:lstStyle/>
          <a:p>
            <a:r>
              <a:t>Cooperation</a:t>
            </a:r>
          </a:p>
        </p:txBody>
      </p:sp>
      <p:sp>
        <p:nvSpPr>
          <p:cNvPr id="384" name="Cooperation can occur within and between species.…"/>
          <p:cNvSpPr txBox="1">
            <a:spLocks noGrp="1"/>
          </p:cNvSpPr>
          <p:nvPr>
            <p:ph type="body" idx="1"/>
          </p:nvPr>
        </p:nvSpPr>
        <p:spPr>
          <a:xfrm>
            <a:off x="471978" y="1333566"/>
            <a:ext cx="8200044" cy="5405042"/>
          </a:xfrm>
          <a:prstGeom prst="rect">
            <a:avLst/>
          </a:prstGeom>
        </p:spPr>
        <p:txBody>
          <a:bodyPr/>
          <a:lstStyle/>
          <a:p>
            <a:pPr>
              <a:buBlip>
                <a:blip r:embed="rId2"/>
              </a:buBlip>
            </a:pPr>
            <a:r>
              <a:t>Cooperation can occur within and between species.</a:t>
            </a:r>
          </a:p>
          <a:p>
            <a:pPr>
              <a:buBlip>
                <a:blip r:embed="rId2"/>
              </a:buBlip>
            </a:pPr>
            <a:r>
              <a:t>Examples include:</a:t>
            </a:r>
          </a:p>
          <a:p>
            <a:pPr lvl="1"/>
            <a:r>
              <a:t>Birds-when a predatory bird enters the area of a prey bird, the prey birds team up to fend off the predator.</a:t>
            </a:r>
          </a:p>
          <a:p>
            <a:pPr lvl="1"/>
            <a:r>
              <a:t>Fish-cleaner fish swimming into the mouth of a larger fish to rid it of bacteria. </a:t>
            </a:r>
          </a:p>
          <a:p>
            <a:pPr lvl="1"/>
            <a:r>
              <a:t>Bees-work together to bring food back to the hive.</a:t>
            </a:r>
          </a:p>
        </p:txBody>
      </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 name="Populations"/>
          <p:cNvSpPr txBox="1">
            <a:spLocks noGrp="1"/>
          </p:cNvSpPr>
          <p:nvPr>
            <p:ph type="title"/>
          </p:nvPr>
        </p:nvSpPr>
        <p:spPr>
          <a:xfrm>
            <a:off x="685800" y="436892"/>
            <a:ext cx="7772400" cy="1091056"/>
          </a:xfrm>
          <a:prstGeom prst="rect">
            <a:avLst/>
          </a:prstGeom>
        </p:spPr>
        <p:txBody>
          <a:bodyPr/>
          <a:lstStyle/>
          <a:p>
            <a:r>
              <a:t>Populations</a:t>
            </a:r>
          </a:p>
        </p:txBody>
      </p:sp>
      <p:sp>
        <p:nvSpPr>
          <p:cNvPr id="388" name="Community structure can be determined by examining population distribution.…"/>
          <p:cNvSpPr txBox="1">
            <a:spLocks noGrp="1"/>
          </p:cNvSpPr>
          <p:nvPr>
            <p:ph type="body" idx="1"/>
          </p:nvPr>
        </p:nvSpPr>
        <p:spPr>
          <a:xfrm>
            <a:off x="685800" y="1399918"/>
            <a:ext cx="7772400" cy="3592629"/>
          </a:xfrm>
          <a:prstGeom prst="rect">
            <a:avLst/>
          </a:prstGeom>
        </p:spPr>
        <p:txBody>
          <a:bodyPr/>
          <a:lstStyle/>
          <a:p>
            <a:pPr>
              <a:buBlip>
                <a:blip r:embed="rId2"/>
              </a:buBlip>
            </a:pPr>
            <a:r>
              <a:t>Community structure can be determined by examining population distribution.</a:t>
            </a:r>
          </a:p>
          <a:p>
            <a:pPr>
              <a:buBlip>
                <a:blip r:embed="rId2"/>
              </a:buBlip>
            </a:pPr>
            <a:r>
              <a:t>Sampling populations helps determine dispersion patterns. </a:t>
            </a:r>
          </a:p>
          <a:p>
            <a:pPr>
              <a:buBlip>
                <a:blip r:embed="rId2"/>
              </a:buBlip>
            </a:pPr>
            <a:r>
              <a:t>There are three common ones: </a:t>
            </a:r>
          </a:p>
        </p:txBody>
      </p:sp>
      <p:pic>
        <p:nvPicPr>
          <p:cNvPr id="389" name="Image" descr="Image"/>
          <p:cNvPicPr>
            <a:picLocks noChangeAspect="1"/>
          </p:cNvPicPr>
          <p:nvPr/>
        </p:nvPicPr>
        <p:blipFill>
          <a:blip r:embed="rId3"/>
          <a:stretch>
            <a:fillRect/>
          </a:stretch>
        </p:blipFill>
        <p:spPr>
          <a:xfrm>
            <a:off x="1576605" y="4080793"/>
            <a:ext cx="5990790" cy="2364318"/>
          </a:xfrm>
          <a:prstGeom prst="rect">
            <a:avLst/>
          </a:prstGeom>
          <a:ln w="12700">
            <a:miter lim="400000"/>
          </a:ln>
        </p:spPr>
      </p:pic>
      <p:sp>
        <p:nvSpPr>
          <p:cNvPr id="390" name="https://apbiologyctd.wordpress.com/ecology/population-ecology/"/>
          <p:cNvSpPr txBox="1"/>
          <p:nvPr/>
        </p:nvSpPr>
        <p:spPr>
          <a:xfrm>
            <a:off x="1585902" y="6367652"/>
            <a:ext cx="2105993" cy="190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600">
                <a:solidFill>
                  <a:srgbClr val="797979"/>
                </a:solidFill>
              </a:defRPr>
            </a:lvl1pPr>
          </a:lstStyle>
          <a:p>
            <a:r>
              <a:t>https://apbiologyctd.wordpress.com/ecology/population-ecology/</a:t>
            </a:r>
          </a:p>
        </p:txBody>
      </p:sp>
      <p:sp>
        <p:nvSpPr>
          <p:cNvPr id="391" name="Line"/>
          <p:cNvSpPr/>
          <p:nvPr/>
        </p:nvSpPr>
        <p:spPr>
          <a:xfrm>
            <a:off x="1799519" y="4756423"/>
            <a:ext cx="5719755" cy="1"/>
          </a:xfrm>
          <a:prstGeom prst="line">
            <a:avLst/>
          </a:prstGeom>
          <a:ln w="25400">
            <a:solidFill>
              <a:srgbClr val="000000"/>
            </a:solidFill>
            <a:miter lim="400000"/>
          </a:ln>
        </p:spPr>
        <p:txBody>
          <a:bodyPr lIns="50800" tIns="50800" rIns="50800" bIns="50800" anchor="ctr"/>
          <a:lstStyle/>
          <a:p>
            <a:pPr>
              <a:defRPr sz="2600">
                <a:solidFill>
                  <a:srgbClr val="FFFFFF"/>
                </a:solidFill>
                <a:effectLst>
                  <a:outerShdw blurRad="38100" dist="12700" dir="5400000" rotWithShape="0">
                    <a:srgbClr val="000000">
                      <a:alpha val="50000"/>
                    </a:srgbClr>
                  </a:outerShdw>
                </a:effectLst>
              </a:defRPr>
            </a:pPr>
            <a:endParaRPr/>
          </a:p>
        </p:txBody>
      </p:sp>
      <p:sp>
        <p:nvSpPr>
          <p:cNvPr id="392" name="Line"/>
          <p:cNvSpPr/>
          <p:nvPr/>
        </p:nvSpPr>
        <p:spPr>
          <a:xfrm>
            <a:off x="1799519" y="5172434"/>
            <a:ext cx="5719755" cy="1"/>
          </a:xfrm>
          <a:prstGeom prst="line">
            <a:avLst/>
          </a:prstGeom>
          <a:ln w="25400">
            <a:solidFill>
              <a:srgbClr val="000000"/>
            </a:solidFill>
            <a:miter lim="400000"/>
          </a:ln>
        </p:spPr>
        <p:txBody>
          <a:bodyPr lIns="50800" tIns="50800" rIns="50800" bIns="50800" anchor="ctr"/>
          <a:lstStyle/>
          <a:p>
            <a:pPr>
              <a:defRPr sz="2600">
                <a:solidFill>
                  <a:srgbClr val="FFFFFF"/>
                </a:solidFill>
                <a:effectLst>
                  <a:outerShdw blurRad="38100" dist="12700" dir="5400000" rotWithShape="0">
                    <a:srgbClr val="000000">
                      <a:alpha val="50000"/>
                    </a:srgbClr>
                  </a:outerShdw>
                </a:effectLst>
              </a:defRPr>
            </a:pPr>
            <a:endParaRPr/>
          </a:p>
        </p:txBody>
      </p:sp>
      <p:sp>
        <p:nvSpPr>
          <p:cNvPr id="393" name="Line"/>
          <p:cNvSpPr/>
          <p:nvPr/>
        </p:nvSpPr>
        <p:spPr>
          <a:xfrm>
            <a:off x="1799519" y="4964428"/>
            <a:ext cx="5719755" cy="1"/>
          </a:xfrm>
          <a:prstGeom prst="line">
            <a:avLst/>
          </a:prstGeom>
          <a:ln w="25400">
            <a:solidFill>
              <a:srgbClr val="000000"/>
            </a:solidFill>
            <a:miter lim="400000"/>
          </a:ln>
        </p:spPr>
        <p:txBody>
          <a:bodyPr lIns="50800" tIns="50800" rIns="50800" bIns="50800" anchor="ctr"/>
          <a:lstStyle/>
          <a:p>
            <a:pPr>
              <a:defRPr sz="2600">
                <a:solidFill>
                  <a:srgbClr val="FFFFFF"/>
                </a:solidFill>
                <a:effectLst>
                  <a:outerShdw blurRad="38100" dist="12700" dir="5400000" rotWithShape="0">
                    <a:srgbClr val="000000">
                      <a:alpha val="50000"/>
                    </a:srgbClr>
                  </a:outerShdw>
                </a:effectLst>
              </a:defRPr>
            </a:pPr>
            <a:endParaRPr/>
          </a:p>
        </p:txBody>
      </p:sp>
      <p:sp>
        <p:nvSpPr>
          <p:cNvPr id="394" name="Line"/>
          <p:cNvSpPr/>
          <p:nvPr/>
        </p:nvSpPr>
        <p:spPr>
          <a:xfrm flipV="1">
            <a:off x="2443774" y="4537434"/>
            <a:ext cx="1" cy="1270001"/>
          </a:xfrm>
          <a:prstGeom prst="line">
            <a:avLst/>
          </a:prstGeom>
          <a:ln w="25400">
            <a:solidFill>
              <a:srgbClr val="000000"/>
            </a:solidFill>
            <a:miter lim="400000"/>
          </a:ln>
        </p:spPr>
        <p:txBody>
          <a:bodyPr lIns="50800" tIns="50800" rIns="50800" bIns="50800" anchor="ctr"/>
          <a:lstStyle/>
          <a:p>
            <a:pPr>
              <a:defRPr sz="2600">
                <a:solidFill>
                  <a:srgbClr val="FFFFFF"/>
                </a:solidFill>
                <a:effectLst>
                  <a:outerShdw blurRad="38100" dist="12700" dir="5400000" rotWithShape="0">
                    <a:srgbClr val="000000">
                      <a:alpha val="50000"/>
                    </a:srgbClr>
                  </a:outerShdw>
                </a:effectLst>
              </a:defRPr>
            </a:pPr>
            <a:endParaRPr/>
          </a:p>
        </p:txBody>
      </p:sp>
      <p:sp>
        <p:nvSpPr>
          <p:cNvPr id="395" name="Line"/>
          <p:cNvSpPr/>
          <p:nvPr/>
        </p:nvSpPr>
        <p:spPr>
          <a:xfrm flipV="1">
            <a:off x="2691195" y="4537434"/>
            <a:ext cx="1" cy="1270001"/>
          </a:xfrm>
          <a:prstGeom prst="line">
            <a:avLst/>
          </a:prstGeom>
          <a:ln w="25400">
            <a:solidFill>
              <a:srgbClr val="000000"/>
            </a:solidFill>
            <a:miter lim="400000"/>
          </a:ln>
        </p:spPr>
        <p:txBody>
          <a:bodyPr lIns="50800" tIns="50800" rIns="50800" bIns="50800" anchor="ctr"/>
          <a:lstStyle/>
          <a:p>
            <a:pPr>
              <a:defRPr sz="2600">
                <a:solidFill>
                  <a:srgbClr val="FFFFFF"/>
                </a:solidFill>
                <a:effectLst>
                  <a:outerShdw blurRad="38100" dist="12700" dir="5400000" rotWithShape="0">
                    <a:srgbClr val="000000">
                      <a:alpha val="50000"/>
                    </a:srgbClr>
                  </a:outerShdw>
                </a:effectLst>
              </a:defRPr>
            </a:pPr>
            <a:endParaRPr/>
          </a:p>
        </p:txBody>
      </p:sp>
      <p:sp>
        <p:nvSpPr>
          <p:cNvPr id="396" name="Line"/>
          <p:cNvSpPr/>
          <p:nvPr/>
        </p:nvSpPr>
        <p:spPr>
          <a:xfrm flipV="1">
            <a:off x="2938617" y="4537434"/>
            <a:ext cx="1" cy="1270001"/>
          </a:xfrm>
          <a:prstGeom prst="line">
            <a:avLst/>
          </a:prstGeom>
          <a:ln w="25400">
            <a:solidFill>
              <a:srgbClr val="000000"/>
            </a:solidFill>
            <a:miter lim="400000"/>
          </a:ln>
        </p:spPr>
        <p:txBody>
          <a:bodyPr lIns="50800" tIns="50800" rIns="50800" bIns="50800" anchor="ctr"/>
          <a:lstStyle/>
          <a:p>
            <a:pPr>
              <a:defRPr sz="2600">
                <a:solidFill>
                  <a:srgbClr val="FFFFFF"/>
                </a:solidFill>
                <a:effectLst>
                  <a:outerShdw blurRad="38100" dist="12700" dir="5400000" rotWithShape="0">
                    <a:srgbClr val="000000">
                      <a:alpha val="50000"/>
                    </a:srgbClr>
                  </a:outerShdw>
                </a:effectLst>
              </a:defRPr>
            </a:pPr>
            <a:endParaRPr/>
          </a:p>
        </p:txBody>
      </p:sp>
      <p:sp>
        <p:nvSpPr>
          <p:cNvPr id="397" name="Line"/>
          <p:cNvSpPr/>
          <p:nvPr/>
        </p:nvSpPr>
        <p:spPr>
          <a:xfrm flipV="1">
            <a:off x="3186038" y="4537434"/>
            <a:ext cx="1" cy="1270001"/>
          </a:xfrm>
          <a:prstGeom prst="line">
            <a:avLst/>
          </a:prstGeom>
          <a:ln w="25400">
            <a:solidFill>
              <a:srgbClr val="000000"/>
            </a:solidFill>
            <a:miter lim="400000"/>
          </a:ln>
        </p:spPr>
        <p:txBody>
          <a:bodyPr lIns="50800" tIns="50800" rIns="50800" bIns="50800" anchor="ctr"/>
          <a:lstStyle/>
          <a:p>
            <a:pPr>
              <a:defRPr sz="2600">
                <a:solidFill>
                  <a:srgbClr val="FFFFFF"/>
                </a:solidFill>
                <a:effectLst>
                  <a:outerShdw blurRad="38100" dist="12700" dir="5400000" rotWithShape="0">
                    <a:srgbClr val="000000">
                      <a:alpha val="50000"/>
                    </a:srgbClr>
                  </a:outerShdw>
                </a:effectLst>
              </a:defRPr>
            </a:pPr>
            <a:endParaRPr/>
          </a:p>
        </p:txBody>
      </p:sp>
      <p:sp>
        <p:nvSpPr>
          <p:cNvPr id="398" name="Line"/>
          <p:cNvSpPr/>
          <p:nvPr/>
        </p:nvSpPr>
        <p:spPr>
          <a:xfrm flipV="1">
            <a:off x="3433459" y="4537434"/>
            <a:ext cx="1" cy="1270001"/>
          </a:xfrm>
          <a:prstGeom prst="line">
            <a:avLst/>
          </a:prstGeom>
          <a:ln w="25400">
            <a:solidFill>
              <a:srgbClr val="000000"/>
            </a:solidFill>
            <a:miter lim="400000"/>
          </a:ln>
        </p:spPr>
        <p:txBody>
          <a:bodyPr lIns="50800" tIns="50800" rIns="50800" bIns="50800" anchor="ctr"/>
          <a:lstStyle/>
          <a:p>
            <a:pPr>
              <a:defRPr sz="2600">
                <a:solidFill>
                  <a:srgbClr val="FFFFFF"/>
                </a:solidFill>
                <a:effectLst>
                  <a:outerShdw blurRad="38100" dist="12700" dir="5400000" rotWithShape="0">
                    <a:srgbClr val="000000">
                      <a:alpha val="50000"/>
                    </a:srgbClr>
                  </a:outerShdw>
                </a:effectLst>
              </a:defRPr>
            </a:pPr>
            <a:endParaRPr/>
          </a:p>
        </p:txBody>
      </p:sp>
      <p:sp>
        <p:nvSpPr>
          <p:cNvPr id="2" name="Line">
            <a:extLst>
              <a:ext uri="{FF2B5EF4-FFF2-40B4-BE49-F238E27FC236}">
                <a16:creationId xmlns:a16="http://schemas.microsoft.com/office/drawing/2014/main" id="{FE699CC0-7DA4-F468-13AB-E26B0E6F73F6}"/>
              </a:ext>
            </a:extLst>
          </p:cNvPr>
          <p:cNvSpPr/>
          <p:nvPr/>
        </p:nvSpPr>
        <p:spPr>
          <a:xfrm>
            <a:off x="1799519" y="5352321"/>
            <a:ext cx="5719755" cy="1"/>
          </a:xfrm>
          <a:prstGeom prst="line">
            <a:avLst/>
          </a:prstGeom>
          <a:ln w="25400">
            <a:solidFill>
              <a:srgbClr val="000000"/>
            </a:solidFill>
            <a:miter lim="400000"/>
          </a:ln>
        </p:spPr>
        <p:txBody>
          <a:bodyPr lIns="50800" tIns="50800" rIns="50800" bIns="50800" anchor="ctr"/>
          <a:lstStyle/>
          <a:p>
            <a:pPr>
              <a:defRPr sz="2600">
                <a:solidFill>
                  <a:srgbClr val="FFFFFF"/>
                </a:solidFill>
                <a:effectLst>
                  <a:outerShdw blurRad="38100" dist="12700" dir="5400000" rotWithShape="0">
                    <a:srgbClr val="000000">
                      <a:alpha val="50000"/>
                    </a:srgbClr>
                  </a:outerShdw>
                </a:effectLst>
              </a:defRPr>
            </a:pPr>
            <a:endParaRPr/>
          </a:p>
        </p:txBody>
      </p:sp>
      <p:sp>
        <p:nvSpPr>
          <p:cNvPr id="3" name="Line">
            <a:extLst>
              <a:ext uri="{FF2B5EF4-FFF2-40B4-BE49-F238E27FC236}">
                <a16:creationId xmlns:a16="http://schemas.microsoft.com/office/drawing/2014/main" id="{D9A7B038-BACB-4D1B-577C-BC0000CE13FF}"/>
              </a:ext>
            </a:extLst>
          </p:cNvPr>
          <p:cNvSpPr/>
          <p:nvPr/>
        </p:nvSpPr>
        <p:spPr>
          <a:xfrm>
            <a:off x="1799518" y="5528098"/>
            <a:ext cx="5719755" cy="1"/>
          </a:xfrm>
          <a:prstGeom prst="line">
            <a:avLst/>
          </a:prstGeom>
          <a:ln w="25400">
            <a:solidFill>
              <a:srgbClr val="000000"/>
            </a:solidFill>
            <a:miter lim="400000"/>
          </a:ln>
        </p:spPr>
        <p:txBody>
          <a:bodyPr lIns="50800" tIns="50800" rIns="50800" bIns="50800" anchor="ctr"/>
          <a:lstStyle/>
          <a:p>
            <a:pPr>
              <a:defRPr sz="2600">
                <a:solidFill>
                  <a:srgbClr val="FFFFFF"/>
                </a:solidFill>
                <a:effectLst>
                  <a:outerShdw blurRad="38100" dist="12700" dir="5400000" rotWithShape="0">
                    <a:srgbClr val="000000">
                      <a:alpha val="50000"/>
                    </a:srgbClr>
                  </a:outerShdw>
                </a:effectLst>
              </a:defRPr>
            </a:pPr>
            <a:endParaRPr/>
          </a:p>
        </p:txBody>
      </p:sp>
      <p:sp>
        <p:nvSpPr>
          <p:cNvPr id="4" name="Line">
            <a:extLst>
              <a:ext uri="{FF2B5EF4-FFF2-40B4-BE49-F238E27FC236}">
                <a16:creationId xmlns:a16="http://schemas.microsoft.com/office/drawing/2014/main" id="{2339EFCC-1D22-C516-5AFA-C9E0D7F71E59}"/>
              </a:ext>
            </a:extLst>
          </p:cNvPr>
          <p:cNvSpPr/>
          <p:nvPr/>
        </p:nvSpPr>
        <p:spPr>
          <a:xfrm>
            <a:off x="1799518" y="5718478"/>
            <a:ext cx="5719755" cy="1"/>
          </a:xfrm>
          <a:prstGeom prst="line">
            <a:avLst/>
          </a:prstGeom>
          <a:ln w="25400">
            <a:solidFill>
              <a:srgbClr val="000000"/>
            </a:solidFill>
            <a:miter lim="400000"/>
          </a:ln>
        </p:spPr>
        <p:txBody>
          <a:bodyPr lIns="50800" tIns="50800" rIns="50800" bIns="50800" anchor="ctr"/>
          <a:lstStyle/>
          <a:p>
            <a:pPr>
              <a:defRPr sz="2600">
                <a:solidFill>
                  <a:srgbClr val="FFFFFF"/>
                </a:solidFill>
                <a:effectLst>
                  <a:outerShdw blurRad="38100" dist="12700" dir="5400000" rotWithShape="0">
                    <a:srgbClr val="000000">
                      <a:alpha val="50000"/>
                    </a:srgbClr>
                  </a:outerShdw>
                </a:effectLst>
              </a:defRPr>
            </a:pPr>
            <a:endParaRPr/>
          </a:p>
        </p:txBody>
      </p:sp>
      <p:sp>
        <p:nvSpPr>
          <p:cNvPr id="5" name="Line">
            <a:extLst>
              <a:ext uri="{FF2B5EF4-FFF2-40B4-BE49-F238E27FC236}">
                <a16:creationId xmlns:a16="http://schemas.microsoft.com/office/drawing/2014/main" id="{6919BC7A-6BFF-BA4B-D525-7D6C06FC0E1C}"/>
              </a:ext>
            </a:extLst>
          </p:cNvPr>
          <p:cNvSpPr/>
          <p:nvPr/>
        </p:nvSpPr>
        <p:spPr>
          <a:xfrm flipV="1">
            <a:off x="4143420" y="4596631"/>
            <a:ext cx="1" cy="1270001"/>
          </a:xfrm>
          <a:prstGeom prst="line">
            <a:avLst/>
          </a:prstGeom>
          <a:ln w="25400">
            <a:solidFill>
              <a:srgbClr val="000000"/>
            </a:solidFill>
            <a:miter lim="400000"/>
          </a:ln>
        </p:spPr>
        <p:txBody>
          <a:bodyPr lIns="50800" tIns="50800" rIns="50800" bIns="50800" anchor="ctr"/>
          <a:lstStyle/>
          <a:p>
            <a:pPr>
              <a:defRPr sz="2600">
                <a:solidFill>
                  <a:srgbClr val="FFFFFF"/>
                </a:solidFill>
                <a:effectLst>
                  <a:outerShdw blurRad="38100" dist="12700" dir="5400000" rotWithShape="0">
                    <a:srgbClr val="000000">
                      <a:alpha val="50000"/>
                    </a:srgbClr>
                  </a:outerShdw>
                </a:effectLst>
              </a:defRPr>
            </a:pPr>
            <a:endParaRPr/>
          </a:p>
        </p:txBody>
      </p:sp>
      <p:sp>
        <p:nvSpPr>
          <p:cNvPr id="6" name="Line">
            <a:extLst>
              <a:ext uri="{FF2B5EF4-FFF2-40B4-BE49-F238E27FC236}">
                <a16:creationId xmlns:a16="http://schemas.microsoft.com/office/drawing/2014/main" id="{09202B7E-7EB8-5EC5-CA5B-D299060BF367}"/>
              </a:ext>
            </a:extLst>
          </p:cNvPr>
          <p:cNvSpPr/>
          <p:nvPr/>
        </p:nvSpPr>
        <p:spPr>
          <a:xfrm flipV="1">
            <a:off x="4366334" y="4625322"/>
            <a:ext cx="1" cy="1270001"/>
          </a:xfrm>
          <a:prstGeom prst="line">
            <a:avLst/>
          </a:prstGeom>
          <a:ln w="25400">
            <a:solidFill>
              <a:srgbClr val="000000"/>
            </a:solidFill>
            <a:miter lim="400000"/>
          </a:ln>
        </p:spPr>
        <p:txBody>
          <a:bodyPr lIns="50800" tIns="50800" rIns="50800" bIns="50800" anchor="ctr"/>
          <a:lstStyle/>
          <a:p>
            <a:pPr>
              <a:defRPr sz="2600">
                <a:solidFill>
                  <a:srgbClr val="FFFFFF"/>
                </a:solidFill>
                <a:effectLst>
                  <a:outerShdw blurRad="38100" dist="12700" dir="5400000" rotWithShape="0">
                    <a:srgbClr val="000000">
                      <a:alpha val="50000"/>
                    </a:srgbClr>
                  </a:outerShdw>
                </a:effectLst>
              </a:defRPr>
            </a:pPr>
            <a:endParaRPr/>
          </a:p>
        </p:txBody>
      </p:sp>
      <p:sp>
        <p:nvSpPr>
          <p:cNvPr id="7" name="Line">
            <a:extLst>
              <a:ext uri="{FF2B5EF4-FFF2-40B4-BE49-F238E27FC236}">
                <a16:creationId xmlns:a16="http://schemas.microsoft.com/office/drawing/2014/main" id="{0776C4BE-AAD1-1907-C73C-B98725CF27CB}"/>
              </a:ext>
            </a:extLst>
          </p:cNvPr>
          <p:cNvSpPr/>
          <p:nvPr/>
        </p:nvSpPr>
        <p:spPr>
          <a:xfrm flipV="1">
            <a:off x="4588823" y="4625321"/>
            <a:ext cx="1" cy="1270001"/>
          </a:xfrm>
          <a:prstGeom prst="line">
            <a:avLst/>
          </a:prstGeom>
          <a:ln w="25400">
            <a:solidFill>
              <a:srgbClr val="000000"/>
            </a:solidFill>
            <a:miter lim="400000"/>
          </a:ln>
        </p:spPr>
        <p:txBody>
          <a:bodyPr lIns="50800" tIns="50800" rIns="50800" bIns="50800" anchor="ctr"/>
          <a:lstStyle/>
          <a:p>
            <a:pPr>
              <a:defRPr sz="2600">
                <a:solidFill>
                  <a:srgbClr val="FFFFFF"/>
                </a:solidFill>
                <a:effectLst>
                  <a:outerShdw blurRad="38100" dist="12700" dir="5400000" rotWithShape="0">
                    <a:srgbClr val="000000">
                      <a:alpha val="50000"/>
                    </a:srgbClr>
                  </a:outerShdw>
                </a:effectLst>
              </a:defRPr>
            </a:pPr>
            <a:endParaRPr/>
          </a:p>
        </p:txBody>
      </p:sp>
      <p:sp>
        <p:nvSpPr>
          <p:cNvPr id="8" name="Line">
            <a:extLst>
              <a:ext uri="{FF2B5EF4-FFF2-40B4-BE49-F238E27FC236}">
                <a16:creationId xmlns:a16="http://schemas.microsoft.com/office/drawing/2014/main" id="{641F2A30-1894-9AB3-BA0D-4D3C0E95E450}"/>
              </a:ext>
            </a:extLst>
          </p:cNvPr>
          <p:cNvSpPr/>
          <p:nvPr/>
        </p:nvSpPr>
        <p:spPr>
          <a:xfrm flipV="1">
            <a:off x="4811312" y="4637768"/>
            <a:ext cx="1" cy="1270001"/>
          </a:xfrm>
          <a:prstGeom prst="line">
            <a:avLst/>
          </a:prstGeom>
          <a:ln w="25400">
            <a:solidFill>
              <a:srgbClr val="000000"/>
            </a:solidFill>
            <a:miter lim="400000"/>
          </a:ln>
        </p:spPr>
        <p:txBody>
          <a:bodyPr lIns="50800" tIns="50800" rIns="50800" bIns="50800" anchor="ctr"/>
          <a:lstStyle/>
          <a:p>
            <a:pPr>
              <a:defRPr sz="2600">
                <a:solidFill>
                  <a:srgbClr val="FFFFFF"/>
                </a:solidFill>
                <a:effectLst>
                  <a:outerShdw blurRad="38100" dist="12700" dir="5400000" rotWithShape="0">
                    <a:srgbClr val="000000">
                      <a:alpha val="50000"/>
                    </a:srgbClr>
                  </a:outerShdw>
                </a:effectLst>
              </a:defRPr>
            </a:pPr>
            <a:endParaRPr/>
          </a:p>
        </p:txBody>
      </p:sp>
      <p:sp>
        <p:nvSpPr>
          <p:cNvPr id="9" name="Line">
            <a:extLst>
              <a:ext uri="{FF2B5EF4-FFF2-40B4-BE49-F238E27FC236}">
                <a16:creationId xmlns:a16="http://schemas.microsoft.com/office/drawing/2014/main" id="{D219EA30-1B37-8EA3-E559-F6139C44431D}"/>
              </a:ext>
            </a:extLst>
          </p:cNvPr>
          <p:cNvSpPr/>
          <p:nvPr/>
        </p:nvSpPr>
        <p:spPr>
          <a:xfrm flipV="1">
            <a:off x="5033801" y="4637768"/>
            <a:ext cx="1" cy="1270001"/>
          </a:xfrm>
          <a:prstGeom prst="line">
            <a:avLst/>
          </a:prstGeom>
          <a:ln w="25400">
            <a:solidFill>
              <a:srgbClr val="000000"/>
            </a:solidFill>
            <a:miter lim="400000"/>
          </a:ln>
        </p:spPr>
        <p:txBody>
          <a:bodyPr lIns="50800" tIns="50800" rIns="50800" bIns="50800" anchor="ctr"/>
          <a:lstStyle/>
          <a:p>
            <a:pPr>
              <a:defRPr sz="2600">
                <a:solidFill>
                  <a:srgbClr val="FFFFFF"/>
                </a:solidFill>
                <a:effectLst>
                  <a:outerShdw blurRad="38100" dist="12700" dir="5400000" rotWithShape="0">
                    <a:srgbClr val="000000">
                      <a:alpha val="50000"/>
                    </a:srgbClr>
                  </a:outerShdw>
                </a:effectLst>
              </a:defRPr>
            </a:pPr>
            <a:endParaRPr/>
          </a:p>
        </p:txBody>
      </p:sp>
      <p:sp>
        <p:nvSpPr>
          <p:cNvPr id="10" name="Line">
            <a:extLst>
              <a:ext uri="{FF2B5EF4-FFF2-40B4-BE49-F238E27FC236}">
                <a16:creationId xmlns:a16="http://schemas.microsoft.com/office/drawing/2014/main" id="{2492E92D-8F90-F2D0-41AE-F31088FCE4B5}"/>
              </a:ext>
            </a:extLst>
          </p:cNvPr>
          <p:cNvSpPr/>
          <p:nvPr/>
        </p:nvSpPr>
        <p:spPr>
          <a:xfrm flipV="1">
            <a:off x="5255299" y="4625320"/>
            <a:ext cx="1" cy="1270001"/>
          </a:xfrm>
          <a:prstGeom prst="line">
            <a:avLst/>
          </a:prstGeom>
          <a:ln w="25400">
            <a:solidFill>
              <a:srgbClr val="000000"/>
            </a:solidFill>
            <a:miter lim="400000"/>
          </a:ln>
        </p:spPr>
        <p:txBody>
          <a:bodyPr lIns="50800" tIns="50800" rIns="50800" bIns="50800" anchor="ctr"/>
          <a:lstStyle/>
          <a:p>
            <a:pPr>
              <a:defRPr sz="2600">
                <a:solidFill>
                  <a:srgbClr val="FFFFFF"/>
                </a:solidFill>
                <a:effectLst>
                  <a:outerShdw blurRad="38100" dist="12700" dir="5400000" rotWithShape="0">
                    <a:srgbClr val="000000">
                      <a:alpha val="50000"/>
                    </a:srgbClr>
                  </a:outerShdw>
                </a:effectLst>
              </a:defRPr>
            </a:pPr>
            <a:endParaRPr/>
          </a:p>
        </p:txBody>
      </p:sp>
      <p:sp>
        <p:nvSpPr>
          <p:cNvPr id="11" name="Line">
            <a:extLst>
              <a:ext uri="{FF2B5EF4-FFF2-40B4-BE49-F238E27FC236}">
                <a16:creationId xmlns:a16="http://schemas.microsoft.com/office/drawing/2014/main" id="{413DCEA6-99FC-10B8-264D-E176B1C7ECFD}"/>
              </a:ext>
            </a:extLst>
          </p:cNvPr>
          <p:cNvSpPr/>
          <p:nvPr/>
        </p:nvSpPr>
        <p:spPr>
          <a:xfrm flipV="1">
            <a:off x="5843066" y="4596631"/>
            <a:ext cx="1" cy="1270001"/>
          </a:xfrm>
          <a:prstGeom prst="line">
            <a:avLst/>
          </a:prstGeom>
          <a:ln w="25400">
            <a:solidFill>
              <a:srgbClr val="000000"/>
            </a:solidFill>
            <a:miter lim="400000"/>
          </a:ln>
        </p:spPr>
        <p:txBody>
          <a:bodyPr lIns="50800" tIns="50800" rIns="50800" bIns="50800" anchor="ctr"/>
          <a:lstStyle/>
          <a:p>
            <a:pPr>
              <a:defRPr sz="2600">
                <a:solidFill>
                  <a:srgbClr val="FFFFFF"/>
                </a:solidFill>
                <a:effectLst>
                  <a:outerShdw blurRad="38100" dist="12700" dir="5400000" rotWithShape="0">
                    <a:srgbClr val="000000">
                      <a:alpha val="50000"/>
                    </a:srgbClr>
                  </a:outerShdw>
                </a:effectLst>
              </a:defRPr>
            </a:pPr>
            <a:endParaRPr/>
          </a:p>
        </p:txBody>
      </p:sp>
      <p:sp>
        <p:nvSpPr>
          <p:cNvPr id="12" name="Line">
            <a:extLst>
              <a:ext uri="{FF2B5EF4-FFF2-40B4-BE49-F238E27FC236}">
                <a16:creationId xmlns:a16="http://schemas.microsoft.com/office/drawing/2014/main" id="{F3FAF32E-7DF9-03F2-0C77-33CA3DE57D1C}"/>
              </a:ext>
            </a:extLst>
          </p:cNvPr>
          <p:cNvSpPr/>
          <p:nvPr/>
        </p:nvSpPr>
        <p:spPr>
          <a:xfrm flipV="1">
            <a:off x="6078109" y="4596631"/>
            <a:ext cx="1" cy="1270001"/>
          </a:xfrm>
          <a:prstGeom prst="line">
            <a:avLst/>
          </a:prstGeom>
          <a:ln w="25400">
            <a:solidFill>
              <a:srgbClr val="000000"/>
            </a:solidFill>
            <a:miter lim="400000"/>
          </a:ln>
        </p:spPr>
        <p:txBody>
          <a:bodyPr lIns="50800" tIns="50800" rIns="50800" bIns="50800" anchor="ctr"/>
          <a:lstStyle/>
          <a:p>
            <a:pPr>
              <a:defRPr sz="2600">
                <a:solidFill>
                  <a:srgbClr val="FFFFFF"/>
                </a:solidFill>
                <a:effectLst>
                  <a:outerShdw blurRad="38100" dist="12700" dir="5400000" rotWithShape="0">
                    <a:srgbClr val="000000">
                      <a:alpha val="50000"/>
                    </a:srgbClr>
                  </a:outerShdw>
                </a:effectLst>
              </a:defRPr>
            </a:pPr>
            <a:endParaRPr/>
          </a:p>
        </p:txBody>
      </p:sp>
      <p:sp>
        <p:nvSpPr>
          <p:cNvPr id="13" name="Line">
            <a:extLst>
              <a:ext uri="{FF2B5EF4-FFF2-40B4-BE49-F238E27FC236}">
                <a16:creationId xmlns:a16="http://schemas.microsoft.com/office/drawing/2014/main" id="{51E543DA-97B5-B975-B9F8-407D44E56866}"/>
              </a:ext>
            </a:extLst>
          </p:cNvPr>
          <p:cNvSpPr/>
          <p:nvPr/>
        </p:nvSpPr>
        <p:spPr>
          <a:xfrm flipV="1">
            <a:off x="6313152" y="4597398"/>
            <a:ext cx="1" cy="1270001"/>
          </a:xfrm>
          <a:prstGeom prst="line">
            <a:avLst/>
          </a:prstGeom>
          <a:ln w="25400">
            <a:solidFill>
              <a:srgbClr val="000000"/>
            </a:solidFill>
            <a:miter lim="400000"/>
          </a:ln>
        </p:spPr>
        <p:txBody>
          <a:bodyPr lIns="50800" tIns="50800" rIns="50800" bIns="50800" anchor="ctr"/>
          <a:lstStyle/>
          <a:p>
            <a:pPr>
              <a:defRPr sz="2600">
                <a:solidFill>
                  <a:srgbClr val="FFFFFF"/>
                </a:solidFill>
                <a:effectLst>
                  <a:outerShdw blurRad="38100" dist="12700" dir="5400000" rotWithShape="0">
                    <a:srgbClr val="000000">
                      <a:alpha val="50000"/>
                    </a:srgbClr>
                  </a:outerShdw>
                </a:effectLst>
              </a:defRPr>
            </a:pPr>
            <a:endParaRPr/>
          </a:p>
        </p:txBody>
      </p:sp>
      <p:sp>
        <p:nvSpPr>
          <p:cNvPr id="14" name="Line">
            <a:extLst>
              <a:ext uri="{FF2B5EF4-FFF2-40B4-BE49-F238E27FC236}">
                <a16:creationId xmlns:a16="http://schemas.microsoft.com/office/drawing/2014/main" id="{2BAAA56F-36EC-0D96-D501-6DDBB497DFD3}"/>
              </a:ext>
            </a:extLst>
          </p:cNvPr>
          <p:cNvSpPr/>
          <p:nvPr/>
        </p:nvSpPr>
        <p:spPr>
          <a:xfrm flipV="1">
            <a:off x="6548195" y="4596631"/>
            <a:ext cx="1" cy="1270001"/>
          </a:xfrm>
          <a:prstGeom prst="line">
            <a:avLst/>
          </a:prstGeom>
          <a:ln w="25400">
            <a:solidFill>
              <a:srgbClr val="000000"/>
            </a:solidFill>
            <a:miter lim="400000"/>
          </a:ln>
        </p:spPr>
        <p:txBody>
          <a:bodyPr lIns="50800" tIns="50800" rIns="50800" bIns="50800" anchor="ctr"/>
          <a:lstStyle/>
          <a:p>
            <a:pPr>
              <a:defRPr sz="2600">
                <a:solidFill>
                  <a:srgbClr val="FFFFFF"/>
                </a:solidFill>
                <a:effectLst>
                  <a:outerShdw blurRad="38100" dist="12700" dir="5400000" rotWithShape="0">
                    <a:srgbClr val="000000">
                      <a:alpha val="50000"/>
                    </a:srgbClr>
                  </a:outerShdw>
                </a:effectLst>
              </a:defRPr>
            </a:pPr>
            <a:endParaRPr/>
          </a:p>
        </p:txBody>
      </p:sp>
      <p:sp>
        <p:nvSpPr>
          <p:cNvPr id="15" name="Line">
            <a:extLst>
              <a:ext uri="{FF2B5EF4-FFF2-40B4-BE49-F238E27FC236}">
                <a16:creationId xmlns:a16="http://schemas.microsoft.com/office/drawing/2014/main" id="{8FD8CA1C-7B92-0511-D03A-51FDE131024B}"/>
              </a:ext>
            </a:extLst>
          </p:cNvPr>
          <p:cNvSpPr/>
          <p:nvPr/>
        </p:nvSpPr>
        <p:spPr>
          <a:xfrm flipV="1">
            <a:off x="6793967" y="4596630"/>
            <a:ext cx="1" cy="1270001"/>
          </a:xfrm>
          <a:prstGeom prst="line">
            <a:avLst/>
          </a:prstGeom>
          <a:ln w="25400">
            <a:solidFill>
              <a:srgbClr val="000000"/>
            </a:solidFill>
            <a:miter lim="400000"/>
          </a:ln>
        </p:spPr>
        <p:txBody>
          <a:bodyPr lIns="50800" tIns="50800" rIns="50800" bIns="50800" anchor="ctr"/>
          <a:lstStyle/>
          <a:p>
            <a:pPr>
              <a:defRPr sz="2600">
                <a:solidFill>
                  <a:srgbClr val="FFFFFF"/>
                </a:solidFill>
                <a:effectLst>
                  <a:outerShdw blurRad="38100" dist="12700" dir="5400000" rotWithShape="0">
                    <a:srgbClr val="000000">
                      <a:alpha val="50000"/>
                    </a:srgbClr>
                  </a:outerShdw>
                </a:effectLst>
              </a:defRPr>
            </a:pPr>
            <a:endParaRPr/>
          </a:p>
        </p:txBody>
      </p:sp>
      <p:sp>
        <p:nvSpPr>
          <p:cNvPr id="16" name="Line">
            <a:extLst>
              <a:ext uri="{FF2B5EF4-FFF2-40B4-BE49-F238E27FC236}">
                <a16:creationId xmlns:a16="http://schemas.microsoft.com/office/drawing/2014/main" id="{EF0E7919-AB64-3C4C-3F10-A28586CEC112}"/>
              </a:ext>
            </a:extLst>
          </p:cNvPr>
          <p:cNvSpPr/>
          <p:nvPr/>
        </p:nvSpPr>
        <p:spPr>
          <a:xfrm flipV="1">
            <a:off x="7022381" y="4596630"/>
            <a:ext cx="1" cy="1270001"/>
          </a:xfrm>
          <a:prstGeom prst="line">
            <a:avLst/>
          </a:prstGeom>
          <a:ln w="25400">
            <a:solidFill>
              <a:srgbClr val="000000"/>
            </a:solidFill>
            <a:miter lim="400000"/>
          </a:ln>
        </p:spPr>
        <p:txBody>
          <a:bodyPr lIns="50800" tIns="50800" rIns="50800" bIns="50800" anchor="ctr"/>
          <a:lstStyle/>
          <a:p>
            <a:pPr>
              <a:defRPr sz="2600">
                <a:solidFill>
                  <a:srgbClr val="FFFFFF"/>
                </a:solidFill>
                <a:effectLst>
                  <a:outerShdw blurRad="38100" dist="12700" dir="5400000" rotWithShape="0">
                    <a:srgbClr val="000000">
                      <a:alpha val="50000"/>
                    </a:srgbClr>
                  </a:outerShdw>
                </a:effectLst>
              </a:defRPr>
            </a:pPr>
            <a:endParaRPr/>
          </a:p>
        </p:txBody>
      </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 name="Populations"/>
          <p:cNvSpPr txBox="1">
            <a:spLocks noGrp="1"/>
          </p:cNvSpPr>
          <p:nvPr>
            <p:ph type="title"/>
          </p:nvPr>
        </p:nvSpPr>
        <p:spPr>
          <a:prstGeom prst="rect">
            <a:avLst/>
          </a:prstGeom>
        </p:spPr>
        <p:txBody>
          <a:bodyPr/>
          <a:lstStyle/>
          <a:p>
            <a:r>
              <a:t>Populations</a:t>
            </a:r>
          </a:p>
        </p:txBody>
      </p:sp>
      <p:sp>
        <p:nvSpPr>
          <p:cNvPr id="402" name="The density of a population is the given number of individuals within a given area.…"/>
          <p:cNvSpPr txBox="1">
            <a:spLocks noGrp="1"/>
          </p:cNvSpPr>
          <p:nvPr>
            <p:ph type="body" idx="1"/>
          </p:nvPr>
        </p:nvSpPr>
        <p:spPr>
          <a:prstGeom prst="rect">
            <a:avLst/>
          </a:prstGeom>
        </p:spPr>
        <p:txBody>
          <a:bodyPr/>
          <a:lstStyle/>
          <a:p>
            <a:pPr>
              <a:buBlip>
                <a:blip r:embed="rId2"/>
              </a:buBlip>
            </a:pPr>
            <a:r>
              <a:t>The density of a population is the given number of individuals within a given area.  </a:t>
            </a:r>
          </a:p>
          <a:p>
            <a:pPr>
              <a:buBlip>
                <a:blip r:embed="rId2"/>
              </a:buBlip>
            </a:pPr>
            <a:r>
              <a:t>Determining the number of organisms in a given area is difficult.</a:t>
            </a:r>
          </a:p>
          <a:p>
            <a:pPr>
              <a:buBlip>
                <a:blip r:embed="rId2"/>
              </a:buBlip>
            </a:pPr>
            <a:r>
              <a:t>Scientists use a number of sampling techniques to accomplish this.</a:t>
            </a:r>
          </a:p>
        </p:txBody>
      </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 name="Populations"/>
          <p:cNvSpPr txBox="1">
            <a:spLocks noGrp="1"/>
          </p:cNvSpPr>
          <p:nvPr>
            <p:ph type="title"/>
          </p:nvPr>
        </p:nvSpPr>
        <p:spPr>
          <a:prstGeom prst="rect">
            <a:avLst/>
          </a:prstGeom>
        </p:spPr>
        <p:txBody>
          <a:bodyPr/>
          <a:lstStyle/>
          <a:p>
            <a:r>
              <a:t>Populations</a:t>
            </a:r>
          </a:p>
        </p:txBody>
      </p:sp>
      <p:sp>
        <p:nvSpPr>
          <p:cNvPr id="406" name="Mark and recapture.…"/>
          <p:cNvSpPr txBox="1">
            <a:spLocks noGrp="1"/>
          </p:cNvSpPr>
          <p:nvPr>
            <p:ph type="body" idx="1"/>
          </p:nvPr>
        </p:nvSpPr>
        <p:spPr>
          <a:prstGeom prst="rect">
            <a:avLst/>
          </a:prstGeom>
        </p:spPr>
        <p:txBody>
          <a:bodyPr/>
          <a:lstStyle/>
          <a:p>
            <a:pPr>
              <a:buBlip>
                <a:blip r:embed="rId2"/>
              </a:buBlip>
            </a:pPr>
            <a:r>
              <a:t>Mark and recapture.</a:t>
            </a:r>
          </a:p>
          <a:p>
            <a:pPr>
              <a:buBlip>
                <a:blip r:embed="rId2"/>
              </a:buBlip>
            </a:pPr>
            <a:r>
              <a:t>Quadrat sampling.</a:t>
            </a:r>
          </a:p>
        </p:txBody>
      </p:sp>
      <p:pic>
        <p:nvPicPr>
          <p:cNvPr id="3" name="Picture 2">
            <a:extLst>
              <a:ext uri="{FF2B5EF4-FFF2-40B4-BE49-F238E27FC236}">
                <a16:creationId xmlns:a16="http://schemas.microsoft.com/office/drawing/2014/main" id="{DF14ECAC-8B02-5CBC-1DD2-6A3C5C2FB1A3}"/>
              </a:ext>
            </a:extLst>
          </p:cNvPr>
          <p:cNvPicPr>
            <a:picLocks noChangeAspect="1"/>
          </p:cNvPicPr>
          <p:nvPr/>
        </p:nvPicPr>
        <p:blipFill>
          <a:blip r:embed="rId3"/>
          <a:stretch>
            <a:fillRect/>
          </a:stretch>
        </p:blipFill>
        <p:spPr>
          <a:xfrm>
            <a:off x="4760057" y="2630078"/>
            <a:ext cx="4236517" cy="4094572"/>
          </a:xfrm>
          <a:prstGeom prst="rect">
            <a:avLst/>
          </a:prstGeom>
          <a:ln>
            <a:solidFill>
              <a:srgbClr val="000000"/>
            </a:solidFill>
          </a:ln>
          <a:effectLst>
            <a:outerShdw blurRad="50800" dist="38100" dir="2700000" algn="tl" rotWithShape="0">
              <a:prstClr val="black">
                <a:alpha val="40000"/>
              </a:prstClr>
            </a:outerShdw>
          </a:effectLst>
        </p:spPr>
      </p:pic>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 name="Mark and Recapture"/>
          <p:cNvSpPr txBox="1">
            <a:spLocks noGrp="1"/>
          </p:cNvSpPr>
          <p:nvPr>
            <p:ph type="title"/>
          </p:nvPr>
        </p:nvSpPr>
        <p:spPr>
          <a:prstGeom prst="rect">
            <a:avLst/>
          </a:prstGeom>
        </p:spPr>
        <p:txBody>
          <a:bodyPr/>
          <a:lstStyle/>
          <a:p>
            <a:r>
              <a:t>Mark and Recapture</a:t>
            </a:r>
          </a:p>
        </p:txBody>
      </p:sp>
      <p:sp>
        <p:nvSpPr>
          <p:cNvPr id="410" name="N = (M x C)/R…"/>
          <p:cNvSpPr txBox="1">
            <a:spLocks noGrp="1"/>
          </p:cNvSpPr>
          <p:nvPr>
            <p:ph type="body" idx="1"/>
          </p:nvPr>
        </p:nvSpPr>
        <p:spPr>
          <a:xfrm>
            <a:off x="541982" y="1701800"/>
            <a:ext cx="8180785" cy="4876800"/>
          </a:xfrm>
          <a:prstGeom prst="rect">
            <a:avLst/>
          </a:prstGeom>
        </p:spPr>
        <p:txBody>
          <a:bodyPr/>
          <a:lstStyle/>
          <a:p>
            <a:pPr>
              <a:buBlip>
                <a:blip r:embed="rId2"/>
              </a:buBlip>
            </a:pPr>
            <a:r>
              <a:rPr i="1"/>
              <a:t>N</a:t>
            </a:r>
            <a:r>
              <a:t> = (</a:t>
            </a:r>
            <a:r>
              <a:rPr i="1"/>
              <a:t>M</a:t>
            </a:r>
            <a:r>
              <a:t> x </a:t>
            </a:r>
            <a:r>
              <a:rPr i="1"/>
              <a:t>C</a:t>
            </a:r>
            <a:r>
              <a:t>)/</a:t>
            </a:r>
            <a:r>
              <a:rPr i="1"/>
              <a:t>R</a:t>
            </a:r>
          </a:p>
          <a:p>
            <a:pPr>
              <a:buBlip>
                <a:blip r:embed="rId2"/>
              </a:buBlip>
            </a:pPr>
            <a:r>
              <a:rPr i="1"/>
              <a:t>N</a:t>
            </a:r>
            <a:r>
              <a:t> = estimated </a:t>
            </a:r>
            <a:r>
              <a:rPr i="1" u="sng"/>
              <a:t>N</a:t>
            </a:r>
            <a:r>
              <a:t>umber of individuals in the population.</a:t>
            </a:r>
          </a:p>
          <a:p>
            <a:pPr>
              <a:buBlip>
                <a:blip r:embed="rId2"/>
              </a:buBlip>
            </a:pPr>
            <a:r>
              <a:rPr i="1"/>
              <a:t>M</a:t>
            </a:r>
            <a:r>
              <a:t> = the number of individuals captured and </a:t>
            </a:r>
            <a:r>
              <a:rPr i="1" u="sng"/>
              <a:t>M</a:t>
            </a:r>
            <a:r>
              <a:t>arked the first time.</a:t>
            </a:r>
          </a:p>
          <a:p>
            <a:pPr>
              <a:buBlip>
                <a:blip r:embed="rId2"/>
              </a:buBlip>
            </a:pPr>
            <a:r>
              <a:rPr i="1"/>
              <a:t>C</a:t>
            </a:r>
            <a:r>
              <a:t> = total number </a:t>
            </a:r>
            <a:r>
              <a:rPr i="1" u="sng"/>
              <a:t>C</a:t>
            </a:r>
            <a:r>
              <a:t>aptured the second time.</a:t>
            </a:r>
          </a:p>
          <a:p>
            <a:pPr>
              <a:buBlip>
                <a:blip r:embed="rId2"/>
              </a:buBlip>
            </a:pPr>
            <a:r>
              <a:rPr i="1"/>
              <a:t>R</a:t>
            </a:r>
            <a:r>
              <a:t> = the number of individuals </a:t>
            </a:r>
            <a:r>
              <a:rPr i="1" u="sng"/>
              <a:t>R</a:t>
            </a:r>
            <a:r>
              <a:t>ecaptured.</a:t>
            </a:r>
          </a:p>
        </p:txBody>
      </p:sp>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 name="Mark and Recapture"/>
          <p:cNvSpPr txBox="1">
            <a:spLocks noGrp="1"/>
          </p:cNvSpPr>
          <p:nvPr>
            <p:ph type="title"/>
          </p:nvPr>
        </p:nvSpPr>
        <p:spPr>
          <a:prstGeom prst="rect">
            <a:avLst/>
          </a:prstGeom>
        </p:spPr>
        <p:txBody>
          <a:bodyPr/>
          <a:lstStyle/>
          <a:p>
            <a:r>
              <a:t>Mark and Recapture</a:t>
            </a:r>
          </a:p>
        </p:txBody>
      </p:sp>
      <p:sp>
        <p:nvSpPr>
          <p:cNvPr id="414" name="Let’s say you have a population of birds that you can trap with special nets.  The first time you go out, you capture 20 of them and put a small plastic tag on their ankles.…"/>
          <p:cNvSpPr txBox="1">
            <a:spLocks noGrp="1"/>
          </p:cNvSpPr>
          <p:nvPr>
            <p:ph type="body" idx="1"/>
          </p:nvPr>
        </p:nvSpPr>
        <p:spPr>
          <a:xfrm>
            <a:off x="541982" y="1701800"/>
            <a:ext cx="8180785" cy="4876800"/>
          </a:xfrm>
          <a:prstGeom prst="rect">
            <a:avLst/>
          </a:prstGeom>
        </p:spPr>
        <p:txBody>
          <a:bodyPr/>
          <a:lstStyle/>
          <a:p>
            <a:pPr>
              <a:buBlip>
                <a:blip r:embed="rId2"/>
              </a:buBlip>
            </a:pPr>
            <a:r>
              <a:t>Let’s say you have a population of birds that you can trap with special nets.  The first time you go out, you capture 20 of them and put a small plastic tag on their ankles.</a:t>
            </a:r>
          </a:p>
          <a:p>
            <a:pPr>
              <a:buBlip>
                <a:blip r:embed="rId2"/>
              </a:buBlip>
            </a:pPr>
            <a:r>
              <a:t>The following month, you catch 15 of them and 6 of them have the tags, what is the estimated size of the population?</a:t>
            </a:r>
          </a:p>
        </p:txBody>
      </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 name="Mark and Recapture"/>
          <p:cNvSpPr txBox="1">
            <a:spLocks noGrp="1"/>
          </p:cNvSpPr>
          <p:nvPr>
            <p:ph type="title"/>
          </p:nvPr>
        </p:nvSpPr>
        <p:spPr>
          <a:xfrm>
            <a:off x="685800" y="381000"/>
            <a:ext cx="7772400" cy="1213892"/>
          </a:xfrm>
          <a:prstGeom prst="rect">
            <a:avLst/>
          </a:prstGeom>
        </p:spPr>
        <p:txBody>
          <a:bodyPr/>
          <a:lstStyle/>
          <a:p>
            <a:r>
              <a:t>Mark and Recapture</a:t>
            </a:r>
          </a:p>
        </p:txBody>
      </p:sp>
      <p:sp>
        <p:nvSpPr>
          <p:cNvPr id="418" name="N = (M x C)/R…"/>
          <p:cNvSpPr txBox="1">
            <a:spLocks noGrp="1"/>
          </p:cNvSpPr>
          <p:nvPr>
            <p:ph type="body" idx="1"/>
          </p:nvPr>
        </p:nvSpPr>
        <p:spPr>
          <a:xfrm>
            <a:off x="541982" y="1470074"/>
            <a:ext cx="8180785" cy="5108526"/>
          </a:xfrm>
          <a:prstGeom prst="rect">
            <a:avLst/>
          </a:prstGeom>
        </p:spPr>
        <p:txBody>
          <a:bodyPr/>
          <a:lstStyle/>
          <a:p>
            <a:pPr>
              <a:buBlip>
                <a:blip r:embed="rId2"/>
              </a:buBlip>
            </a:pPr>
            <a:r>
              <a:rPr i="1"/>
              <a:t>N</a:t>
            </a:r>
            <a:r>
              <a:t> = (</a:t>
            </a:r>
            <a:r>
              <a:rPr i="1"/>
              <a:t>M</a:t>
            </a:r>
            <a:r>
              <a:t> x </a:t>
            </a:r>
            <a:r>
              <a:rPr i="1"/>
              <a:t>C</a:t>
            </a:r>
            <a:r>
              <a:t>)/</a:t>
            </a:r>
            <a:r>
              <a:rPr i="1"/>
              <a:t>R</a:t>
            </a:r>
          </a:p>
          <a:p>
            <a:pPr>
              <a:buBlip>
                <a:blip r:embed="rId2"/>
              </a:buBlip>
            </a:pPr>
            <a:r>
              <a:rPr i="1"/>
              <a:t>N</a:t>
            </a:r>
            <a:r>
              <a:t> = (20 x 15)/6</a:t>
            </a:r>
          </a:p>
          <a:p>
            <a:pPr>
              <a:buBlip>
                <a:blip r:embed="rId2"/>
              </a:buBlip>
            </a:pPr>
            <a:r>
              <a:rPr i="1"/>
              <a:t>N</a:t>
            </a:r>
            <a:r>
              <a:t> = 50</a:t>
            </a:r>
          </a:p>
          <a:p>
            <a:pPr>
              <a:buBlip>
                <a:blip r:embed="rId2"/>
              </a:buBlip>
            </a:pPr>
            <a:r>
              <a:t>You have to assume the following:</a:t>
            </a:r>
          </a:p>
          <a:p>
            <a:pPr lvl="1"/>
            <a:r>
              <a:t>The mark can’t come off and must not harm the individuals, or make them more/less likely to be recaptured.</a:t>
            </a:r>
          </a:p>
          <a:p>
            <a:pPr lvl="1"/>
            <a:r>
              <a:t>There is no immigration of emigration.</a:t>
            </a:r>
          </a:p>
          <a:p>
            <a:pPr lvl="1"/>
            <a:r>
              <a:t>No individuals die between samplings.</a:t>
            </a:r>
          </a:p>
        </p:txBody>
      </p:sp>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 name="Quadrat Sampling"/>
          <p:cNvSpPr txBox="1">
            <a:spLocks noGrp="1"/>
          </p:cNvSpPr>
          <p:nvPr>
            <p:ph type="title"/>
          </p:nvPr>
        </p:nvSpPr>
        <p:spPr>
          <a:xfrm>
            <a:off x="685800" y="381000"/>
            <a:ext cx="7772400" cy="1213892"/>
          </a:xfrm>
          <a:prstGeom prst="rect">
            <a:avLst/>
          </a:prstGeom>
        </p:spPr>
        <p:txBody>
          <a:bodyPr/>
          <a:lstStyle/>
          <a:p>
            <a:r>
              <a:t>Quadrat Sampling</a:t>
            </a:r>
          </a:p>
        </p:txBody>
      </p:sp>
      <p:sp>
        <p:nvSpPr>
          <p:cNvPr id="422" name="Quadrat sampling is a way to look at the richness, evenness, and overall diversity of a sample plot.…"/>
          <p:cNvSpPr txBox="1">
            <a:spLocks noGrp="1"/>
          </p:cNvSpPr>
          <p:nvPr>
            <p:ph type="body" idx="1"/>
          </p:nvPr>
        </p:nvSpPr>
        <p:spPr>
          <a:xfrm>
            <a:off x="514399" y="1470074"/>
            <a:ext cx="8127902" cy="5108526"/>
          </a:xfrm>
          <a:prstGeom prst="rect">
            <a:avLst/>
          </a:prstGeom>
        </p:spPr>
        <p:txBody>
          <a:bodyPr/>
          <a:lstStyle/>
          <a:p>
            <a:pPr>
              <a:buBlip>
                <a:blip r:embed="rId2"/>
              </a:buBlip>
            </a:pPr>
            <a:r>
              <a:t>Quadrat sampling is a way to look at the richness, evenness, and overall diversity of a sample plot.</a:t>
            </a:r>
          </a:p>
          <a:p>
            <a:pPr>
              <a:buBlip>
                <a:blip r:embed="rId2"/>
              </a:buBlip>
            </a:pPr>
            <a:r>
              <a:t>It uses the Simpson’s Diversity Index: </a:t>
            </a:r>
          </a:p>
          <a:p>
            <a:pPr>
              <a:buBlip>
                <a:blip r:embed="rId2"/>
              </a:buBlip>
            </a:pPr>
            <a:r>
              <a:t>DI = 1 - ∑(</a:t>
            </a:r>
            <a:r>
              <a:rPr i="1"/>
              <a:t>n</a:t>
            </a:r>
            <a:r>
              <a:t>/</a:t>
            </a:r>
            <a:r>
              <a:rPr i="1"/>
              <a:t>N</a:t>
            </a:r>
            <a:r>
              <a:t>)</a:t>
            </a:r>
            <a:r>
              <a:rPr baseline="31999"/>
              <a:t>2</a:t>
            </a:r>
          </a:p>
          <a:p>
            <a:pPr lvl="1">
              <a:defRPr sz="2600"/>
            </a:pPr>
            <a:r>
              <a:t>DI = Diversity Index</a:t>
            </a:r>
          </a:p>
          <a:p>
            <a:pPr lvl="1">
              <a:defRPr sz="2600"/>
            </a:pPr>
            <a:r>
              <a:rPr i="1"/>
              <a:t>N</a:t>
            </a:r>
            <a:r>
              <a:t> = total number of all species counted</a:t>
            </a:r>
          </a:p>
          <a:p>
            <a:pPr lvl="1">
              <a:defRPr sz="2600"/>
            </a:pPr>
            <a:r>
              <a:rPr i="1"/>
              <a:t>n</a:t>
            </a:r>
            <a:r>
              <a:t> = number of individuals of a particular species.</a:t>
            </a:r>
          </a:p>
        </p:txBody>
      </p:sp>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 name="Quadrat Sampling"/>
          <p:cNvSpPr txBox="1">
            <a:spLocks noGrp="1"/>
          </p:cNvSpPr>
          <p:nvPr>
            <p:ph type="title"/>
          </p:nvPr>
        </p:nvSpPr>
        <p:spPr>
          <a:xfrm>
            <a:off x="685800" y="381000"/>
            <a:ext cx="7772400" cy="1213892"/>
          </a:xfrm>
          <a:prstGeom prst="rect">
            <a:avLst/>
          </a:prstGeom>
        </p:spPr>
        <p:txBody>
          <a:bodyPr/>
          <a:lstStyle/>
          <a:p>
            <a:r>
              <a:t>Quadrat Sampling</a:t>
            </a:r>
          </a:p>
        </p:txBody>
      </p:sp>
      <p:sp>
        <p:nvSpPr>
          <p:cNvPr id="426" name="A value close to 1 means high richness and evenness, low competition, and many open niches.…"/>
          <p:cNvSpPr txBox="1">
            <a:spLocks noGrp="1"/>
          </p:cNvSpPr>
          <p:nvPr>
            <p:ph type="body" idx="1"/>
          </p:nvPr>
        </p:nvSpPr>
        <p:spPr>
          <a:xfrm>
            <a:off x="514399" y="1470074"/>
            <a:ext cx="8127902" cy="5108526"/>
          </a:xfrm>
          <a:prstGeom prst="rect">
            <a:avLst/>
          </a:prstGeom>
        </p:spPr>
        <p:txBody>
          <a:bodyPr/>
          <a:lstStyle/>
          <a:p>
            <a:pPr>
              <a:buBlip>
                <a:blip r:embed="rId2"/>
              </a:buBlip>
            </a:pPr>
            <a:r>
              <a:t>A value close to 1 means high richness and evenness, low competition, and many open niches.</a:t>
            </a:r>
          </a:p>
          <a:p>
            <a:pPr>
              <a:buBlip>
                <a:blip r:embed="rId2"/>
              </a:buBlip>
            </a:pPr>
            <a:r>
              <a:t>A low value, close to zero, means no diversity.</a:t>
            </a:r>
          </a:p>
          <a:p>
            <a:pPr>
              <a:buBlip>
                <a:blip r:embed="rId2"/>
              </a:buBlip>
            </a:pPr>
            <a:r>
              <a:t>1 is infinite diversity.</a:t>
            </a:r>
          </a:p>
          <a:p>
            <a:pPr>
              <a:buBlip>
                <a:blip r:embed="rId2"/>
              </a:buBlip>
            </a:pPr>
            <a:r>
              <a:t>0 is no diversity.</a:t>
            </a:r>
          </a:p>
        </p:txBody>
      </p:sp>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 name="Quadrat Sampling"/>
          <p:cNvSpPr txBox="1">
            <a:spLocks noGrp="1"/>
          </p:cNvSpPr>
          <p:nvPr>
            <p:ph type="title"/>
          </p:nvPr>
        </p:nvSpPr>
        <p:spPr>
          <a:xfrm>
            <a:off x="685800" y="381000"/>
            <a:ext cx="7772400" cy="1213892"/>
          </a:xfrm>
          <a:prstGeom prst="rect">
            <a:avLst/>
          </a:prstGeom>
        </p:spPr>
        <p:txBody>
          <a:bodyPr/>
          <a:lstStyle/>
          <a:p>
            <a:r>
              <a:t>Quadrat Sampling</a:t>
            </a:r>
          </a:p>
        </p:txBody>
      </p:sp>
      <p:sp>
        <p:nvSpPr>
          <p:cNvPr id="430" name="Problem: The diversity of species within a given area is important to the overall structure and organization the ecosystem being studied. There are many ways to measure this diversity, and scientists often do so in an attempt to monitor its resilience to"/>
          <p:cNvSpPr txBox="1">
            <a:spLocks noGrp="1"/>
          </p:cNvSpPr>
          <p:nvPr>
            <p:ph type="body" idx="1"/>
          </p:nvPr>
        </p:nvSpPr>
        <p:spPr>
          <a:xfrm>
            <a:off x="514399" y="1470074"/>
            <a:ext cx="8127902" cy="5108526"/>
          </a:xfrm>
          <a:prstGeom prst="rect">
            <a:avLst/>
          </a:prstGeom>
        </p:spPr>
        <p:txBody>
          <a:bodyPr/>
          <a:lstStyle/>
          <a:p>
            <a:pPr>
              <a:buBlip>
                <a:blip r:embed="rId2"/>
              </a:buBlip>
            </a:pPr>
            <a:r>
              <a:t>Problem: The diversity of species within a given area is important to the overall structure and organization the ecosystem being studied. There are many ways to measure this diversity, and scientists often do so in an attempt to monitor its resilience to changes in the environment. </a:t>
            </a:r>
          </a:p>
          <a:p>
            <a:pPr>
              <a:buBlip>
                <a:blip r:embed="rId2"/>
              </a:buBlip>
            </a:pPr>
            <a:r>
              <a:t>a) </a:t>
            </a:r>
            <a:r>
              <a:rPr b="1"/>
              <a:t>Distinguish</a:t>
            </a:r>
            <a:r>
              <a:t> between the terms richness and evenness.  </a:t>
            </a:r>
          </a:p>
        </p:txBody>
      </p:sp>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 name="Quadrat Sampling"/>
          <p:cNvSpPr txBox="1">
            <a:spLocks noGrp="1"/>
          </p:cNvSpPr>
          <p:nvPr>
            <p:ph type="title"/>
          </p:nvPr>
        </p:nvSpPr>
        <p:spPr>
          <a:xfrm>
            <a:off x="685800" y="381000"/>
            <a:ext cx="7772400" cy="1213892"/>
          </a:xfrm>
          <a:prstGeom prst="rect">
            <a:avLst/>
          </a:prstGeom>
        </p:spPr>
        <p:txBody>
          <a:bodyPr/>
          <a:lstStyle/>
          <a:p>
            <a:r>
              <a:t>Quadrat Sampling</a:t>
            </a:r>
          </a:p>
        </p:txBody>
      </p:sp>
      <p:sp>
        <p:nvSpPr>
          <p:cNvPr id="434" name="Problem:…"/>
          <p:cNvSpPr txBox="1">
            <a:spLocks noGrp="1"/>
          </p:cNvSpPr>
          <p:nvPr>
            <p:ph type="body" idx="1"/>
          </p:nvPr>
        </p:nvSpPr>
        <p:spPr>
          <a:xfrm>
            <a:off x="514399" y="1470074"/>
            <a:ext cx="8127902" cy="5108526"/>
          </a:xfrm>
          <a:prstGeom prst="rect">
            <a:avLst/>
          </a:prstGeom>
        </p:spPr>
        <p:txBody>
          <a:bodyPr/>
          <a:lstStyle/>
          <a:p>
            <a:pPr>
              <a:buBlip>
                <a:blip r:embed="rId2"/>
              </a:buBlip>
            </a:pPr>
            <a:r>
              <a:t>Problem: </a:t>
            </a:r>
          </a:p>
          <a:p>
            <a:pPr>
              <a:buBlip>
                <a:blip r:embed="rId2"/>
              </a:buBlip>
            </a:pPr>
            <a:r>
              <a:t>b) Using the following data table, </a:t>
            </a:r>
            <a:r>
              <a:rPr b="1"/>
              <a:t>explain</a:t>
            </a:r>
            <a:r>
              <a:t> the two samples in terms of richness and evenness.  </a:t>
            </a:r>
          </a:p>
        </p:txBody>
      </p:sp>
      <p:pic>
        <p:nvPicPr>
          <p:cNvPr id="435" name="Image" descr="Image"/>
          <p:cNvPicPr>
            <a:picLocks noChangeAspect="1"/>
          </p:cNvPicPr>
          <p:nvPr/>
        </p:nvPicPr>
        <p:blipFill>
          <a:blip r:embed="rId3"/>
          <a:stretch>
            <a:fillRect/>
          </a:stretch>
        </p:blipFill>
        <p:spPr>
          <a:xfrm>
            <a:off x="789858" y="3523347"/>
            <a:ext cx="7576984" cy="1585881"/>
          </a:xfrm>
          <a:prstGeom prst="rect">
            <a:avLst/>
          </a:prstGeom>
          <a:ln w="12700">
            <a:miter lim="400000"/>
          </a:ln>
        </p:spPr>
      </p:pic>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 name="Quadrat Sampling"/>
          <p:cNvSpPr txBox="1">
            <a:spLocks noGrp="1"/>
          </p:cNvSpPr>
          <p:nvPr>
            <p:ph type="title"/>
          </p:nvPr>
        </p:nvSpPr>
        <p:spPr>
          <a:xfrm>
            <a:off x="685800" y="381000"/>
            <a:ext cx="7772400" cy="1213892"/>
          </a:xfrm>
          <a:prstGeom prst="rect">
            <a:avLst/>
          </a:prstGeom>
        </p:spPr>
        <p:txBody>
          <a:bodyPr/>
          <a:lstStyle/>
          <a:p>
            <a:r>
              <a:t>Quadrat Sampling</a:t>
            </a:r>
          </a:p>
        </p:txBody>
      </p:sp>
      <p:sp>
        <p:nvSpPr>
          <p:cNvPr id="439" name="Problem:…"/>
          <p:cNvSpPr txBox="1">
            <a:spLocks noGrp="1"/>
          </p:cNvSpPr>
          <p:nvPr>
            <p:ph type="body" idx="1"/>
          </p:nvPr>
        </p:nvSpPr>
        <p:spPr>
          <a:xfrm>
            <a:off x="514399" y="1470074"/>
            <a:ext cx="8127902" cy="5108526"/>
          </a:xfrm>
          <a:prstGeom prst="rect">
            <a:avLst/>
          </a:prstGeom>
        </p:spPr>
        <p:txBody>
          <a:bodyPr/>
          <a:lstStyle/>
          <a:p>
            <a:pPr>
              <a:buBlip>
                <a:blip r:embed="rId2"/>
              </a:buBlip>
            </a:pPr>
            <a:r>
              <a:t>Problem: </a:t>
            </a:r>
          </a:p>
          <a:p>
            <a:pPr>
              <a:buBlip>
                <a:blip r:embed="rId2"/>
              </a:buBlip>
            </a:pPr>
            <a:r>
              <a:t>c) </a:t>
            </a:r>
          </a:p>
        </p:txBody>
      </p:sp>
      <p:pic>
        <p:nvPicPr>
          <p:cNvPr id="440" name="Image" descr="Image"/>
          <p:cNvPicPr>
            <a:picLocks noChangeAspect="1"/>
          </p:cNvPicPr>
          <p:nvPr/>
        </p:nvPicPr>
        <p:blipFill>
          <a:blip r:embed="rId3"/>
          <a:stretch>
            <a:fillRect/>
          </a:stretch>
        </p:blipFill>
        <p:spPr>
          <a:xfrm>
            <a:off x="1381698" y="2152949"/>
            <a:ext cx="6849314" cy="1010381"/>
          </a:xfrm>
          <a:prstGeom prst="rect">
            <a:avLst/>
          </a:prstGeom>
          <a:ln w="12700">
            <a:miter lim="400000"/>
          </a:ln>
        </p:spPr>
      </p:pic>
      <p:pic>
        <p:nvPicPr>
          <p:cNvPr id="441" name="Image" descr="Image"/>
          <p:cNvPicPr>
            <a:picLocks noChangeAspect="1"/>
          </p:cNvPicPr>
          <p:nvPr/>
        </p:nvPicPr>
        <p:blipFill>
          <a:blip r:embed="rId4"/>
          <a:stretch>
            <a:fillRect/>
          </a:stretch>
        </p:blipFill>
        <p:spPr>
          <a:xfrm>
            <a:off x="714362" y="3325589"/>
            <a:ext cx="7715276" cy="2485209"/>
          </a:xfrm>
          <a:prstGeom prst="rect">
            <a:avLst/>
          </a:prstGeom>
          <a:ln w="12700">
            <a:miter lim="400000"/>
          </a:ln>
        </p:spPr>
      </p:pic>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 name="Quadrat Sampling"/>
          <p:cNvSpPr txBox="1">
            <a:spLocks noGrp="1"/>
          </p:cNvSpPr>
          <p:nvPr>
            <p:ph type="title"/>
          </p:nvPr>
        </p:nvSpPr>
        <p:spPr>
          <a:xfrm>
            <a:off x="685800" y="381000"/>
            <a:ext cx="7772400" cy="1213892"/>
          </a:xfrm>
          <a:prstGeom prst="rect">
            <a:avLst/>
          </a:prstGeom>
        </p:spPr>
        <p:txBody>
          <a:bodyPr/>
          <a:lstStyle/>
          <a:p>
            <a:r>
              <a:t>Quadrat Sampling</a:t>
            </a:r>
          </a:p>
        </p:txBody>
      </p:sp>
      <p:sp>
        <p:nvSpPr>
          <p:cNvPr id="445" name="Problem:…"/>
          <p:cNvSpPr txBox="1">
            <a:spLocks noGrp="1"/>
          </p:cNvSpPr>
          <p:nvPr>
            <p:ph type="body" idx="1"/>
          </p:nvPr>
        </p:nvSpPr>
        <p:spPr>
          <a:xfrm>
            <a:off x="514399" y="1470074"/>
            <a:ext cx="8127902" cy="5108526"/>
          </a:xfrm>
          <a:prstGeom prst="rect">
            <a:avLst/>
          </a:prstGeom>
        </p:spPr>
        <p:txBody>
          <a:bodyPr/>
          <a:lstStyle/>
          <a:p>
            <a:pPr>
              <a:buBlip>
                <a:blip r:embed="rId2"/>
              </a:buBlip>
            </a:pPr>
            <a:r>
              <a:t>Problem: </a:t>
            </a:r>
          </a:p>
          <a:p>
            <a:pPr>
              <a:buBlip>
                <a:blip r:embed="rId2"/>
              </a:buBlip>
            </a:pPr>
            <a:r>
              <a:t>c) </a:t>
            </a:r>
          </a:p>
        </p:txBody>
      </p:sp>
      <p:pic>
        <p:nvPicPr>
          <p:cNvPr id="446" name="Image" descr="Image"/>
          <p:cNvPicPr>
            <a:picLocks noChangeAspect="1"/>
          </p:cNvPicPr>
          <p:nvPr/>
        </p:nvPicPr>
        <p:blipFill>
          <a:blip r:embed="rId3"/>
          <a:stretch>
            <a:fillRect/>
          </a:stretch>
        </p:blipFill>
        <p:spPr>
          <a:xfrm>
            <a:off x="1381698" y="2152949"/>
            <a:ext cx="6849314" cy="1010381"/>
          </a:xfrm>
          <a:prstGeom prst="rect">
            <a:avLst/>
          </a:prstGeom>
          <a:ln w="12700">
            <a:miter lim="400000"/>
          </a:ln>
        </p:spPr>
      </p:pic>
      <p:pic>
        <p:nvPicPr>
          <p:cNvPr id="447" name="Image" descr="Image"/>
          <p:cNvPicPr>
            <a:picLocks noChangeAspect="1"/>
          </p:cNvPicPr>
          <p:nvPr/>
        </p:nvPicPr>
        <p:blipFill>
          <a:blip r:embed="rId4"/>
          <a:stretch>
            <a:fillRect/>
          </a:stretch>
        </p:blipFill>
        <p:spPr>
          <a:xfrm>
            <a:off x="719451" y="3173868"/>
            <a:ext cx="7717798" cy="2549934"/>
          </a:xfrm>
          <a:prstGeom prst="rect">
            <a:avLst/>
          </a:prstGeom>
          <a:ln w="12700">
            <a:miter lim="400000"/>
          </a:ln>
        </p:spPr>
      </p:pic>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 name="Quadrat Sampling"/>
          <p:cNvSpPr txBox="1">
            <a:spLocks noGrp="1"/>
          </p:cNvSpPr>
          <p:nvPr>
            <p:ph type="title"/>
          </p:nvPr>
        </p:nvSpPr>
        <p:spPr>
          <a:xfrm>
            <a:off x="685800" y="381000"/>
            <a:ext cx="7772400" cy="1213892"/>
          </a:xfrm>
          <a:prstGeom prst="rect">
            <a:avLst/>
          </a:prstGeom>
        </p:spPr>
        <p:txBody>
          <a:bodyPr/>
          <a:lstStyle/>
          <a:p>
            <a:r>
              <a:t>Quadrat Sampling</a:t>
            </a:r>
          </a:p>
        </p:txBody>
      </p:sp>
      <p:sp>
        <p:nvSpPr>
          <p:cNvPr id="451" name="Problem:…"/>
          <p:cNvSpPr txBox="1">
            <a:spLocks noGrp="1"/>
          </p:cNvSpPr>
          <p:nvPr>
            <p:ph type="body" idx="1"/>
          </p:nvPr>
        </p:nvSpPr>
        <p:spPr>
          <a:xfrm>
            <a:off x="514399" y="1470074"/>
            <a:ext cx="8127902" cy="5108526"/>
          </a:xfrm>
          <a:prstGeom prst="rect">
            <a:avLst/>
          </a:prstGeom>
        </p:spPr>
        <p:txBody>
          <a:bodyPr/>
          <a:lstStyle/>
          <a:p>
            <a:pPr>
              <a:buBlip>
                <a:blip r:embed="rId2"/>
              </a:buBlip>
            </a:pPr>
            <a:r>
              <a:t>Problem: </a:t>
            </a:r>
          </a:p>
          <a:p>
            <a:pPr>
              <a:buBlip>
                <a:blip r:embed="rId2"/>
              </a:buBlip>
            </a:pPr>
            <a:r>
              <a:t>d) Based on the number you calculated in the Part C above, </a:t>
            </a:r>
            <a:r>
              <a:rPr b="1"/>
              <a:t>make a claim</a:t>
            </a:r>
            <a:r>
              <a:t> can be made about the diversity of the sample plot?  </a:t>
            </a:r>
            <a:r>
              <a:rPr b="1"/>
              <a:t>Justify</a:t>
            </a:r>
            <a:r>
              <a:t> your answer.    </a:t>
            </a:r>
            <a:r>
              <a:rPr sz="1200"/>
              <a:t> </a:t>
            </a:r>
            <a:r>
              <a:t> </a:t>
            </a:r>
          </a:p>
        </p:txBody>
      </p:sp>
    </p:spTree>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 name="Quadrat Sampling"/>
          <p:cNvSpPr txBox="1">
            <a:spLocks noGrp="1"/>
          </p:cNvSpPr>
          <p:nvPr>
            <p:ph type="title"/>
          </p:nvPr>
        </p:nvSpPr>
        <p:spPr>
          <a:xfrm>
            <a:off x="685800" y="381000"/>
            <a:ext cx="7772400" cy="1213892"/>
          </a:xfrm>
          <a:prstGeom prst="rect">
            <a:avLst/>
          </a:prstGeom>
        </p:spPr>
        <p:txBody>
          <a:bodyPr/>
          <a:lstStyle/>
          <a:p>
            <a:r>
              <a:t>Quadrat Sampling</a:t>
            </a:r>
          </a:p>
        </p:txBody>
      </p:sp>
      <p:sp>
        <p:nvSpPr>
          <p:cNvPr id="455" name="Problem:…"/>
          <p:cNvSpPr txBox="1">
            <a:spLocks noGrp="1"/>
          </p:cNvSpPr>
          <p:nvPr>
            <p:ph type="body" idx="1"/>
          </p:nvPr>
        </p:nvSpPr>
        <p:spPr>
          <a:xfrm>
            <a:off x="514399" y="1470074"/>
            <a:ext cx="8127902" cy="5108526"/>
          </a:xfrm>
          <a:prstGeom prst="rect">
            <a:avLst/>
          </a:prstGeom>
        </p:spPr>
        <p:txBody>
          <a:bodyPr/>
          <a:lstStyle/>
          <a:p>
            <a:pPr>
              <a:buBlip>
                <a:blip r:embed="rId2"/>
              </a:buBlip>
            </a:pPr>
            <a:r>
              <a:t>Problem: </a:t>
            </a:r>
          </a:p>
          <a:p>
            <a:pPr>
              <a:buBlip>
                <a:blip r:embed="rId2"/>
              </a:buBlip>
            </a:pPr>
            <a:r>
              <a:t>d) Based on the number you calculated in the Part C above, </a:t>
            </a:r>
            <a:r>
              <a:rPr b="1"/>
              <a:t>make a claim</a:t>
            </a:r>
            <a:r>
              <a:t> can be made about the diversity of the sample plot?  </a:t>
            </a:r>
            <a:r>
              <a:rPr b="1"/>
              <a:t>Justify</a:t>
            </a:r>
            <a:r>
              <a:t> your answer.    </a:t>
            </a:r>
            <a:r>
              <a:rPr sz="1200"/>
              <a:t> </a:t>
            </a:r>
            <a:r>
              <a:t> </a:t>
            </a:r>
          </a:p>
        </p:txBody>
      </p:sp>
      <p:pic>
        <p:nvPicPr>
          <p:cNvPr id="456" name="Image" descr="Image"/>
          <p:cNvPicPr>
            <a:picLocks noChangeAspect="1"/>
          </p:cNvPicPr>
          <p:nvPr/>
        </p:nvPicPr>
        <p:blipFill>
          <a:blip r:embed="rId3"/>
          <a:stretch>
            <a:fillRect/>
          </a:stretch>
        </p:blipFill>
        <p:spPr>
          <a:xfrm>
            <a:off x="657676" y="4231804"/>
            <a:ext cx="7841348" cy="663571"/>
          </a:xfrm>
          <a:prstGeom prst="rect">
            <a:avLst/>
          </a:prstGeom>
          <a:ln w="12700">
            <a:miter lim="400000"/>
          </a:ln>
        </p:spPr>
      </p:pic>
    </p:spTree>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 name="Ecosystems"/>
          <p:cNvSpPr txBox="1">
            <a:spLocks noGrp="1"/>
          </p:cNvSpPr>
          <p:nvPr>
            <p:ph type="title"/>
          </p:nvPr>
        </p:nvSpPr>
        <p:spPr>
          <a:prstGeom prst="rect">
            <a:avLst/>
          </a:prstGeom>
        </p:spPr>
        <p:txBody>
          <a:bodyPr/>
          <a:lstStyle/>
          <a:p>
            <a:r>
              <a:t>Ecosystems</a:t>
            </a:r>
          </a:p>
        </p:txBody>
      </p:sp>
      <p:sp>
        <p:nvSpPr>
          <p:cNvPr id="460" name="Ecosystems have the potential to be sustainable over long periods of time."/>
          <p:cNvSpPr txBox="1">
            <a:spLocks noGrp="1"/>
          </p:cNvSpPr>
          <p:nvPr>
            <p:ph type="body" idx="1"/>
          </p:nvPr>
        </p:nvSpPr>
        <p:spPr>
          <a:xfrm>
            <a:off x="685800" y="1574800"/>
            <a:ext cx="7772400" cy="4496062"/>
          </a:xfrm>
          <a:prstGeom prst="rect">
            <a:avLst/>
          </a:prstGeom>
        </p:spPr>
        <p:txBody>
          <a:bodyPr/>
          <a:lstStyle>
            <a:lvl1pPr>
              <a:buBlip>
                <a:blip r:embed="rId2"/>
              </a:buBlip>
            </a:lvl1pPr>
          </a:lstStyle>
          <a:p>
            <a:r>
              <a:rPr dirty="0"/>
              <a:t>Ecosystems </a:t>
            </a:r>
            <a:r>
              <a:rPr lang="en-US" dirty="0"/>
              <a:t>are communities of living organisms which interact with the biotic and abiotic environment.</a:t>
            </a:r>
          </a:p>
          <a:p>
            <a:pPr lvl="1"/>
            <a:r>
              <a:rPr lang="en-US" dirty="0"/>
              <a:t>Forests, reefs, lakes, and oceans are examples. There are many others</a:t>
            </a:r>
            <a:r>
              <a:rPr dirty="0"/>
              <a:t>.</a:t>
            </a:r>
            <a:endParaRPr lang="en-US" dirty="0"/>
          </a:p>
          <a:p>
            <a:r>
              <a:rPr lang="en-US" dirty="0"/>
              <a:t>Energy and matter flow through ecosystems with the help of producers, consumers, and decomposers.</a:t>
            </a:r>
            <a:endParaRPr dirty="0"/>
          </a:p>
        </p:txBody>
      </p:sp>
      <p:pic>
        <p:nvPicPr>
          <p:cNvPr id="2" name="Picture 1">
            <a:extLst>
              <a:ext uri="{FF2B5EF4-FFF2-40B4-BE49-F238E27FC236}">
                <a16:creationId xmlns:a16="http://schemas.microsoft.com/office/drawing/2014/main" id="{C48719AE-A050-440E-8AAB-A23A5F66EEA5}"/>
              </a:ext>
            </a:extLst>
          </p:cNvPr>
          <p:cNvPicPr>
            <a:picLocks noChangeAspect="1"/>
          </p:cNvPicPr>
          <p:nvPr/>
        </p:nvPicPr>
        <p:blipFill>
          <a:blip r:embed="rId3"/>
          <a:stretch>
            <a:fillRect/>
          </a:stretch>
        </p:blipFill>
        <p:spPr>
          <a:xfrm>
            <a:off x="52039" y="148866"/>
            <a:ext cx="2921620" cy="1035410"/>
          </a:xfrm>
          <a:prstGeom prst="rect">
            <a:avLst/>
          </a:prstGeom>
          <a:ln>
            <a:solidFill>
              <a:srgbClr val="000000"/>
            </a:solidFill>
          </a:ln>
          <a:effectLst>
            <a:outerShdw blurRad="50800" dist="38100" dir="2700000" algn="tl" rotWithShape="0">
              <a:prstClr val="black">
                <a:alpha val="40000"/>
              </a:prstClr>
            </a:outerShdw>
          </a:effectLst>
        </p:spPr>
      </p:pic>
    </p:spTree>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86674-E7C8-E07F-6E52-8DE6FF069516}"/>
            </a:ext>
          </a:extLst>
        </p:cNvPr>
        <p:cNvGrpSpPr/>
        <p:nvPr/>
      </p:nvGrpSpPr>
      <p:grpSpPr>
        <a:xfrm>
          <a:off x="0" y="0"/>
          <a:ext cx="0" cy="0"/>
          <a:chOff x="0" y="0"/>
          <a:chExt cx="0" cy="0"/>
        </a:xfrm>
      </p:grpSpPr>
      <p:sp>
        <p:nvSpPr>
          <p:cNvPr id="459" name="Ecosystems">
            <a:extLst>
              <a:ext uri="{FF2B5EF4-FFF2-40B4-BE49-F238E27FC236}">
                <a16:creationId xmlns:a16="http://schemas.microsoft.com/office/drawing/2014/main" id="{5E4AAB89-D054-0ECD-2549-265092120439}"/>
              </a:ext>
            </a:extLst>
          </p:cNvPr>
          <p:cNvSpPr txBox="1">
            <a:spLocks noGrp="1"/>
          </p:cNvSpPr>
          <p:nvPr>
            <p:ph type="title"/>
          </p:nvPr>
        </p:nvSpPr>
        <p:spPr>
          <a:prstGeom prst="rect">
            <a:avLst/>
          </a:prstGeom>
        </p:spPr>
        <p:txBody>
          <a:bodyPr/>
          <a:lstStyle/>
          <a:p>
            <a:r>
              <a:t>Ecosystems</a:t>
            </a:r>
          </a:p>
        </p:txBody>
      </p:sp>
      <p:sp>
        <p:nvSpPr>
          <p:cNvPr id="460" name="Ecosystems have the potential to be sustainable over long periods of time.">
            <a:extLst>
              <a:ext uri="{FF2B5EF4-FFF2-40B4-BE49-F238E27FC236}">
                <a16:creationId xmlns:a16="http://schemas.microsoft.com/office/drawing/2014/main" id="{375F560B-2932-52E0-8FE6-6A9A2348C52E}"/>
              </a:ext>
            </a:extLst>
          </p:cNvPr>
          <p:cNvSpPr txBox="1">
            <a:spLocks noGrp="1"/>
          </p:cNvSpPr>
          <p:nvPr>
            <p:ph type="body" idx="1"/>
          </p:nvPr>
        </p:nvSpPr>
        <p:spPr>
          <a:xfrm>
            <a:off x="685800" y="1574800"/>
            <a:ext cx="7772400" cy="3592628"/>
          </a:xfrm>
          <a:prstGeom prst="rect">
            <a:avLst/>
          </a:prstGeom>
        </p:spPr>
        <p:txBody>
          <a:bodyPr/>
          <a:lstStyle>
            <a:lvl1pPr>
              <a:buBlip>
                <a:blip r:embed="rId2"/>
              </a:buBlip>
            </a:lvl1pPr>
          </a:lstStyle>
          <a:p>
            <a:r>
              <a:t>Ecosystems have the potential to be sustainable over long periods of time.</a:t>
            </a:r>
          </a:p>
        </p:txBody>
      </p:sp>
      <p:pic>
        <p:nvPicPr>
          <p:cNvPr id="461" name="msp351.jpg" descr="msp351.jpg">
            <a:extLst>
              <a:ext uri="{FF2B5EF4-FFF2-40B4-BE49-F238E27FC236}">
                <a16:creationId xmlns:a16="http://schemas.microsoft.com/office/drawing/2014/main" id="{C2370B25-C865-823D-D26B-34DD7E0D74D6}"/>
              </a:ext>
            </a:extLst>
          </p:cNvPr>
          <p:cNvPicPr>
            <a:picLocks noChangeAspect="1"/>
          </p:cNvPicPr>
          <p:nvPr/>
        </p:nvPicPr>
        <p:blipFill>
          <a:blip r:embed="rId3"/>
          <a:stretch>
            <a:fillRect/>
          </a:stretch>
        </p:blipFill>
        <p:spPr>
          <a:xfrm>
            <a:off x="1630995" y="2647498"/>
            <a:ext cx="5882010" cy="3950604"/>
          </a:xfrm>
          <a:prstGeom prst="rect">
            <a:avLst/>
          </a:prstGeom>
        </p:spPr>
      </p:pic>
      <p:sp>
        <p:nvSpPr>
          <p:cNvPr id="462" name="www.science.widener.edu">
            <a:extLst>
              <a:ext uri="{FF2B5EF4-FFF2-40B4-BE49-F238E27FC236}">
                <a16:creationId xmlns:a16="http://schemas.microsoft.com/office/drawing/2014/main" id="{F551C4F9-03C2-C202-067D-6A992FB5393F}"/>
              </a:ext>
            </a:extLst>
          </p:cNvPr>
          <p:cNvSpPr/>
          <p:nvPr/>
        </p:nvSpPr>
        <p:spPr>
          <a:xfrm>
            <a:off x="1612900" y="6413500"/>
            <a:ext cx="1027483" cy="177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spAutoFit/>
          </a:bodyPr>
          <a:lstStyle>
            <a:lvl1pPr marL="40639" marR="40639" algn="l" defTabSz="914400">
              <a:defRPr sz="600" u="sng">
                <a:solidFill>
                  <a:srgbClr val="004100"/>
                </a:solidFill>
                <a:uFill>
                  <a:solidFill>
                    <a:srgbClr val="004100"/>
                  </a:solidFill>
                </a:uFill>
                <a:latin typeface="+mn-lt"/>
                <a:ea typeface="+mn-ea"/>
                <a:cs typeface="+mn-cs"/>
                <a:sym typeface="Arial"/>
                <a:hlinkClick r:id="rId4"/>
              </a:defRPr>
            </a:lvl1pPr>
          </a:lstStyle>
          <a:p>
            <a:pPr>
              <a:defRPr u="none"/>
            </a:pPr>
            <a:r>
              <a:rPr u="sng">
                <a:hlinkClick r:id="rId4"/>
              </a:rPr>
              <a:t>www.science.widener.edu</a:t>
            </a:r>
          </a:p>
        </p:txBody>
      </p:sp>
    </p:spTree>
    <p:extLst>
      <p:ext uri="{BB962C8B-B14F-4D97-AF65-F5344CB8AC3E}">
        <p14:creationId xmlns:p14="http://schemas.microsoft.com/office/powerpoint/2010/main" val="527231877"/>
      </p:ext>
    </p:extLst>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 name="Species"/>
          <p:cNvSpPr txBox="1">
            <a:spLocks noGrp="1"/>
          </p:cNvSpPr>
          <p:nvPr>
            <p:ph type="title"/>
          </p:nvPr>
        </p:nvSpPr>
        <p:spPr>
          <a:prstGeom prst="rect">
            <a:avLst/>
          </a:prstGeom>
        </p:spPr>
        <p:txBody>
          <a:bodyPr/>
          <a:lstStyle/>
          <a:p>
            <a:r>
              <a:t>Species</a:t>
            </a:r>
          </a:p>
        </p:txBody>
      </p:sp>
      <p:sp>
        <p:nvSpPr>
          <p:cNvPr id="466" name="Recall, according to the BSC, species are groups of organisms that can potentially interbreed and produce viable, fertile offspring."/>
          <p:cNvSpPr txBox="1">
            <a:spLocks noGrp="1"/>
          </p:cNvSpPr>
          <p:nvPr>
            <p:ph type="body" idx="1"/>
          </p:nvPr>
        </p:nvSpPr>
        <p:spPr>
          <a:xfrm>
            <a:off x="685800" y="1689100"/>
            <a:ext cx="7772400" cy="3592628"/>
          </a:xfrm>
          <a:prstGeom prst="rect">
            <a:avLst/>
          </a:prstGeom>
        </p:spPr>
        <p:txBody>
          <a:bodyPr/>
          <a:lstStyle>
            <a:lvl1pPr>
              <a:buBlip>
                <a:blip r:embed="rId2"/>
              </a:buBlip>
            </a:lvl1pPr>
          </a:lstStyle>
          <a:p>
            <a:r>
              <a:t>Recall, according to the BSC, species are groups of organisms that can potentially interbreed and produce viable, fertile offspring.</a:t>
            </a:r>
          </a:p>
        </p:txBody>
      </p:sp>
      <p:sp>
        <p:nvSpPr>
          <p:cNvPr id="467" name="Slide Number"/>
          <p:cNvSpPr txBox="1">
            <a:spLocks noGrp="1"/>
          </p:cNvSpPr>
          <p:nvPr>
            <p:ph type="sldNum" sz="quarter" idx="2"/>
          </p:nvPr>
        </p:nvSpPr>
        <p:spPr>
          <a:xfrm>
            <a:off x="7349666" y="6248400"/>
            <a:ext cx="312068" cy="30480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58</a:t>
            </a:fld>
            <a:endParaRPr/>
          </a:p>
        </p:txBody>
      </p:sp>
      <p:pic>
        <p:nvPicPr>
          <p:cNvPr id="468" name="Picture1.png" descr="Picture1.png"/>
          <p:cNvPicPr>
            <a:picLocks noChangeAspect="1"/>
          </p:cNvPicPr>
          <p:nvPr/>
        </p:nvPicPr>
        <p:blipFill>
          <a:blip r:embed="rId3"/>
          <a:stretch>
            <a:fillRect/>
          </a:stretch>
        </p:blipFill>
        <p:spPr>
          <a:xfrm>
            <a:off x="1282700" y="3708400"/>
            <a:ext cx="6565900" cy="2527300"/>
          </a:xfrm>
          <a:prstGeom prst="rect">
            <a:avLst/>
          </a:prstGeom>
        </p:spPr>
      </p:pic>
      <p:sp>
        <p:nvSpPr>
          <p:cNvPr id="469" name="sandburgevolution.wikispaces.com"/>
          <p:cNvSpPr/>
          <p:nvPr/>
        </p:nvSpPr>
        <p:spPr>
          <a:xfrm>
            <a:off x="1295400" y="6400800"/>
            <a:ext cx="1332431" cy="177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spAutoFit/>
          </a:bodyPr>
          <a:lstStyle>
            <a:lvl1pPr marL="40639" marR="40639" algn="l" defTabSz="914400">
              <a:defRPr sz="600">
                <a:solidFill>
                  <a:srgbClr val="004100"/>
                </a:solidFill>
                <a:uFill>
                  <a:solidFill>
                    <a:srgbClr val="004100"/>
                  </a:solidFill>
                </a:uFill>
                <a:latin typeface="+mn-lt"/>
                <a:ea typeface="+mn-ea"/>
                <a:cs typeface="+mn-cs"/>
                <a:sym typeface="Arial"/>
              </a:defRPr>
            </a:lvl1pPr>
          </a:lstStyle>
          <a:p>
            <a:r>
              <a:t>sandburgevolution.wikispaces.com</a:t>
            </a:r>
          </a:p>
        </p:txBody>
      </p:sp>
    </p:spTree>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 name="Species"/>
          <p:cNvSpPr txBox="1">
            <a:spLocks noGrp="1"/>
          </p:cNvSpPr>
          <p:nvPr>
            <p:ph type="title"/>
          </p:nvPr>
        </p:nvSpPr>
        <p:spPr>
          <a:prstGeom prst="rect">
            <a:avLst/>
          </a:prstGeom>
        </p:spPr>
        <p:txBody>
          <a:bodyPr/>
          <a:lstStyle/>
          <a:p>
            <a:r>
              <a:t>Species</a:t>
            </a:r>
          </a:p>
        </p:txBody>
      </p:sp>
      <p:sp>
        <p:nvSpPr>
          <p:cNvPr id="473" name="Members of the same species may be reproductively isolated in separate populations."/>
          <p:cNvSpPr txBox="1">
            <a:spLocks noGrp="1"/>
          </p:cNvSpPr>
          <p:nvPr>
            <p:ph type="body" idx="1"/>
          </p:nvPr>
        </p:nvSpPr>
        <p:spPr>
          <a:xfrm>
            <a:off x="660400" y="1892300"/>
            <a:ext cx="7772400" cy="3592628"/>
          </a:xfrm>
          <a:prstGeom prst="rect">
            <a:avLst/>
          </a:prstGeom>
        </p:spPr>
        <p:txBody>
          <a:bodyPr/>
          <a:lstStyle>
            <a:lvl1pPr>
              <a:buBlip>
                <a:blip r:embed="rId2"/>
              </a:buBlip>
            </a:lvl1pPr>
          </a:lstStyle>
          <a:p>
            <a:r>
              <a:t>Members of the same species may be reproductively isolated in separate populations.</a:t>
            </a:r>
          </a:p>
        </p:txBody>
      </p:sp>
      <p:sp>
        <p:nvSpPr>
          <p:cNvPr id="474" name="Slide Number"/>
          <p:cNvSpPr txBox="1">
            <a:spLocks noGrp="1"/>
          </p:cNvSpPr>
          <p:nvPr>
            <p:ph type="sldNum" sz="quarter" idx="2"/>
          </p:nvPr>
        </p:nvSpPr>
        <p:spPr>
          <a:xfrm>
            <a:off x="7349666" y="6248400"/>
            <a:ext cx="312068" cy="30480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59</a:t>
            </a:fld>
            <a:endParaRPr/>
          </a:p>
        </p:txBody>
      </p:sp>
      <p:pic>
        <p:nvPicPr>
          <p:cNvPr id="475" name="frogcartoon.gif" descr="frogcartoon.gif"/>
          <p:cNvPicPr>
            <a:picLocks noChangeAspect="1"/>
          </p:cNvPicPr>
          <p:nvPr/>
        </p:nvPicPr>
        <p:blipFill>
          <a:blip r:embed="rId3"/>
          <a:stretch>
            <a:fillRect/>
          </a:stretch>
        </p:blipFill>
        <p:spPr>
          <a:xfrm>
            <a:off x="3136900" y="3289300"/>
            <a:ext cx="5130800" cy="2247900"/>
          </a:xfrm>
          <a:prstGeom prst="rect">
            <a:avLst/>
          </a:prstGeom>
        </p:spPr>
      </p:pic>
      <p:sp>
        <p:nvSpPr>
          <p:cNvPr id="476" name="tochango-jesuslab.blogspot.com"/>
          <p:cNvSpPr/>
          <p:nvPr/>
        </p:nvSpPr>
        <p:spPr>
          <a:xfrm>
            <a:off x="3073400" y="5600700"/>
            <a:ext cx="1247823" cy="177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spAutoFit/>
          </a:bodyPr>
          <a:lstStyle>
            <a:lvl1pPr marL="40639" marR="40639" algn="l" defTabSz="914400">
              <a:defRPr sz="600">
                <a:solidFill>
                  <a:srgbClr val="004100"/>
                </a:solidFill>
                <a:uFill>
                  <a:solidFill>
                    <a:srgbClr val="004100"/>
                  </a:solidFill>
                </a:uFill>
                <a:latin typeface="+mn-lt"/>
                <a:ea typeface="+mn-ea"/>
                <a:cs typeface="+mn-cs"/>
                <a:sym typeface="Arial"/>
              </a:defRPr>
            </a:lvl1pPr>
          </a:lstStyle>
          <a:p>
            <a:r>
              <a:t>tochango-jesuslab.blogspot.com</a:t>
            </a:r>
          </a:p>
        </p:txBody>
      </p:sp>
    </p:spTree>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 name="Methods of Nutrition"/>
          <p:cNvSpPr txBox="1">
            <a:spLocks noGrp="1"/>
          </p:cNvSpPr>
          <p:nvPr>
            <p:ph type="title"/>
          </p:nvPr>
        </p:nvSpPr>
        <p:spPr>
          <a:xfrm>
            <a:off x="685800" y="725864"/>
            <a:ext cx="7772400" cy="1255336"/>
          </a:xfrm>
          <a:prstGeom prst="rect">
            <a:avLst/>
          </a:prstGeom>
        </p:spPr>
        <p:txBody>
          <a:bodyPr/>
          <a:lstStyle/>
          <a:p>
            <a:pPr algn="l"/>
            <a:r>
              <a:rPr dirty="0"/>
              <a:t>Methods of Nutrition</a:t>
            </a:r>
          </a:p>
        </p:txBody>
      </p:sp>
      <p:sp>
        <p:nvSpPr>
          <p:cNvPr id="480" name="Regardless of the type of organism, a species may have an autotrophic or a heterotrophic mode of nutrition."/>
          <p:cNvSpPr txBox="1">
            <a:spLocks noGrp="1"/>
          </p:cNvSpPr>
          <p:nvPr>
            <p:ph type="body" idx="1"/>
          </p:nvPr>
        </p:nvSpPr>
        <p:spPr>
          <a:xfrm>
            <a:off x="685800" y="1739900"/>
            <a:ext cx="7772400" cy="3592628"/>
          </a:xfrm>
          <a:prstGeom prst="rect">
            <a:avLst/>
          </a:prstGeom>
        </p:spPr>
        <p:txBody>
          <a:bodyPr/>
          <a:lstStyle>
            <a:lvl1pPr>
              <a:buBlip>
                <a:blip r:embed="rId2"/>
              </a:buBlip>
            </a:lvl1pPr>
          </a:lstStyle>
          <a:p>
            <a:r>
              <a:rPr dirty="0"/>
              <a:t>Regardless of the type of organism, a species may have an autotrophic or a heterotrophic mode of nutrition.</a:t>
            </a:r>
          </a:p>
        </p:txBody>
      </p:sp>
      <p:pic>
        <p:nvPicPr>
          <p:cNvPr id="482" name="152191-049-2F8E7C7A.jpg" descr="152191-049-2F8E7C7A.jpg"/>
          <p:cNvPicPr>
            <a:picLocks noChangeAspect="1"/>
          </p:cNvPicPr>
          <p:nvPr/>
        </p:nvPicPr>
        <p:blipFill>
          <a:blip r:embed="rId3"/>
          <a:stretch>
            <a:fillRect/>
          </a:stretch>
        </p:blipFill>
        <p:spPr>
          <a:xfrm>
            <a:off x="1866900" y="3429000"/>
            <a:ext cx="5410200" cy="3048000"/>
          </a:xfrm>
          <a:prstGeom prst="rect">
            <a:avLst/>
          </a:prstGeom>
          <a:ln>
            <a:solidFill>
              <a:srgbClr val="000000"/>
            </a:solidFill>
          </a:ln>
          <a:effectLst>
            <a:outerShdw blurRad="50800" dist="38100" dir="2700000" algn="tl" rotWithShape="0">
              <a:prstClr val="black">
                <a:alpha val="40000"/>
              </a:prstClr>
            </a:outerShdw>
          </a:effectLst>
        </p:spPr>
      </p:pic>
      <p:sp>
        <p:nvSpPr>
          <p:cNvPr id="483" name="www.britannica.com"/>
          <p:cNvSpPr/>
          <p:nvPr/>
        </p:nvSpPr>
        <p:spPr>
          <a:xfrm>
            <a:off x="1866900" y="6477000"/>
            <a:ext cx="832518" cy="177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spAutoFit/>
          </a:bodyPr>
          <a:lstStyle>
            <a:lvl1pPr marL="40639" marR="40639" algn="l" defTabSz="914400">
              <a:defRPr sz="600" u="sng">
                <a:solidFill>
                  <a:srgbClr val="004100"/>
                </a:solidFill>
                <a:uFill>
                  <a:solidFill>
                    <a:srgbClr val="004100"/>
                  </a:solidFill>
                </a:uFill>
                <a:latin typeface="+mn-lt"/>
                <a:ea typeface="+mn-ea"/>
                <a:cs typeface="+mn-cs"/>
                <a:sym typeface="Arial"/>
                <a:hlinkClick r:id="rId4"/>
              </a:defRPr>
            </a:lvl1pPr>
          </a:lstStyle>
          <a:p>
            <a:pPr>
              <a:defRPr u="none"/>
            </a:pPr>
            <a:r>
              <a:rPr u="sng" dirty="0">
                <a:hlinkClick r:id="rId4"/>
              </a:rPr>
              <a:t>www.britannica.com</a:t>
            </a:r>
          </a:p>
        </p:txBody>
      </p:sp>
      <p:pic>
        <p:nvPicPr>
          <p:cNvPr id="2" name="Picture 1">
            <a:extLst>
              <a:ext uri="{FF2B5EF4-FFF2-40B4-BE49-F238E27FC236}">
                <a16:creationId xmlns:a16="http://schemas.microsoft.com/office/drawing/2014/main" id="{A69E43EF-E7F0-5AB2-2132-7A111C160945}"/>
              </a:ext>
            </a:extLst>
          </p:cNvPr>
          <p:cNvPicPr>
            <a:picLocks noChangeAspect="1"/>
          </p:cNvPicPr>
          <p:nvPr/>
        </p:nvPicPr>
        <p:blipFill>
          <a:blip r:embed="rId5"/>
          <a:stretch>
            <a:fillRect/>
          </a:stretch>
        </p:blipFill>
        <p:spPr>
          <a:xfrm>
            <a:off x="5829564" y="91027"/>
            <a:ext cx="3164877" cy="860021"/>
          </a:xfrm>
          <a:prstGeom prst="rect">
            <a:avLst/>
          </a:prstGeom>
          <a:ln>
            <a:solidFill>
              <a:srgbClr val="000000"/>
            </a:solidFill>
          </a:ln>
          <a:effectLst>
            <a:outerShdw blurRad="50800" dist="38100" dir="2700000" algn="tl" rotWithShape="0">
              <a:prstClr val="black">
                <a:alpha val="40000"/>
              </a:prstClr>
            </a:outerShdw>
          </a:effectLst>
        </p:spPr>
      </p:pic>
    </p:spTree>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 name="Autotrophs"/>
          <p:cNvSpPr txBox="1">
            <a:spLocks noGrp="1"/>
          </p:cNvSpPr>
          <p:nvPr>
            <p:ph type="title"/>
          </p:nvPr>
        </p:nvSpPr>
        <p:spPr>
          <a:prstGeom prst="rect">
            <a:avLst/>
          </a:prstGeom>
        </p:spPr>
        <p:txBody>
          <a:bodyPr/>
          <a:lstStyle/>
          <a:p>
            <a:r>
              <a:t>Autotrophs</a:t>
            </a:r>
          </a:p>
        </p:txBody>
      </p:sp>
      <p:sp>
        <p:nvSpPr>
          <p:cNvPr id="487" name="Autotrophic organisms synthesize organic materials from inorganic ones, often using sunlight energy to do so.…"/>
          <p:cNvSpPr txBox="1">
            <a:spLocks noGrp="1"/>
          </p:cNvSpPr>
          <p:nvPr>
            <p:ph type="body" idx="1"/>
          </p:nvPr>
        </p:nvSpPr>
        <p:spPr>
          <a:prstGeom prst="rect">
            <a:avLst/>
          </a:prstGeom>
        </p:spPr>
        <p:txBody>
          <a:bodyPr/>
          <a:lstStyle/>
          <a:p>
            <a:pPr>
              <a:buBlip>
                <a:blip r:embed="rId2"/>
              </a:buBlip>
            </a:pPr>
            <a:r>
              <a:t>Autotrophic organisms synthesize organic materials from inorganic ones, often using sunlight energy to do so.</a:t>
            </a:r>
          </a:p>
          <a:p>
            <a:pPr>
              <a:buBlip>
                <a:blip r:embed="rId2"/>
              </a:buBlip>
            </a:pPr>
            <a:r>
              <a:t>They obtain inorganic nutrients from the abiotic environment.</a:t>
            </a:r>
          </a:p>
        </p:txBody>
      </p:sp>
    </p:spTree>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 name="Heterotrophs"/>
          <p:cNvSpPr txBox="1">
            <a:spLocks noGrp="1"/>
          </p:cNvSpPr>
          <p:nvPr>
            <p:ph type="title"/>
          </p:nvPr>
        </p:nvSpPr>
        <p:spPr>
          <a:prstGeom prst="rect">
            <a:avLst/>
          </a:prstGeom>
        </p:spPr>
        <p:txBody>
          <a:bodyPr/>
          <a:lstStyle/>
          <a:p>
            <a:r>
              <a:t>Heterotrophs</a:t>
            </a:r>
          </a:p>
        </p:txBody>
      </p:sp>
      <p:sp>
        <p:nvSpPr>
          <p:cNvPr id="492" name="Heterotrophs rely on other organisms for their complex organic compounds.…"/>
          <p:cNvSpPr txBox="1">
            <a:spLocks noGrp="1"/>
          </p:cNvSpPr>
          <p:nvPr>
            <p:ph type="body" idx="1"/>
          </p:nvPr>
        </p:nvSpPr>
        <p:spPr>
          <a:xfrm>
            <a:off x="685800" y="1632686"/>
            <a:ext cx="7772400" cy="4161640"/>
          </a:xfrm>
          <a:prstGeom prst="rect">
            <a:avLst/>
          </a:prstGeom>
        </p:spPr>
        <p:txBody>
          <a:bodyPr/>
          <a:lstStyle/>
          <a:p>
            <a:pPr>
              <a:buBlip>
                <a:blip r:embed="rId2"/>
              </a:buBlip>
            </a:pPr>
            <a:r>
              <a:t>Heterotrophs rely on other organisms for their complex organic compounds.</a:t>
            </a:r>
          </a:p>
          <a:p>
            <a:pPr>
              <a:buBlip>
                <a:blip r:embed="rId2"/>
              </a:buBlip>
            </a:pPr>
            <a:r>
              <a:t>They use these compounds for energy, growth and repair.</a:t>
            </a:r>
          </a:p>
          <a:p>
            <a:pPr>
              <a:buBlip>
                <a:blip r:embed="rId2"/>
              </a:buBlip>
            </a:pPr>
            <a:r>
              <a:t>Consumers are heterotrophs that ingest other organisms.</a:t>
            </a:r>
          </a:p>
          <a:p>
            <a:pPr lvl="1"/>
            <a:r>
              <a:t>Animals, fungi, and bacteria are examples of consumers.</a:t>
            </a:r>
          </a:p>
        </p:txBody>
      </p:sp>
    </p:spTree>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 name="Heterotrophs"/>
          <p:cNvSpPr txBox="1">
            <a:spLocks noGrp="1"/>
          </p:cNvSpPr>
          <p:nvPr>
            <p:ph type="title"/>
          </p:nvPr>
        </p:nvSpPr>
        <p:spPr>
          <a:prstGeom prst="rect">
            <a:avLst/>
          </a:prstGeom>
        </p:spPr>
        <p:txBody>
          <a:bodyPr/>
          <a:lstStyle/>
          <a:p>
            <a:r>
              <a:t>Heterotrophs</a:t>
            </a:r>
          </a:p>
        </p:txBody>
      </p:sp>
      <p:sp>
        <p:nvSpPr>
          <p:cNvPr id="496" name="Animals are consumers that eat other organisms, can’t make their own food, and are considered heterotrophs."/>
          <p:cNvSpPr txBox="1">
            <a:spLocks noGrp="1"/>
          </p:cNvSpPr>
          <p:nvPr>
            <p:ph type="body" idx="1"/>
          </p:nvPr>
        </p:nvSpPr>
        <p:spPr>
          <a:prstGeom prst="rect">
            <a:avLst/>
          </a:prstGeom>
        </p:spPr>
        <p:txBody>
          <a:bodyPr/>
          <a:lstStyle>
            <a:lvl1pPr>
              <a:buBlip>
                <a:blip r:embed="rId2"/>
              </a:buBlip>
            </a:lvl1pPr>
          </a:lstStyle>
          <a:p>
            <a:r>
              <a:t>Animals are consumers that eat other organisms, can’t make their own food, and are considered heterotrophs.</a:t>
            </a:r>
          </a:p>
        </p:txBody>
      </p:sp>
      <p:sp>
        <p:nvSpPr>
          <p:cNvPr id="497" name="Slide Number"/>
          <p:cNvSpPr txBox="1">
            <a:spLocks noGrp="1"/>
          </p:cNvSpPr>
          <p:nvPr>
            <p:ph type="sldNum" sz="quarter" idx="2"/>
          </p:nvPr>
        </p:nvSpPr>
        <p:spPr>
          <a:xfrm>
            <a:off x="7349666" y="6248400"/>
            <a:ext cx="312068" cy="30480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63</a:t>
            </a:fld>
            <a:endParaRPr/>
          </a:p>
        </p:txBody>
      </p:sp>
      <p:pic>
        <p:nvPicPr>
          <p:cNvPr id="498" name="41_02dAnimalFeedingMech_UP.jpg" descr="41_02dAnimalFeedingMech_UP.jpg"/>
          <p:cNvPicPr>
            <a:picLocks/>
          </p:cNvPicPr>
          <p:nvPr/>
        </p:nvPicPr>
        <p:blipFill>
          <a:blip r:embed="rId3"/>
          <a:stretch>
            <a:fillRect/>
          </a:stretch>
        </p:blipFill>
        <p:spPr>
          <a:xfrm>
            <a:off x="685800" y="3538537"/>
            <a:ext cx="7772400" cy="2981326"/>
          </a:xfrm>
          <a:prstGeom prst="rect">
            <a:avLst/>
          </a:prstGeom>
          <a:ln w="12700">
            <a:miter lim="400000"/>
          </a:ln>
        </p:spPr>
      </p:pic>
    </p:spTree>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 name="Heterotrophs"/>
          <p:cNvSpPr txBox="1">
            <a:spLocks noGrp="1"/>
          </p:cNvSpPr>
          <p:nvPr>
            <p:ph type="title"/>
          </p:nvPr>
        </p:nvSpPr>
        <p:spPr>
          <a:prstGeom prst="rect">
            <a:avLst/>
          </a:prstGeom>
        </p:spPr>
        <p:txBody>
          <a:bodyPr/>
          <a:lstStyle/>
          <a:p>
            <a:r>
              <a:t>Heterotrophs</a:t>
            </a:r>
          </a:p>
        </p:txBody>
      </p:sp>
      <p:sp>
        <p:nvSpPr>
          <p:cNvPr id="502" name="Fungi and bacteria are also heterotrophic."/>
          <p:cNvSpPr txBox="1">
            <a:spLocks noGrp="1"/>
          </p:cNvSpPr>
          <p:nvPr>
            <p:ph type="body" idx="1"/>
          </p:nvPr>
        </p:nvSpPr>
        <p:spPr>
          <a:xfrm>
            <a:off x="520700" y="1993900"/>
            <a:ext cx="8102600" cy="4876800"/>
          </a:xfrm>
          <a:prstGeom prst="rect">
            <a:avLst/>
          </a:prstGeom>
        </p:spPr>
        <p:txBody>
          <a:bodyPr/>
          <a:lstStyle>
            <a:lvl1pPr>
              <a:buBlip>
                <a:blip r:embed="rId2"/>
              </a:buBlip>
            </a:lvl1pPr>
          </a:lstStyle>
          <a:p>
            <a:r>
              <a:t>Fungi and bacteria are also heterotrophic.</a:t>
            </a:r>
          </a:p>
        </p:txBody>
      </p:sp>
      <p:sp>
        <p:nvSpPr>
          <p:cNvPr id="503" name="Slide Number"/>
          <p:cNvSpPr txBox="1">
            <a:spLocks noGrp="1"/>
          </p:cNvSpPr>
          <p:nvPr>
            <p:ph type="sldNum" sz="quarter" idx="2"/>
          </p:nvPr>
        </p:nvSpPr>
        <p:spPr>
          <a:xfrm>
            <a:off x="7349666" y="6248400"/>
            <a:ext cx="312068" cy="30480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64</a:t>
            </a:fld>
            <a:endParaRPr/>
          </a:p>
        </p:txBody>
      </p:sp>
      <p:pic>
        <p:nvPicPr>
          <p:cNvPr id="504" name="IMG_7686 copy.jpg" descr="IMG_7686 copy.jpg"/>
          <p:cNvPicPr>
            <a:picLocks noChangeAspect="1"/>
          </p:cNvPicPr>
          <p:nvPr/>
        </p:nvPicPr>
        <p:blipFill>
          <a:blip r:embed="rId3"/>
          <a:stretch>
            <a:fillRect/>
          </a:stretch>
        </p:blipFill>
        <p:spPr>
          <a:xfrm>
            <a:off x="3730942" y="3134995"/>
            <a:ext cx="5263516" cy="3509010"/>
          </a:xfrm>
          <a:prstGeom prst="rect">
            <a:avLst/>
          </a:prstGeom>
          <a:ln>
            <a:solidFill>
              <a:srgbClr val="000000"/>
            </a:solidFill>
          </a:ln>
          <a:effectLst>
            <a:outerShdw blurRad="50800" dist="38100" dir="2700000" algn="tl" rotWithShape="0">
              <a:prstClr val="black">
                <a:alpha val="40000"/>
              </a:prstClr>
            </a:outerShdw>
          </a:effectLst>
        </p:spPr>
      </p:pic>
      <p:pic>
        <p:nvPicPr>
          <p:cNvPr id="505" name="image018.jpg" descr="image018.jpg"/>
          <p:cNvPicPr>
            <a:picLocks noChangeAspect="1"/>
          </p:cNvPicPr>
          <p:nvPr/>
        </p:nvPicPr>
        <p:blipFill>
          <a:blip r:embed="rId4"/>
          <a:stretch>
            <a:fillRect/>
          </a:stretch>
        </p:blipFill>
        <p:spPr>
          <a:xfrm>
            <a:off x="241300" y="2806700"/>
            <a:ext cx="4445000" cy="3479800"/>
          </a:xfrm>
          <a:prstGeom prst="rect">
            <a:avLst/>
          </a:prstGeom>
          <a:ln>
            <a:solidFill>
              <a:srgbClr val="000000"/>
            </a:solidFill>
          </a:ln>
          <a:effectLst>
            <a:outerShdw blurRad="50800" dist="38100" dir="2700000" algn="tl" rotWithShape="0">
              <a:prstClr val="black">
                <a:alpha val="40000"/>
              </a:prstClr>
            </a:outerShdw>
          </a:effectLst>
        </p:spPr>
      </p:pic>
      <p:sp>
        <p:nvSpPr>
          <p:cNvPr id="506" name="leavingbio.net"/>
          <p:cNvSpPr/>
          <p:nvPr/>
        </p:nvSpPr>
        <p:spPr>
          <a:xfrm>
            <a:off x="292100" y="6299200"/>
            <a:ext cx="625200" cy="177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spAutoFit/>
          </a:bodyPr>
          <a:lstStyle>
            <a:lvl1pPr marL="40639" marR="40639" algn="l" defTabSz="914400">
              <a:defRPr sz="600">
                <a:solidFill>
                  <a:srgbClr val="004100"/>
                </a:solidFill>
                <a:uFill>
                  <a:solidFill>
                    <a:srgbClr val="004100"/>
                  </a:solidFill>
                </a:uFill>
                <a:latin typeface="+mn-lt"/>
                <a:ea typeface="+mn-ea"/>
                <a:cs typeface="+mn-cs"/>
                <a:sym typeface="Arial"/>
              </a:defRPr>
            </a:lvl1pPr>
          </a:lstStyle>
          <a:p>
            <a:r>
              <a:t>leavingbio.net</a:t>
            </a:r>
          </a:p>
        </p:txBody>
      </p:sp>
    </p:spTree>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 name="Saprotrophs"/>
          <p:cNvSpPr txBox="1">
            <a:spLocks noGrp="1"/>
          </p:cNvSpPr>
          <p:nvPr>
            <p:ph type="title"/>
          </p:nvPr>
        </p:nvSpPr>
        <p:spPr>
          <a:xfrm>
            <a:off x="685800" y="381000"/>
            <a:ext cx="7772400" cy="1162486"/>
          </a:xfrm>
          <a:prstGeom prst="rect">
            <a:avLst/>
          </a:prstGeom>
        </p:spPr>
        <p:txBody>
          <a:bodyPr/>
          <a:lstStyle/>
          <a:p>
            <a:r>
              <a:rPr dirty="0"/>
              <a:t>Saprotrophs</a:t>
            </a:r>
          </a:p>
        </p:txBody>
      </p:sp>
      <p:sp>
        <p:nvSpPr>
          <p:cNvPr id="510" name="Saprotrophs are heterotrophs that obtain organic nutrients from dead organisms by external digestion.…"/>
          <p:cNvSpPr txBox="1">
            <a:spLocks noGrp="1"/>
          </p:cNvSpPr>
          <p:nvPr>
            <p:ph type="body" idx="1"/>
          </p:nvPr>
        </p:nvSpPr>
        <p:spPr>
          <a:xfrm>
            <a:off x="685800" y="1461156"/>
            <a:ext cx="7772400" cy="3415646"/>
          </a:xfrm>
          <a:prstGeom prst="rect">
            <a:avLst/>
          </a:prstGeom>
        </p:spPr>
        <p:txBody>
          <a:bodyPr/>
          <a:lstStyle/>
          <a:p>
            <a:pPr>
              <a:buBlip>
                <a:blip r:embed="rId2"/>
              </a:buBlip>
            </a:pPr>
            <a:r>
              <a:rPr dirty="0"/>
              <a:t>Saprotrophs are heterotrophs that obtain organic nutrients from dead organisms by external digestion.</a:t>
            </a:r>
          </a:p>
          <a:p>
            <a:pPr>
              <a:buBlip>
                <a:blip r:embed="rId2"/>
              </a:buBlip>
            </a:pPr>
            <a:r>
              <a:rPr dirty="0"/>
              <a:t>It is most often associated with fungi and soil bacteria.</a:t>
            </a:r>
          </a:p>
        </p:txBody>
      </p:sp>
      <p:sp>
        <p:nvSpPr>
          <p:cNvPr id="511" name="Slide Number"/>
          <p:cNvSpPr txBox="1">
            <a:spLocks noGrp="1"/>
          </p:cNvSpPr>
          <p:nvPr>
            <p:ph type="sldNum" sz="quarter" idx="2"/>
          </p:nvPr>
        </p:nvSpPr>
        <p:spPr>
          <a:xfrm>
            <a:off x="7349666" y="6248400"/>
            <a:ext cx="312068" cy="30480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65</a:t>
            </a:fld>
            <a:endParaRPr/>
          </a:p>
        </p:txBody>
      </p:sp>
      <p:pic>
        <p:nvPicPr>
          <p:cNvPr id="512" name="IMG_7686 copy.jpg" descr="IMG_7686 copy.jpg"/>
          <p:cNvPicPr>
            <a:picLocks noChangeAspect="1"/>
          </p:cNvPicPr>
          <p:nvPr/>
        </p:nvPicPr>
        <p:blipFill>
          <a:blip r:embed="rId3"/>
          <a:stretch>
            <a:fillRect/>
          </a:stretch>
        </p:blipFill>
        <p:spPr>
          <a:xfrm>
            <a:off x="4753628" y="3956486"/>
            <a:ext cx="4056344" cy="2704228"/>
          </a:xfrm>
          <a:prstGeom prst="rect">
            <a:avLst/>
          </a:prstGeom>
          <a:ln>
            <a:solidFill>
              <a:srgbClr val="000000"/>
            </a:solidFill>
          </a:ln>
          <a:effectLst>
            <a:outerShdw blurRad="50800" dist="38100" dir="2700000" algn="tl" rotWithShape="0">
              <a:prstClr val="black">
                <a:alpha val="40000"/>
              </a:prstClr>
            </a:outerShdw>
          </a:effectLst>
        </p:spPr>
      </p:pic>
      <p:pic>
        <p:nvPicPr>
          <p:cNvPr id="513" name="image018.jpg" descr="image018.jpg"/>
          <p:cNvPicPr>
            <a:picLocks noChangeAspect="1"/>
          </p:cNvPicPr>
          <p:nvPr/>
        </p:nvPicPr>
        <p:blipFill>
          <a:blip r:embed="rId4"/>
          <a:stretch>
            <a:fillRect/>
          </a:stretch>
        </p:blipFill>
        <p:spPr>
          <a:xfrm>
            <a:off x="1471070" y="4150797"/>
            <a:ext cx="3509460" cy="2747406"/>
          </a:xfrm>
          <a:prstGeom prst="rect">
            <a:avLst/>
          </a:prstGeom>
          <a:ln>
            <a:solidFill>
              <a:srgbClr val="000000"/>
            </a:solidFill>
          </a:ln>
          <a:effectLst>
            <a:outerShdw blurRad="50800" dist="38100" dir="2700000" algn="tl" rotWithShape="0">
              <a:prstClr val="black">
                <a:alpha val="40000"/>
              </a:prstClr>
            </a:outerShdw>
          </a:effectLst>
        </p:spPr>
      </p:pic>
      <p:sp>
        <p:nvSpPr>
          <p:cNvPr id="514" name="leavingbio.net"/>
          <p:cNvSpPr/>
          <p:nvPr/>
        </p:nvSpPr>
        <p:spPr>
          <a:xfrm>
            <a:off x="1473200" y="6654800"/>
            <a:ext cx="625200" cy="177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spAutoFit/>
          </a:bodyPr>
          <a:lstStyle>
            <a:lvl1pPr marL="40639" marR="40639" algn="l" defTabSz="914400">
              <a:defRPr sz="600">
                <a:solidFill>
                  <a:srgbClr val="004100"/>
                </a:solidFill>
                <a:uFill>
                  <a:solidFill>
                    <a:srgbClr val="004100"/>
                  </a:solidFill>
                </a:uFill>
                <a:latin typeface="+mn-lt"/>
                <a:ea typeface="+mn-ea"/>
                <a:cs typeface="+mn-cs"/>
                <a:sym typeface="Arial"/>
              </a:defRPr>
            </a:lvl1pPr>
          </a:lstStyle>
          <a:p>
            <a:r>
              <a:t>leavingbio.net</a:t>
            </a:r>
          </a:p>
        </p:txBody>
      </p:sp>
    </p:spTree>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Saprotrophs"/>
          <p:cNvSpPr txBox="1">
            <a:spLocks noGrp="1"/>
          </p:cNvSpPr>
          <p:nvPr>
            <p:ph type="title"/>
          </p:nvPr>
        </p:nvSpPr>
        <p:spPr>
          <a:prstGeom prst="rect">
            <a:avLst/>
          </a:prstGeom>
        </p:spPr>
        <p:txBody>
          <a:bodyPr/>
          <a:lstStyle/>
          <a:p>
            <a:r>
              <a:t>Saprotrophs</a:t>
            </a:r>
          </a:p>
        </p:txBody>
      </p:sp>
      <p:sp>
        <p:nvSpPr>
          <p:cNvPr id="518" name="These organisms release proteases, lipases, and amylases onto the substrate to break down the matter.…"/>
          <p:cNvSpPr txBox="1">
            <a:spLocks noGrp="1"/>
          </p:cNvSpPr>
          <p:nvPr>
            <p:ph type="body" idx="1"/>
          </p:nvPr>
        </p:nvSpPr>
        <p:spPr>
          <a:prstGeom prst="rect">
            <a:avLst/>
          </a:prstGeom>
        </p:spPr>
        <p:txBody>
          <a:bodyPr/>
          <a:lstStyle/>
          <a:p>
            <a:pPr>
              <a:buBlip>
                <a:blip r:embed="rId2"/>
              </a:buBlip>
            </a:pPr>
            <a:r>
              <a:t>These organisms release proteases, lipases, and amylases onto the substrate to break down the matter.</a:t>
            </a:r>
          </a:p>
          <a:p>
            <a:pPr>
              <a:buBlip>
                <a:blip r:embed="rId2"/>
              </a:buBlip>
            </a:pPr>
            <a:r>
              <a:t>The matter is then reabsorbed into the saprotroph to aid in growth, repair, and energy production.</a:t>
            </a:r>
          </a:p>
        </p:txBody>
      </p:sp>
    </p:spTree>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 name="Detritus"/>
          <p:cNvSpPr txBox="1">
            <a:spLocks noGrp="1"/>
          </p:cNvSpPr>
          <p:nvPr>
            <p:ph type="title"/>
          </p:nvPr>
        </p:nvSpPr>
        <p:spPr>
          <a:prstGeom prst="rect">
            <a:avLst/>
          </a:prstGeom>
        </p:spPr>
        <p:txBody>
          <a:bodyPr/>
          <a:lstStyle/>
          <a:p>
            <a:r>
              <a:t>Detritus</a:t>
            </a:r>
          </a:p>
        </p:txBody>
      </p:sp>
      <p:sp>
        <p:nvSpPr>
          <p:cNvPr id="523" name="Detritus is dead particulate organic matter.…"/>
          <p:cNvSpPr txBox="1">
            <a:spLocks noGrp="1"/>
          </p:cNvSpPr>
          <p:nvPr>
            <p:ph type="body" idx="1"/>
          </p:nvPr>
        </p:nvSpPr>
        <p:spPr>
          <a:prstGeom prst="rect">
            <a:avLst/>
          </a:prstGeom>
        </p:spPr>
        <p:txBody>
          <a:bodyPr/>
          <a:lstStyle/>
          <a:p>
            <a:pPr>
              <a:buBlip>
                <a:blip r:embed="rId2"/>
              </a:buBlip>
            </a:pPr>
            <a:r>
              <a:t>Detritus is dead particulate organic matter.</a:t>
            </a:r>
          </a:p>
          <a:p>
            <a:pPr>
              <a:buBlip>
                <a:blip r:embed="rId2"/>
              </a:buBlip>
            </a:pPr>
            <a:r>
              <a:t>It often includes the bodies of dead organisms.</a:t>
            </a:r>
          </a:p>
          <a:p>
            <a:pPr>
              <a:buBlip>
                <a:blip r:embed="rId2"/>
              </a:buBlip>
            </a:pPr>
            <a:r>
              <a:t>It is typically colonized by microorganisms that decompose the material.</a:t>
            </a:r>
          </a:p>
        </p:txBody>
      </p:sp>
    </p:spTree>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 name="Detritivores"/>
          <p:cNvSpPr txBox="1">
            <a:spLocks noGrp="1"/>
          </p:cNvSpPr>
          <p:nvPr>
            <p:ph type="title"/>
          </p:nvPr>
        </p:nvSpPr>
        <p:spPr>
          <a:prstGeom prst="rect">
            <a:avLst/>
          </a:prstGeom>
        </p:spPr>
        <p:txBody>
          <a:bodyPr/>
          <a:lstStyle/>
          <a:p>
            <a:r>
              <a:t>Detritivores</a:t>
            </a:r>
          </a:p>
        </p:txBody>
      </p:sp>
      <p:sp>
        <p:nvSpPr>
          <p:cNvPr id="528" name="Detritivores are heterotrophic organisms that obtain organic nutrients from detritus by internal ingestion.…"/>
          <p:cNvSpPr txBox="1">
            <a:spLocks noGrp="1"/>
          </p:cNvSpPr>
          <p:nvPr>
            <p:ph type="body" idx="1"/>
          </p:nvPr>
        </p:nvSpPr>
        <p:spPr>
          <a:prstGeom prst="rect">
            <a:avLst/>
          </a:prstGeom>
        </p:spPr>
        <p:txBody>
          <a:bodyPr/>
          <a:lstStyle/>
          <a:p>
            <a:pPr>
              <a:buBlip>
                <a:blip r:embed="rId2"/>
              </a:buBlip>
            </a:pPr>
            <a:r>
              <a:t>Detritivores are heterotrophic organisms that obtain organic nutrients from detritus by internal ingestion.</a:t>
            </a:r>
          </a:p>
          <a:p>
            <a:pPr>
              <a:buBlip>
                <a:blip r:embed="rId2"/>
              </a:buBlip>
            </a:pPr>
            <a:r>
              <a:t>Typical detritivores:</a:t>
            </a:r>
          </a:p>
          <a:p>
            <a:pPr lvl="1"/>
            <a:r>
              <a:t>Millipedes</a:t>
            </a:r>
          </a:p>
          <a:p>
            <a:pPr lvl="1"/>
            <a:r>
              <a:t>Woodlice</a:t>
            </a:r>
          </a:p>
          <a:p>
            <a:pPr lvl="1"/>
            <a:r>
              <a:t>Dung flies</a:t>
            </a:r>
          </a:p>
          <a:p>
            <a:pPr lvl="1"/>
            <a:r>
              <a:t>Slugs</a:t>
            </a:r>
          </a:p>
        </p:txBody>
      </p:sp>
      <p:pic>
        <p:nvPicPr>
          <p:cNvPr id="530" name="maxresdefault.jpg" descr="maxresdefault.jpg"/>
          <p:cNvPicPr>
            <a:picLocks noChangeAspect="1"/>
          </p:cNvPicPr>
          <p:nvPr/>
        </p:nvPicPr>
        <p:blipFill>
          <a:blip r:embed="rId3"/>
          <a:stretch>
            <a:fillRect/>
          </a:stretch>
        </p:blipFill>
        <p:spPr>
          <a:xfrm>
            <a:off x="6418163" y="3022047"/>
            <a:ext cx="2530675" cy="1423506"/>
          </a:xfrm>
          <a:prstGeom prst="rect">
            <a:avLst/>
          </a:prstGeom>
          <a:ln>
            <a:solidFill>
              <a:srgbClr val="000000"/>
            </a:solidFill>
          </a:ln>
          <a:effectLst>
            <a:outerShdw blurRad="50800" dist="38100" dir="2700000" algn="tl" rotWithShape="0">
              <a:prstClr val="black">
                <a:alpha val="40000"/>
              </a:prstClr>
            </a:outerShdw>
          </a:effectLst>
        </p:spPr>
      </p:pic>
      <p:pic>
        <p:nvPicPr>
          <p:cNvPr id="531" name="imgres.jpg" descr="imgres.jpg"/>
          <p:cNvPicPr>
            <a:picLocks noChangeAspect="1"/>
          </p:cNvPicPr>
          <p:nvPr/>
        </p:nvPicPr>
        <p:blipFill>
          <a:blip r:embed="rId4"/>
          <a:stretch>
            <a:fillRect/>
          </a:stretch>
        </p:blipFill>
        <p:spPr>
          <a:xfrm>
            <a:off x="5136552" y="3804442"/>
            <a:ext cx="1537896" cy="1230316"/>
          </a:xfrm>
          <a:prstGeom prst="rect">
            <a:avLst/>
          </a:prstGeom>
          <a:ln>
            <a:solidFill>
              <a:srgbClr val="000000"/>
            </a:solidFill>
          </a:ln>
          <a:effectLst>
            <a:outerShdw blurRad="50800" dist="38100" dir="2700000" algn="tl" rotWithShape="0">
              <a:prstClr val="black">
                <a:alpha val="40000"/>
              </a:prstClr>
            </a:outerShdw>
          </a:effectLst>
        </p:spPr>
      </p:pic>
      <p:sp>
        <p:nvSpPr>
          <p:cNvPr id="532" name="www.amentsoc.org"/>
          <p:cNvSpPr/>
          <p:nvPr/>
        </p:nvSpPr>
        <p:spPr>
          <a:xfrm>
            <a:off x="5080000" y="4838700"/>
            <a:ext cx="798659" cy="177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spAutoFit/>
          </a:bodyPr>
          <a:lstStyle>
            <a:lvl1pPr marL="40639" marR="40639" algn="l" defTabSz="914400">
              <a:defRPr sz="600" u="sng">
                <a:solidFill>
                  <a:srgbClr val="004100"/>
                </a:solidFill>
                <a:uFill>
                  <a:solidFill>
                    <a:srgbClr val="004100"/>
                  </a:solidFill>
                </a:uFill>
                <a:latin typeface="+mn-lt"/>
                <a:ea typeface="+mn-ea"/>
                <a:cs typeface="+mn-cs"/>
                <a:sym typeface="Arial"/>
                <a:hlinkClick r:id="rId5"/>
              </a:defRPr>
            </a:lvl1pPr>
          </a:lstStyle>
          <a:p>
            <a:pPr>
              <a:defRPr u="none"/>
            </a:pPr>
            <a:r>
              <a:rPr u="sng">
                <a:hlinkClick r:id="rId5"/>
              </a:rPr>
              <a:t>www.amentsoc.org</a:t>
            </a:r>
          </a:p>
        </p:txBody>
      </p:sp>
      <p:pic>
        <p:nvPicPr>
          <p:cNvPr id="533" name="Scathophaga_stercoraria_male_Central_Farm.jpg" descr="Scathophaga_stercoraria_male_Central_Farm.jpg"/>
          <p:cNvPicPr>
            <a:picLocks noChangeAspect="1"/>
          </p:cNvPicPr>
          <p:nvPr/>
        </p:nvPicPr>
        <p:blipFill>
          <a:blip r:embed="rId6"/>
          <a:stretch>
            <a:fillRect/>
          </a:stretch>
        </p:blipFill>
        <p:spPr>
          <a:xfrm>
            <a:off x="6517727" y="4432580"/>
            <a:ext cx="1963246" cy="1320240"/>
          </a:xfrm>
          <a:prstGeom prst="rect">
            <a:avLst/>
          </a:prstGeom>
          <a:ln>
            <a:solidFill>
              <a:srgbClr val="000000"/>
            </a:solidFill>
          </a:ln>
          <a:effectLst>
            <a:outerShdw blurRad="50800" dist="38100" dir="2700000" algn="tl" rotWithShape="0">
              <a:prstClr val="black">
                <a:alpha val="40000"/>
              </a:prstClr>
            </a:outerShdw>
          </a:effectLst>
        </p:spPr>
      </p:pic>
      <p:sp>
        <p:nvSpPr>
          <p:cNvPr id="534" name="www.marylandinsects.com"/>
          <p:cNvSpPr/>
          <p:nvPr/>
        </p:nvSpPr>
        <p:spPr>
          <a:xfrm>
            <a:off x="6464300" y="5575300"/>
            <a:ext cx="2679700" cy="177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marL="40639" marR="40639" algn="l" defTabSz="914400">
              <a:defRPr sz="600" u="sng">
                <a:solidFill>
                  <a:srgbClr val="004100"/>
                </a:solidFill>
                <a:uFill>
                  <a:solidFill>
                    <a:srgbClr val="004100"/>
                  </a:solidFill>
                </a:uFill>
                <a:latin typeface="+mn-lt"/>
                <a:ea typeface="+mn-ea"/>
                <a:cs typeface="+mn-cs"/>
                <a:sym typeface="Arial"/>
                <a:hlinkClick r:id="rId7"/>
              </a:defRPr>
            </a:lvl1pPr>
          </a:lstStyle>
          <a:p>
            <a:pPr>
              <a:defRPr u="none"/>
            </a:pPr>
            <a:r>
              <a:rPr u="sng">
                <a:hlinkClick r:id="rId7"/>
              </a:rPr>
              <a:t>www.marylandinsects.com</a:t>
            </a:r>
          </a:p>
        </p:txBody>
      </p:sp>
      <p:pic>
        <p:nvPicPr>
          <p:cNvPr id="535" name="zing_sen_khong_lo4.JPG" descr="zing_sen_khong_lo4.JPG"/>
          <p:cNvPicPr>
            <a:picLocks noChangeAspect="1"/>
          </p:cNvPicPr>
          <p:nvPr/>
        </p:nvPicPr>
        <p:blipFill>
          <a:blip r:embed="rId8"/>
          <a:stretch>
            <a:fillRect/>
          </a:stretch>
        </p:blipFill>
        <p:spPr>
          <a:xfrm>
            <a:off x="4399137" y="4996426"/>
            <a:ext cx="2174527" cy="1653048"/>
          </a:xfrm>
          <a:prstGeom prst="rect">
            <a:avLst/>
          </a:prstGeom>
          <a:ln>
            <a:solidFill>
              <a:srgbClr val="000000"/>
            </a:solidFill>
          </a:ln>
          <a:effectLst>
            <a:outerShdw blurRad="50800" dist="38100" dir="2700000" algn="tl" rotWithShape="0">
              <a:prstClr val="black">
                <a:alpha val="40000"/>
              </a:prstClr>
            </a:outerShdw>
          </a:effectLst>
        </p:spPr>
      </p:pic>
      <p:sp>
        <p:nvSpPr>
          <p:cNvPr id="536" name="news.zing.vn"/>
          <p:cNvSpPr/>
          <p:nvPr/>
        </p:nvSpPr>
        <p:spPr>
          <a:xfrm>
            <a:off x="4432300" y="6451600"/>
            <a:ext cx="595435" cy="177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spAutoFit/>
          </a:bodyPr>
          <a:lstStyle>
            <a:lvl1pPr marL="40639" marR="40639" algn="l" defTabSz="914400">
              <a:defRPr sz="600">
                <a:solidFill>
                  <a:srgbClr val="004100"/>
                </a:solidFill>
                <a:uFill>
                  <a:solidFill>
                    <a:srgbClr val="004100"/>
                  </a:solidFill>
                </a:uFill>
                <a:latin typeface="+mn-lt"/>
                <a:ea typeface="+mn-ea"/>
                <a:cs typeface="+mn-cs"/>
                <a:sym typeface="Arial"/>
              </a:defRPr>
            </a:lvl1pPr>
          </a:lstStyle>
          <a:p>
            <a:r>
              <a:t>news.zing.vn</a:t>
            </a:r>
          </a:p>
        </p:txBody>
      </p:sp>
    </p:spTree>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 name="Distinguish Between..."/>
          <p:cNvSpPr txBox="1">
            <a:spLocks noGrp="1"/>
          </p:cNvSpPr>
          <p:nvPr>
            <p:ph type="title"/>
          </p:nvPr>
        </p:nvSpPr>
        <p:spPr>
          <a:prstGeom prst="rect">
            <a:avLst/>
          </a:prstGeom>
        </p:spPr>
        <p:txBody>
          <a:bodyPr/>
          <a:lstStyle/>
          <a:p>
            <a:r>
              <a:t>Distinguish Between...</a:t>
            </a:r>
          </a:p>
        </p:txBody>
      </p:sp>
      <p:sp>
        <p:nvSpPr>
          <p:cNvPr id="540" name="A consumer, a detritivore, and a saprotroph.…"/>
          <p:cNvSpPr txBox="1">
            <a:spLocks noGrp="1"/>
          </p:cNvSpPr>
          <p:nvPr>
            <p:ph type="body" idx="1"/>
          </p:nvPr>
        </p:nvSpPr>
        <p:spPr>
          <a:prstGeom prst="rect">
            <a:avLst/>
          </a:prstGeom>
        </p:spPr>
        <p:txBody>
          <a:bodyPr/>
          <a:lstStyle/>
          <a:p>
            <a:pPr>
              <a:buBlip>
                <a:blip r:embed="rId2"/>
              </a:buBlip>
            </a:pPr>
            <a:r>
              <a:t>A consumer, a detritivore, and a saprotroph.</a:t>
            </a:r>
          </a:p>
          <a:p>
            <a:pPr lvl="1"/>
            <a:r>
              <a:rPr b="1"/>
              <a:t>Consumer</a:t>
            </a:r>
            <a:r>
              <a:t>:  ingests organic matter that is living or recently killed.</a:t>
            </a:r>
          </a:p>
          <a:p>
            <a:pPr lvl="1"/>
            <a:r>
              <a:rPr b="1"/>
              <a:t>Detritivore</a:t>
            </a:r>
            <a:r>
              <a:t>:  ingests dead organic matter.</a:t>
            </a:r>
          </a:p>
          <a:p>
            <a:pPr lvl="1"/>
            <a:r>
              <a:rPr b="1"/>
              <a:t>Saprotroph</a:t>
            </a:r>
            <a:r>
              <a:t>:  absorbs products of external digestion of dead organic matter.</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iterate>
                                    <p:tmAbs val="0"/>
                                  </p:iterate>
                                  <p:childTnLst>
                                    <p:set>
                                      <p:cBhvr>
                                        <p:cTn id="6" fill="hold"/>
                                        <p:tgtEl>
                                          <p:spTgt spid="540">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540">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540">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540">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54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0" grpId="1" build="p" bldLvl="5" animBg="1" advAuto="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 name="These organisms contribute greatly to decomposition and the nutrient cycles.…"/>
          <p:cNvSpPr txBox="1">
            <a:spLocks noGrp="1"/>
          </p:cNvSpPr>
          <p:nvPr>
            <p:ph type="body" idx="1"/>
          </p:nvPr>
        </p:nvSpPr>
        <p:spPr>
          <a:xfrm>
            <a:off x="685800" y="1714500"/>
            <a:ext cx="7772400" cy="3592628"/>
          </a:xfrm>
          <a:prstGeom prst="rect">
            <a:avLst/>
          </a:prstGeom>
        </p:spPr>
        <p:txBody>
          <a:bodyPr/>
          <a:lstStyle/>
          <a:p>
            <a:pPr>
              <a:buBlip>
                <a:blip r:embed="rId2"/>
              </a:buBlip>
            </a:pPr>
            <a:r>
              <a:t>These organisms contribute greatly to decomposition and the nutrient cycles.</a:t>
            </a:r>
          </a:p>
          <a:p>
            <a:pPr>
              <a:buBlip>
                <a:blip r:embed="rId2"/>
              </a:buBlip>
            </a:pPr>
            <a:r>
              <a:t>They make the chemical elements available to other organisms.</a:t>
            </a:r>
          </a:p>
        </p:txBody>
      </p:sp>
      <p:sp>
        <p:nvSpPr>
          <p:cNvPr id="546" name="Detritivores"/>
          <p:cNvSpPr txBox="1">
            <a:spLocks noGrp="1"/>
          </p:cNvSpPr>
          <p:nvPr>
            <p:ph type="title"/>
          </p:nvPr>
        </p:nvSpPr>
        <p:spPr>
          <a:prstGeom prst="rect">
            <a:avLst/>
          </a:prstGeom>
        </p:spPr>
        <p:txBody>
          <a:bodyPr/>
          <a:lstStyle/>
          <a:p>
            <a:r>
              <a:t>Detritivores</a:t>
            </a:r>
          </a:p>
        </p:txBody>
      </p:sp>
      <p:pic>
        <p:nvPicPr>
          <p:cNvPr id="547" name="54_02EnergyNutrientFlow_L.jpg" descr="54_02EnergyNutrientFlow_L.jpg"/>
          <p:cNvPicPr>
            <a:picLocks/>
          </p:cNvPicPr>
          <p:nvPr/>
        </p:nvPicPr>
        <p:blipFill>
          <a:blip r:embed="rId3"/>
          <a:stretch>
            <a:fillRect/>
          </a:stretch>
        </p:blipFill>
        <p:spPr>
          <a:xfrm>
            <a:off x="2460396" y="3996965"/>
            <a:ext cx="4424040" cy="2821048"/>
          </a:xfrm>
          <a:prstGeom prst="rect">
            <a:avLst/>
          </a:prstGeom>
          <a:ln w="9525">
            <a:solidFill>
              <a:srgbClr val="000000"/>
            </a:solidFill>
            <a:miter lim="400000"/>
          </a:ln>
          <a:effectLst>
            <a:outerShdw blurRad="50800" dist="38100" dir="2700000" algn="tl" rotWithShape="0">
              <a:prstClr val="black">
                <a:alpha val="40000"/>
              </a:prstClr>
            </a:outerShdw>
          </a:effectLst>
        </p:spPr>
      </p:pic>
    </p:spTree>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Gill Sans"/>
        <a:ea typeface="Gill Sans"/>
        <a:cs typeface="Gill Sans"/>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406400"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Gill Sans"/>
        <a:ea typeface="Gill Sans"/>
        <a:cs typeface="Gill Sans"/>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406400"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2879</TotalTime>
  <Words>2497</Words>
  <Application>Microsoft Macintosh PowerPoint</Application>
  <PresentationFormat>On-screen Show (4:3)</PresentationFormat>
  <Paragraphs>276</Paragraphs>
  <Slides>70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70</vt:i4>
      </vt:variant>
    </vt:vector>
  </HeadingPairs>
  <TitlesOfParts>
    <vt:vector size="74" baseType="lpstr">
      <vt:lpstr>Arial</vt:lpstr>
      <vt:lpstr>Lucida Grande</vt:lpstr>
      <vt:lpstr>Times New Roman</vt:lpstr>
      <vt:lpstr>White</vt:lpstr>
      <vt:lpstr>Population Ecology</vt:lpstr>
      <vt:lpstr>Populations</vt:lpstr>
      <vt:lpstr>Populations</vt:lpstr>
      <vt:lpstr>Populations</vt:lpstr>
      <vt:lpstr>Populations</vt:lpstr>
      <vt:lpstr>Populations</vt:lpstr>
      <vt:lpstr>Populations</vt:lpstr>
      <vt:lpstr>Populations</vt:lpstr>
      <vt:lpstr>Populations</vt:lpstr>
      <vt:lpstr>Populations</vt:lpstr>
      <vt:lpstr>Populations</vt:lpstr>
      <vt:lpstr>Populations</vt:lpstr>
      <vt:lpstr>Populations</vt:lpstr>
      <vt:lpstr>Populations</vt:lpstr>
      <vt:lpstr>Populations</vt:lpstr>
      <vt:lpstr>Population Density</vt:lpstr>
      <vt:lpstr>Population Density</vt:lpstr>
      <vt:lpstr>Population Density</vt:lpstr>
      <vt:lpstr>Population Density</vt:lpstr>
      <vt:lpstr>Population Density</vt:lpstr>
      <vt:lpstr>Population Density</vt:lpstr>
      <vt:lpstr>Population Density</vt:lpstr>
      <vt:lpstr>A Community</vt:lpstr>
      <vt:lpstr>A Community</vt:lpstr>
      <vt:lpstr>A Community</vt:lpstr>
      <vt:lpstr>A Community</vt:lpstr>
      <vt:lpstr>Competition</vt:lpstr>
      <vt:lpstr>Competition</vt:lpstr>
      <vt:lpstr>Resource/Niche Partitioning</vt:lpstr>
      <vt:lpstr>Resource/Niche Partitioning</vt:lpstr>
      <vt:lpstr>Character Displacement</vt:lpstr>
      <vt:lpstr>Trophic Cascades</vt:lpstr>
      <vt:lpstr>Trophic Cascades</vt:lpstr>
      <vt:lpstr>Predator-Prey Interactions</vt:lpstr>
      <vt:lpstr>Predation</vt:lpstr>
      <vt:lpstr>Mimicry for Defense</vt:lpstr>
      <vt:lpstr>Parasitism</vt:lpstr>
      <vt:lpstr>Mutualism</vt:lpstr>
      <vt:lpstr>Commensalism</vt:lpstr>
      <vt:lpstr>Cooperation</vt:lpstr>
      <vt:lpstr>Cooperation</vt:lpstr>
      <vt:lpstr>Populations</vt:lpstr>
      <vt:lpstr>Populations</vt:lpstr>
      <vt:lpstr>Populations</vt:lpstr>
      <vt:lpstr>Mark and Recapture</vt:lpstr>
      <vt:lpstr>Mark and Recapture</vt:lpstr>
      <vt:lpstr>Mark and Recapture</vt:lpstr>
      <vt:lpstr>Quadrat Sampling</vt:lpstr>
      <vt:lpstr>Quadrat Sampling</vt:lpstr>
      <vt:lpstr>Quadrat Sampling</vt:lpstr>
      <vt:lpstr>Quadrat Sampling</vt:lpstr>
      <vt:lpstr>Quadrat Sampling</vt:lpstr>
      <vt:lpstr>Quadrat Sampling</vt:lpstr>
      <vt:lpstr>Quadrat Sampling</vt:lpstr>
      <vt:lpstr>Quadrat Sampling</vt:lpstr>
      <vt:lpstr>Ecosystems</vt:lpstr>
      <vt:lpstr>Ecosystems</vt:lpstr>
      <vt:lpstr>Species</vt:lpstr>
      <vt:lpstr>Species</vt:lpstr>
      <vt:lpstr>Methods of Nutrition</vt:lpstr>
      <vt:lpstr>Autotrophs</vt:lpstr>
      <vt:lpstr>Heterotrophs</vt:lpstr>
      <vt:lpstr>Heterotrophs</vt:lpstr>
      <vt:lpstr>Heterotrophs</vt:lpstr>
      <vt:lpstr>Saprotrophs</vt:lpstr>
      <vt:lpstr>Saprotrophs</vt:lpstr>
      <vt:lpstr>Detritus</vt:lpstr>
      <vt:lpstr>Detritivores</vt:lpstr>
      <vt:lpstr>Distinguish Between...</vt:lpstr>
      <vt:lpstr>Detritivores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MULTHAUPT, TRAVIS</cp:lastModifiedBy>
  <cp:revision>26</cp:revision>
  <dcterms:modified xsi:type="dcterms:W3CDTF">2026-03-21T17:20:38Z</dcterms:modified>
</cp:coreProperties>
</file>