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9" r:id="rId20"/>
    <p:sldId id="274" r:id="rId21"/>
    <p:sldId id="278" r:id="rId22"/>
    <p:sldId id="275" r:id="rId23"/>
    <p:sldId id="276" r:id="rId24"/>
    <p:sldId id="277" r:id="rId2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3"/>
    <p:restoredTop sz="94674"/>
  </p:normalViewPr>
  <p:slideViewPr>
    <p:cSldViewPr snapToGrid="0">
      <p:cViewPr>
        <p:scale>
          <a:sx n="190" d="100"/>
          <a:sy n="190" d="100"/>
        </p:scale>
        <p:origin x="42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4572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9144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13716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18288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2286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27432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32004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36576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d's 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"/>
          <p:cNvGrpSpPr/>
          <p:nvPr/>
        </p:nvGrpSpPr>
        <p:grpSpPr>
          <a:xfrm>
            <a:off x="-3175" y="2438400"/>
            <a:ext cx="9147175" cy="1063626"/>
            <a:chOff x="0" y="0"/>
            <a:chExt cx="9147175" cy="1063624"/>
          </a:xfrm>
        </p:grpSpPr>
        <p:grpSp>
          <p:nvGrpSpPr>
            <p:cNvPr id="62" name="Group"/>
            <p:cNvGrpSpPr/>
            <p:nvPr/>
          </p:nvGrpSpPr>
          <p:grpSpPr>
            <a:xfrm flipH="1">
              <a:off x="0" y="41275"/>
              <a:ext cx="9147175" cy="1000126"/>
              <a:chOff x="0" y="0"/>
              <a:chExt cx="9147175" cy="1000125"/>
            </a:xfrm>
          </p:grpSpPr>
          <p:sp>
            <p:nvSpPr>
              <p:cNvPr id="43" name="Rectangle"/>
              <p:cNvSpPr/>
              <p:nvPr/>
            </p:nvSpPr>
            <p:spPr>
              <a:xfrm rot="16200000">
                <a:off x="4064793" y="-4055270"/>
                <a:ext cx="990601" cy="9120189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" name="Shape"/>
              <p:cNvSpPr/>
              <p:nvPr/>
            </p:nvSpPr>
            <p:spPr>
              <a:xfrm rot="16200000">
                <a:off x="2068573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" name="Shape"/>
              <p:cNvSpPr/>
              <p:nvPr/>
            </p:nvSpPr>
            <p:spPr>
              <a:xfrm rot="16200000">
                <a:off x="1529884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" name="Shape"/>
              <p:cNvSpPr/>
              <p:nvPr/>
            </p:nvSpPr>
            <p:spPr>
              <a:xfrm rot="16200000">
                <a:off x="-90120" y="312714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" name="Shape"/>
              <p:cNvSpPr/>
              <p:nvPr/>
            </p:nvSpPr>
            <p:spPr>
              <a:xfrm rot="16200000">
                <a:off x="1048993" y="279744"/>
                <a:ext cx="990601" cy="450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" name="Shape"/>
              <p:cNvSpPr/>
              <p:nvPr/>
            </p:nvSpPr>
            <p:spPr>
              <a:xfrm rot="16200000">
                <a:off x="704850" y="217487"/>
                <a:ext cx="990600" cy="574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" name="Shape"/>
              <p:cNvSpPr/>
              <p:nvPr/>
            </p:nvSpPr>
            <p:spPr>
              <a:xfrm rot="16200000">
                <a:off x="256381" y="289328"/>
                <a:ext cx="990601" cy="4309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" name="Shape"/>
              <p:cNvSpPr/>
              <p:nvPr/>
            </p:nvSpPr>
            <p:spPr>
              <a:xfrm rot="16200000">
                <a:off x="5065773" y="196788"/>
                <a:ext cx="990601" cy="600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" name="Shape"/>
              <p:cNvSpPr/>
              <p:nvPr/>
            </p:nvSpPr>
            <p:spPr>
              <a:xfrm rot="16200000">
                <a:off x="4527084" y="194140"/>
                <a:ext cx="990601" cy="605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" name="Shape"/>
              <p:cNvSpPr/>
              <p:nvPr/>
            </p:nvSpPr>
            <p:spPr>
              <a:xfrm rot="16200000">
                <a:off x="2905493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" name="Shape"/>
              <p:cNvSpPr/>
              <p:nvPr/>
            </p:nvSpPr>
            <p:spPr>
              <a:xfrm rot="16200000">
                <a:off x="4044606" y="271806"/>
                <a:ext cx="990601" cy="450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" name="Shape"/>
              <p:cNvSpPr/>
              <p:nvPr/>
            </p:nvSpPr>
            <p:spPr>
              <a:xfrm rot="16200000">
                <a:off x="3701256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" name="Shape"/>
              <p:cNvSpPr/>
              <p:nvPr/>
            </p:nvSpPr>
            <p:spPr>
              <a:xfrm rot="16200000">
                <a:off x="3252787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" name="Shape"/>
              <p:cNvSpPr/>
              <p:nvPr/>
            </p:nvSpPr>
            <p:spPr>
              <a:xfrm rot="16200000">
                <a:off x="6440548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" name="Shape"/>
              <p:cNvSpPr/>
              <p:nvPr/>
            </p:nvSpPr>
            <p:spPr>
              <a:xfrm rot="16200000">
                <a:off x="5901859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" name="Shape"/>
              <p:cNvSpPr/>
              <p:nvPr/>
            </p:nvSpPr>
            <p:spPr>
              <a:xfrm rot="16200000">
                <a:off x="7277467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" name="Shape"/>
              <p:cNvSpPr/>
              <p:nvPr/>
            </p:nvSpPr>
            <p:spPr>
              <a:xfrm>
                <a:off x="8685212" y="0"/>
                <a:ext cx="461963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" name="Shape"/>
              <p:cNvSpPr/>
              <p:nvPr/>
            </p:nvSpPr>
            <p:spPr>
              <a:xfrm rot="16200000">
                <a:off x="8073231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Shape"/>
              <p:cNvSpPr/>
              <p:nvPr/>
            </p:nvSpPr>
            <p:spPr>
              <a:xfrm rot="16200000">
                <a:off x="7624762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3" name="Shape"/>
            <p:cNvSpPr/>
            <p:nvPr/>
          </p:nvSpPr>
          <p:spPr>
            <a:xfrm flipH="1">
              <a:off x="0" y="0"/>
              <a:ext cx="9147175" cy="443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4" name="Shape"/>
            <p:cNvSpPr/>
            <p:nvPr/>
          </p:nvSpPr>
          <p:spPr>
            <a:xfrm flipH="1">
              <a:off x="0" y="763587"/>
              <a:ext cx="9145588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1173162" y="514350"/>
            <a:ext cx="7772401" cy="28273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66812" y="3886200"/>
            <a:ext cx="6400801" cy="2971800"/>
          </a:xfrm>
          <a:prstGeom prst="rect">
            <a:avLst/>
          </a:prstGeom>
        </p:spPr>
        <p:txBody>
          <a:bodyPr/>
          <a:lstStyle>
            <a:lvl1pPr marL="40639" indent="0">
              <a:buSzTx/>
              <a:buFont typeface="Wingdings"/>
              <a:buNone/>
            </a:lvl1pPr>
            <a:lvl2pPr marL="497840" indent="0" algn="ctr">
              <a:buSzTx/>
              <a:buNone/>
            </a:lvl2pPr>
            <a:lvl3pPr marL="955039" indent="0" algn="ctr">
              <a:buSzTx/>
              <a:buNone/>
            </a:lvl3pPr>
            <a:lvl4pPr marL="1412239" indent="0" algn="ctr">
              <a:buSzTx/>
              <a:buNone/>
            </a:lvl4pPr>
            <a:lvl5pPr marL="1869439" indent="0" algn="ctr"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idx="1"/>
          </p:nvPr>
        </p:nvSpPr>
        <p:spPr>
          <a:xfrm>
            <a:off x="1173162" y="1981200"/>
            <a:ext cx="7772401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lrTx/>
              <a:buSzPct val="100000"/>
              <a:buChar char="–"/>
              <a:defRPr sz="2800"/>
            </a:lvl2pPr>
            <a:lvl3pPr marL="1183639" indent="-228600">
              <a:spcBef>
                <a:spcPts val="500"/>
              </a:spcBef>
              <a:buClrTx/>
              <a:buSzPct val="100000"/>
              <a:buChar char="•"/>
              <a:defRPr sz="2400"/>
            </a:lvl3pPr>
            <a:lvl4pPr marL="1640839" indent="-228600">
              <a:spcBef>
                <a:spcPts val="400"/>
              </a:spcBef>
              <a:buClrTx/>
              <a:buSzPct val="100000"/>
              <a:buChar char="–"/>
              <a:defRPr sz="2000"/>
            </a:lvl4pPr>
            <a:lvl5pPr marL="2098039" indent="-228600">
              <a:spcBef>
                <a:spcPts val="400"/>
              </a:spcBef>
              <a:buClrTx/>
              <a:buSzPct val="100000"/>
              <a:buChar char="»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06866" y="6248400"/>
            <a:ext cx="312068" cy="29898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40639" marR="40639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1pPr>
      <a:lvl2pPr marL="40639" marR="40639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2pPr>
      <a:lvl3pPr marL="40639" marR="40639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3pPr>
      <a:lvl4pPr marL="40639" marR="40639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4pPr>
      <a:lvl5pPr marL="40639" marR="40639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5pPr>
      <a:lvl6pPr marL="40639" marR="40639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6pPr>
      <a:lvl7pPr marL="40639" marR="40639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7pPr>
      <a:lvl8pPr marL="40639" marR="40639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8pPr>
      <a:lvl9pPr marL="40639" marR="40639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"/>
          <p:cNvGrpSpPr/>
          <p:nvPr/>
        </p:nvGrpSpPr>
        <p:grpSpPr>
          <a:xfrm>
            <a:off x="-3175" y="2438400"/>
            <a:ext cx="9147175" cy="1063626"/>
            <a:chOff x="0" y="0"/>
            <a:chExt cx="9147175" cy="1063624"/>
          </a:xfrm>
        </p:grpSpPr>
        <p:grpSp>
          <p:nvGrpSpPr>
            <p:cNvPr id="96" name="Group"/>
            <p:cNvGrpSpPr/>
            <p:nvPr/>
          </p:nvGrpSpPr>
          <p:grpSpPr>
            <a:xfrm flipH="1">
              <a:off x="0" y="41275"/>
              <a:ext cx="9147175" cy="1000126"/>
              <a:chOff x="0" y="0"/>
              <a:chExt cx="9147175" cy="1000125"/>
            </a:xfrm>
          </p:grpSpPr>
          <p:sp>
            <p:nvSpPr>
              <p:cNvPr id="77" name="Rectangle"/>
              <p:cNvSpPr/>
              <p:nvPr/>
            </p:nvSpPr>
            <p:spPr>
              <a:xfrm rot="16200000">
                <a:off x="4064793" y="-4055270"/>
                <a:ext cx="990601" cy="9120189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" name="Shape"/>
              <p:cNvSpPr/>
              <p:nvPr/>
            </p:nvSpPr>
            <p:spPr>
              <a:xfrm rot="16200000">
                <a:off x="2068573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9" name="Shape"/>
              <p:cNvSpPr/>
              <p:nvPr/>
            </p:nvSpPr>
            <p:spPr>
              <a:xfrm rot="16200000">
                <a:off x="1529884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" name="Shape"/>
              <p:cNvSpPr/>
              <p:nvPr/>
            </p:nvSpPr>
            <p:spPr>
              <a:xfrm rot="16200000">
                <a:off x="-90120" y="312714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" name="Shape"/>
              <p:cNvSpPr/>
              <p:nvPr/>
            </p:nvSpPr>
            <p:spPr>
              <a:xfrm rot="16200000">
                <a:off x="1048993" y="279744"/>
                <a:ext cx="990601" cy="450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2" name="Shape"/>
              <p:cNvSpPr/>
              <p:nvPr/>
            </p:nvSpPr>
            <p:spPr>
              <a:xfrm rot="16200000">
                <a:off x="704850" y="217487"/>
                <a:ext cx="990600" cy="574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" name="Shape"/>
              <p:cNvSpPr/>
              <p:nvPr/>
            </p:nvSpPr>
            <p:spPr>
              <a:xfrm rot="16200000">
                <a:off x="256381" y="289328"/>
                <a:ext cx="990601" cy="4309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4" name="Shape"/>
              <p:cNvSpPr/>
              <p:nvPr/>
            </p:nvSpPr>
            <p:spPr>
              <a:xfrm rot="16200000">
                <a:off x="5065773" y="196788"/>
                <a:ext cx="990601" cy="600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5" name="Shape"/>
              <p:cNvSpPr/>
              <p:nvPr/>
            </p:nvSpPr>
            <p:spPr>
              <a:xfrm rot="16200000">
                <a:off x="4527084" y="194140"/>
                <a:ext cx="990601" cy="605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" name="Shape"/>
              <p:cNvSpPr/>
              <p:nvPr/>
            </p:nvSpPr>
            <p:spPr>
              <a:xfrm rot="16200000">
                <a:off x="2905493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Shape"/>
              <p:cNvSpPr/>
              <p:nvPr/>
            </p:nvSpPr>
            <p:spPr>
              <a:xfrm rot="16200000">
                <a:off x="4044606" y="271806"/>
                <a:ext cx="990601" cy="450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" name="Shape"/>
              <p:cNvSpPr/>
              <p:nvPr/>
            </p:nvSpPr>
            <p:spPr>
              <a:xfrm rot="16200000">
                <a:off x="3701256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" name="Shape"/>
              <p:cNvSpPr/>
              <p:nvPr/>
            </p:nvSpPr>
            <p:spPr>
              <a:xfrm rot="16200000">
                <a:off x="3252787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0" name="Shape"/>
              <p:cNvSpPr/>
              <p:nvPr/>
            </p:nvSpPr>
            <p:spPr>
              <a:xfrm rot="16200000">
                <a:off x="6440548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" name="Shape"/>
              <p:cNvSpPr/>
              <p:nvPr/>
            </p:nvSpPr>
            <p:spPr>
              <a:xfrm rot="16200000">
                <a:off x="5901859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" name="Shape"/>
              <p:cNvSpPr/>
              <p:nvPr/>
            </p:nvSpPr>
            <p:spPr>
              <a:xfrm rot="16200000">
                <a:off x="7277467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" name="Shape"/>
              <p:cNvSpPr/>
              <p:nvPr/>
            </p:nvSpPr>
            <p:spPr>
              <a:xfrm>
                <a:off x="8685212" y="0"/>
                <a:ext cx="461963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" name="Shape"/>
              <p:cNvSpPr/>
              <p:nvPr/>
            </p:nvSpPr>
            <p:spPr>
              <a:xfrm rot="16200000">
                <a:off x="8073231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5" name="Shape"/>
              <p:cNvSpPr/>
              <p:nvPr/>
            </p:nvSpPr>
            <p:spPr>
              <a:xfrm rot="16200000">
                <a:off x="7624762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7" name="Shape"/>
            <p:cNvSpPr/>
            <p:nvPr/>
          </p:nvSpPr>
          <p:spPr>
            <a:xfrm flipH="1">
              <a:off x="0" y="0"/>
              <a:ext cx="9147175" cy="443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8" name="Shape"/>
            <p:cNvSpPr/>
            <p:nvPr/>
          </p:nvSpPr>
          <p:spPr>
            <a:xfrm flipH="1">
              <a:off x="0" y="763587"/>
              <a:ext cx="9145588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 dirty="0"/>
            </a:p>
          </p:txBody>
        </p:sp>
      </p:grpSp>
      <p:sp>
        <p:nvSpPr>
          <p:cNvPr id="100" name="Chapter 13"/>
          <p:cNvSpPr txBox="1">
            <a:spLocks noGrp="1"/>
          </p:cNvSpPr>
          <p:nvPr>
            <p:ph type="title"/>
          </p:nvPr>
        </p:nvSpPr>
        <p:spPr>
          <a:xfrm>
            <a:off x="683418" y="447537"/>
            <a:ext cx="7772401" cy="2827338"/>
          </a:xfrm>
          <a:prstGeom prst="rect">
            <a:avLst/>
          </a:prstGeom>
          <a:effectLst>
            <a:outerShdw blurRad="63500" dist="25400" dir="2700000" rotWithShape="0">
              <a:srgbClr val="929292">
                <a:alpha val="75000"/>
              </a:srgbClr>
            </a:outerShdw>
          </a:effectLst>
        </p:spPr>
        <p:txBody>
          <a:bodyPr/>
          <a:lstStyle>
            <a:lvl1pPr algn="ctr"/>
          </a:lstStyle>
          <a:p>
            <a:r>
              <a:rPr dirty="0"/>
              <a:t>Chapter 13</a:t>
            </a:r>
            <a:br>
              <a:rPr lang="en-US" dirty="0"/>
            </a:br>
            <a:r>
              <a:rPr lang="en-US" sz="3600" dirty="0"/>
              <a:t>Cell and Nuclear Division</a:t>
            </a:r>
            <a:endParaRPr sz="3600" dirty="0"/>
          </a:p>
        </p:txBody>
      </p:sp>
      <p:sp>
        <p:nvSpPr>
          <p:cNvPr id="4" name="The Process of Meiosis…">
            <a:extLst>
              <a:ext uri="{FF2B5EF4-FFF2-40B4-BE49-F238E27FC236}">
                <a16:creationId xmlns:a16="http://schemas.microsoft.com/office/drawing/2014/main" id="{FA03B31F-1B04-62DB-4619-226178328CC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102565" y="3622964"/>
            <a:ext cx="8934107" cy="3235036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Chromosomes</a:t>
            </a:r>
            <a:endParaRPr sz="2800" b="1" dirty="0">
              <a:solidFill>
                <a:srgbClr val="002060"/>
              </a:solidFill>
            </a:endParaRPr>
          </a:p>
          <a:p>
            <a:pPr algn="ctr">
              <a:defRPr b="1"/>
            </a:pPr>
            <a:r>
              <a:rPr sz="2800" dirty="0"/>
              <a:t>Essential Idea:</a:t>
            </a:r>
            <a:r>
              <a:rPr sz="2800" b="0" dirty="0"/>
              <a:t> Alleles segregate during meiosis allowing new combinations to be formed by the fusion of gametes.</a:t>
            </a:r>
            <a:r>
              <a:rPr lang="en-US" sz="2800" b="0" dirty="0"/>
              <a:t> </a:t>
            </a:r>
          </a:p>
          <a:p>
            <a:pPr algn="ctr">
              <a:defRPr b="1"/>
            </a:pPr>
            <a:r>
              <a:rPr lang="en-US" sz="2800" b="1" dirty="0"/>
              <a:t>Guiding Question: </a:t>
            </a:r>
            <a:r>
              <a:rPr lang="en-US" sz="2800" b="0" dirty="0"/>
              <a:t>How do eukaryotes produce genetically varied cells that can develop into gametes?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22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03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6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7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8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9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0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1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2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3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4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5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6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7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8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9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0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1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23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24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26" name="Inheritance/Hered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Inheritance/Heredity</a:t>
            </a:r>
          </a:p>
        </p:txBody>
      </p:sp>
      <p:sp>
        <p:nvSpPr>
          <p:cNvPr id="127" name="When traits are passed down from generation to generation, we say they are inherite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When traits are passed down from generation to generation, we say they are inherited.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offspring differ from one generation to the next and we use the term variation to describe these differences.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4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2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4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5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52" name="Chromoso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Chromosomes</a:t>
            </a:r>
          </a:p>
        </p:txBody>
      </p:sp>
      <p:sp>
        <p:nvSpPr>
          <p:cNvPr id="153" name="Chromosomes carry genes from one organism to another within a specie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Chromosomes carry genes from one organism to another within a species.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They are the vehicles of heredity.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Minor differences in the sequences of base pairs on these chromosomes is what contributes to variation.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27_08ProkChromoPlasmids-L.jpg" descr="27_08ProkChromoPlasmids-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811" y="2471395"/>
            <a:ext cx="3815778" cy="3248710"/>
          </a:xfrm>
          <a:prstGeom prst="rect">
            <a:avLst/>
          </a:prstGeom>
        </p:spPr>
      </p:pic>
      <p:grpSp>
        <p:nvGrpSpPr>
          <p:cNvPr id="178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75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56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7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8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9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0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1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2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3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4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5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6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7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8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9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0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1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2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3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4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76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77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79" name="Prokaryotic Chromosomes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1079500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Prokaryotic Chromosomes</a:t>
            </a:r>
          </a:p>
        </p:txBody>
      </p:sp>
      <p:sp>
        <p:nvSpPr>
          <p:cNvPr id="180" name="Bacteria have one circular chromosome that is often associated with one or more plasmids.…"/>
          <p:cNvSpPr txBox="1">
            <a:spLocks noGrp="1"/>
          </p:cNvSpPr>
          <p:nvPr>
            <p:ph type="body" sz="half" idx="1"/>
          </p:nvPr>
        </p:nvSpPr>
        <p:spPr>
          <a:xfrm>
            <a:off x="1041402" y="1160187"/>
            <a:ext cx="4267201" cy="53467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Bacteria have one circular chromosome that is often associated with one or more plasmids.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Plasmids are pieces of genetic material that often carry genes that help the organism.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19_02-ChromatinPacking_L.jpg" descr="19_02-ChromatinPacking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017" y="1414583"/>
            <a:ext cx="4391122" cy="5324233"/>
          </a:xfrm>
          <a:prstGeom prst="rect">
            <a:avLst/>
          </a:prstGeom>
        </p:spPr>
      </p:pic>
      <p:grpSp>
        <p:nvGrpSpPr>
          <p:cNvPr id="205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02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83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4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5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6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7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8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9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0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1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2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3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4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5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6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7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8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9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00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01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03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04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06" name="Eukaryotic Chromosomes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1231900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Eukaryotic Chromosomes</a:t>
            </a:r>
          </a:p>
        </p:txBody>
      </p:sp>
      <p:sp>
        <p:nvSpPr>
          <p:cNvPr id="207" name="Eukaryotic chromosomes are linear molecules of DNA associated with histone proteins.…"/>
          <p:cNvSpPr txBox="1">
            <a:spLocks noGrp="1"/>
          </p:cNvSpPr>
          <p:nvPr>
            <p:ph type="body" sz="half" idx="1"/>
          </p:nvPr>
        </p:nvSpPr>
        <p:spPr>
          <a:xfrm>
            <a:off x="1185862" y="1638300"/>
            <a:ext cx="3886201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Eukaryotic chromosomes are linear molecules of DNA associated with histone proteins.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Different chromosomes carry different genes.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2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0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2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3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32" name="Gen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Genes</a:t>
            </a:r>
          </a:p>
        </p:txBody>
      </p:sp>
      <p:sp>
        <p:nvSpPr>
          <p:cNvPr id="233" name="Genes are regions of our genome that program the specific traits we see (phenotype) such as eye color, height, and many other factors.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810001" cy="487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Genes are regions of our genome that program the specific traits we see (phenotype) such as eye color, height, and many other factors.</a:t>
            </a:r>
          </a:p>
        </p:txBody>
      </p:sp>
      <p:pic>
        <p:nvPicPr>
          <p:cNvPr id="234" name="13_03bKaryotypePrep_CL.jpg" descr="13_03bKaryotypePrep_C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319337"/>
            <a:ext cx="4144963" cy="3179763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55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36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37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38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39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0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1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2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3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4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5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6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7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8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9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0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1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2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3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4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56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57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59" name="Homologous Chromoso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Homologous Chromosomes</a:t>
            </a:r>
          </a:p>
        </p:txBody>
      </p:sp>
      <p:sp>
        <p:nvSpPr>
          <p:cNvPr id="260" name="Homologous chromosomes are chromosomes of the same number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Homologous chromosomes are chromosomes of the same number. 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Each homologous chromosome contains genes that control the same inherited characteristic.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For example, if the gene that codes for PTC tasting is found on chromosome 7 of mom, it is found at the exact same locus on the homologous chromosome 7 of dad.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8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6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8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8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8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85" name="The Loc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The Locus</a:t>
            </a:r>
          </a:p>
        </p:txBody>
      </p:sp>
      <p:sp>
        <p:nvSpPr>
          <p:cNvPr id="286" name="The locus is the region of the chromosome where a particular gene is located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The locus is the region of the chromosome where a particular gene is located.</a:t>
            </a:r>
          </a:p>
        </p:txBody>
      </p:sp>
      <p:pic>
        <p:nvPicPr>
          <p:cNvPr id="28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475" y="3154567"/>
            <a:ext cx="5853456" cy="2957799"/>
          </a:xfrm>
          <a:prstGeom prst="rect">
            <a:avLst/>
          </a:prstGeom>
        </p:spPr>
      </p:pic>
      <p:sp>
        <p:nvSpPr>
          <p:cNvPr id="288" name="http://allaboutgenes.weebly.com/tas2r38.html"/>
          <p:cNvSpPr txBox="1"/>
          <p:nvPr/>
        </p:nvSpPr>
        <p:spPr>
          <a:xfrm>
            <a:off x="3459008" y="5932146"/>
            <a:ext cx="1678383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http://allaboutgenes.weebly.com/tas2r38.html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309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90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1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2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3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4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5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6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7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8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9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0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1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2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3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4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5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6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7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8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10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11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13" name="Diploid organisms have pairs of homologous chromosomes within their nuclei.…"/>
          <p:cNvSpPr txBox="1">
            <a:spLocks noGrp="1"/>
          </p:cNvSpPr>
          <p:nvPr>
            <p:ph type="body" idx="1"/>
          </p:nvPr>
        </p:nvSpPr>
        <p:spPr>
          <a:xfrm>
            <a:off x="1173162" y="1917700"/>
            <a:ext cx="7772401" cy="487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Diploid organisms have pairs of homologous chromosomes within their nuclei.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During the process of meiosis, the chromosome number is halved.</a:t>
            </a:r>
          </a:p>
        </p:txBody>
      </p:sp>
      <p:sp>
        <p:nvSpPr>
          <p:cNvPr id="314" name="Homologous Chromoso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Homologous Chromosomes</a:t>
            </a:r>
          </a:p>
        </p:txBody>
      </p:sp>
      <p:pic>
        <p:nvPicPr>
          <p:cNvPr id="315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582" y="5445638"/>
            <a:ext cx="7530979" cy="118860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336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317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18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19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0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1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2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3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4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5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6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7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8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9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30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31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32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33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34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35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37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38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340" name="13_04DuplicatedChromosome_L.jpg" descr="13_04DuplicatedChromosome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89062" y="457200"/>
            <a:ext cx="7340601" cy="5638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36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34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6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6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6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65" name="Homologous Chromosomes—Sort Of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Homologous Chromosomes—Sort Of…</a:t>
            </a:r>
          </a:p>
        </p:txBody>
      </p:sp>
      <p:sp>
        <p:nvSpPr>
          <p:cNvPr id="366" name="The only two chromosomes that don’t really fit the idea of being homologous are the sex chromosomes, the X and the Y.…"/>
          <p:cNvSpPr txBox="1">
            <a:spLocks noGrp="1"/>
          </p:cNvSpPr>
          <p:nvPr>
            <p:ph type="body" idx="1"/>
          </p:nvPr>
        </p:nvSpPr>
        <p:spPr>
          <a:xfrm>
            <a:off x="1173162" y="1747537"/>
            <a:ext cx="7772401" cy="48768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3000"/>
            </a:pPr>
            <a:r>
              <a:rPr dirty="0"/>
              <a:t>The only two chromosomes that don’t really fit the idea of being homologous are the sex chromosomes, the X and the Y.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3000"/>
            </a:pPr>
            <a:r>
              <a:rPr dirty="0"/>
              <a:t>The two sets of genes on these chromosomes are more different than they are alike.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3000"/>
            </a:pPr>
            <a:r>
              <a:rPr dirty="0"/>
              <a:t>They determine the sex of the individual: XX-female; XY-male</a:t>
            </a:r>
          </a:p>
        </p:txBody>
      </p:sp>
      <p:pic>
        <p:nvPicPr>
          <p:cNvPr id="367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464" y="5420562"/>
            <a:ext cx="7578674" cy="121526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38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36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8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9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92" name="Chromosome Number—Autoso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Chromosome Number—Autosomes</a:t>
            </a:r>
          </a:p>
        </p:txBody>
      </p:sp>
      <p:sp>
        <p:nvSpPr>
          <p:cNvPr id="393" name="When discussing chromosome number, we use an “n” to represent this idea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When discussing chromosome number, we use an “</a:t>
            </a:r>
            <a:r>
              <a:rPr i="1" dirty="0"/>
              <a:t>n</a:t>
            </a:r>
            <a:r>
              <a:rPr dirty="0"/>
              <a:t>” to represent this idea.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Any cell having both copies of chromosomes from the parent are said to be diploid which is 2</a:t>
            </a:r>
            <a:r>
              <a:rPr i="1" dirty="0"/>
              <a:t>n</a:t>
            </a:r>
            <a:r>
              <a:rPr dirty="0"/>
              <a:t>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In humans, 2</a:t>
            </a:r>
            <a:r>
              <a:rPr i="1" dirty="0"/>
              <a:t>n</a:t>
            </a:r>
            <a:r>
              <a:rPr dirty="0"/>
              <a:t>=46.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414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395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96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97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98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99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0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1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2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3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4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5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6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7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8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9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0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1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2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3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415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416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18" name="Chromosome Number—Sex Chromoso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Chromosome Number—Sex Chromosomes</a:t>
            </a:r>
          </a:p>
        </p:txBody>
      </p:sp>
      <p:sp>
        <p:nvSpPr>
          <p:cNvPr id="419" name="The gametes of sexually reproducing organisms contain a single chromosome set and are said to be haploid, 1n.…"/>
          <p:cNvSpPr txBox="1">
            <a:spLocks noGrp="1"/>
          </p:cNvSpPr>
          <p:nvPr>
            <p:ph type="body" idx="1"/>
          </p:nvPr>
        </p:nvSpPr>
        <p:spPr>
          <a:xfrm>
            <a:off x="1173162" y="1899313"/>
            <a:ext cx="7772401" cy="4876801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The gametes of sexually reproducing organisms contain a single chromosome set and are said to be haploid, </a:t>
            </a:r>
            <a:r>
              <a:rPr i="1" dirty="0"/>
              <a:t>1n</a:t>
            </a:r>
            <a:r>
              <a:rPr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For humans: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i="1" dirty="0"/>
              <a:t>n</a:t>
            </a:r>
            <a:r>
              <a:rPr dirty="0"/>
              <a:t>=23 (22 autosomes + 1 sex c-some).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Eggs and sperm are haploid.</a:t>
            </a:r>
          </a:p>
        </p:txBody>
      </p:sp>
      <p:pic>
        <p:nvPicPr>
          <p:cNvPr id="420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582" y="5614970"/>
            <a:ext cx="7648632" cy="120717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44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42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44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44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445" name="13_05HumanLifeCycle_L.jpg" descr="13_05HumanLifeCycle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227012"/>
            <a:ext cx="5237163" cy="64023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9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466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447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8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9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0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1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2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3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4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5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6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7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8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9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0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1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2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3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4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5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467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468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70" name="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Fertilization</a:t>
            </a:r>
          </a:p>
        </p:txBody>
      </p:sp>
      <p:sp>
        <p:nvSpPr>
          <p:cNvPr id="471" name="When 2 haploid cells fuse together, a diploid zygote is formed.…"/>
          <p:cNvSpPr txBox="1">
            <a:spLocks noGrp="1"/>
          </p:cNvSpPr>
          <p:nvPr>
            <p:ph type="body" sz="half" idx="1"/>
          </p:nvPr>
        </p:nvSpPr>
        <p:spPr>
          <a:xfrm>
            <a:off x="1058862" y="1574800"/>
            <a:ext cx="4686301" cy="5130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When 2 haploid cells fuse together, a diploid zygote is formed.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zygote now contains a mix of genes from the two parents.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It will divide mitotically and give rise to a mature organism.</a:t>
            </a:r>
          </a:p>
        </p:txBody>
      </p:sp>
      <p:pic>
        <p:nvPicPr>
          <p:cNvPr id="472" name="13_x1SpermAndEgg_XUP.jpg" descr="13_x1SpermAndEgg_XUP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86472" y="2066744"/>
            <a:ext cx="3266981" cy="3842112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493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474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5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6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7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8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9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0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1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2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3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4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5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6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7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8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9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0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1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2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494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495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97" name="So, how does this happen?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789286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So, how does this happen?</a:t>
            </a:r>
          </a:p>
        </p:txBody>
      </p:sp>
      <p:sp>
        <p:nvSpPr>
          <p:cNvPr id="498" name="The new individuals now have traits of both parents.…"/>
          <p:cNvSpPr txBox="1">
            <a:spLocks noGrp="1"/>
          </p:cNvSpPr>
          <p:nvPr>
            <p:ph type="body" idx="1"/>
          </p:nvPr>
        </p:nvSpPr>
        <p:spPr>
          <a:xfrm>
            <a:off x="1173162" y="990600"/>
            <a:ext cx="7772401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The new individuals now have traits of both parents.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Recall, the chromosome that is inherited is tightly coiled and contains as few as 71 genes on the Y chromosome, to as many as 2,058 on chromosome 1.</a:t>
            </a:r>
          </a:p>
        </p:txBody>
      </p:sp>
      <p:pic>
        <p:nvPicPr>
          <p:cNvPr id="499" name="19_02dChromatinPacking_L.jpg" descr="19_02dChromatinPacking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050" y="4490753"/>
            <a:ext cx="6340025" cy="22325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520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501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2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3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4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5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6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7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8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9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0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1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2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3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4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5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6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7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8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9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21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22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24" name="Modes of Reprodu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Modes of Reproduction</a:t>
            </a:r>
          </a:p>
        </p:txBody>
      </p:sp>
      <p:sp>
        <p:nvSpPr>
          <p:cNvPr id="525" name="When discussing heredity, there are a couple of modes of reproduction that need to be discusse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When discussing heredity, there are a couple of modes of reproduction that need to be discussed.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Sexual and asexual.</a:t>
            </a:r>
          </a:p>
        </p:txBody>
      </p:sp>
      <p:pic>
        <p:nvPicPr>
          <p:cNvPr id="526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099" y="5500196"/>
            <a:ext cx="7842942" cy="121803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0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547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528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9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0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1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2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3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4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5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6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7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8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9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0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1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2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3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4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5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6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48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49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51" name="Sexual Reprodu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Sexual Reproduction</a:t>
            </a:r>
          </a:p>
        </p:txBody>
      </p:sp>
      <p:sp>
        <p:nvSpPr>
          <p:cNvPr id="552" name="2 parents “mate” and give rise to offspring that have a variety of combinations of genes which are inherited by the new offspring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2 parents “mate” and give rise to offspring that have a variety of combinations of genes which are inherited by the new offspring.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They are not genetically identical to the </a:t>
            </a:r>
            <a:r>
              <a:t>parents.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85628-FC53-97A5-6DD7-26B8A3612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0" name="Group">
            <a:extLst>
              <a:ext uri="{FF2B5EF4-FFF2-40B4-BE49-F238E27FC236}">
                <a16:creationId xmlns:a16="http://schemas.microsoft.com/office/drawing/2014/main" id="{F54F73A4-0244-0C91-2A78-5F2CCC967013}"/>
              </a:ext>
            </a:extLst>
          </p:cNvPr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547" name="Group">
              <a:extLst>
                <a:ext uri="{FF2B5EF4-FFF2-40B4-BE49-F238E27FC236}">
                  <a16:creationId xmlns:a16="http://schemas.microsoft.com/office/drawing/2014/main" id="{40431A0C-CBFC-B6D2-7F9C-E708C043EBCC}"/>
                </a:ext>
              </a:extLst>
            </p:cNvPr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528" name="Rectangle">
                <a:extLst>
                  <a:ext uri="{FF2B5EF4-FFF2-40B4-BE49-F238E27FC236}">
                    <a16:creationId xmlns:a16="http://schemas.microsoft.com/office/drawing/2014/main" id="{51CE4582-A9EE-5161-42DA-B141958DD85E}"/>
                  </a:ext>
                </a:extLst>
              </p:cNvPr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9" name="Shape">
                <a:extLst>
                  <a:ext uri="{FF2B5EF4-FFF2-40B4-BE49-F238E27FC236}">
                    <a16:creationId xmlns:a16="http://schemas.microsoft.com/office/drawing/2014/main" id="{0B36BA75-B342-9F2E-3677-CDE1793D92C6}"/>
                  </a:ext>
                </a:extLst>
              </p:cNvPr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0" name="Shape">
                <a:extLst>
                  <a:ext uri="{FF2B5EF4-FFF2-40B4-BE49-F238E27FC236}">
                    <a16:creationId xmlns:a16="http://schemas.microsoft.com/office/drawing/2014/main" id="{B755972E-28CE-90EE-1A4E-DD96F1A62E7E}"/>
                  </a:ext>
                </a:extLst>
              </p:cNvPr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1" name="Shape">
                <a:extLst>
                  <a:ext uri="{FF2B5EF4-FFF2-40B4-BE49-F238E27FC236}">
                    <a16:creationId xmlns:a16="http://schemas.microsoft.com/office/drawing/2014/main" id="{C0789785-6F78-38D2-06D2-300124496DAA}"/>
                  </a:ext>
                </a:extLst>
              </p:cNvPr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2" name="Shape">
                <a:extLst>
                  <a:ext uri="{FF2B5EF4-FFF2-40B4-BE49-F238E27FC236}">
                    <a16:creationId xmlns:a16="http://schemas.microsoft.com/office/drawing/2014/main" id="{75182ADF-1067-B6C6-45E7-3C4227FB23F5}"/>
                  </a:ext>
                </a:extLst>
              </p:cNvPr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3" name="Shape">
                <a:extLst>
                  <a:ext uri="{FF2B5EF4-FFF2-40B4-BE49-F238E27FC236}">
                    <a16:creationId xmlns:a16="http://schemas.microsoft.com/office/drawing/2014/main" id="{D8180AE2-2BAD-854D-8E42-7C7DAEC85276}"/>
                  </a:ext>
                </a:extLst>
              </p:cNvPr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4" name="Shape">
                <a:extLst>
                  <a:ext uri="{FF2B5EF4-FFF2-40B4-BE49-F238E27FC236}">
                    <a16:creationId xmlns:a16="http://schemas.microsoft.com/office/drawing/2014/main" id="{3721324A-ACB5-A1CC-AD0D-E1735C05FA59}"/>
                  </a:ext>
                </a:extLst>
              </p:cNvPr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5" name="Shape">
                <a:extLst>
                  <a:ext uri="{FF2B5EF4-FFF2-40B4-BE49-F238E27FC236}">
                    <a16:creationId xmlns:a16="http://schemas.microsoft.com/office/drawing/2014/main" id="{A51FB1A7-192F-1FE9-E6A8-D7B86F37C4F7}"/>
                  </a:ext>
                </a:extLst>
              </p:cNvPr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6" name="Shape">
                <a:extLst>
                  <a:ext uri="{FF2B5EF4-FFF2-40B4-BE49-F238E27FC236}">
                    <a16:creationId xmlns:a16="http://schemas.microsoft.com/office/drawing/2014/main" id="{1B7F33DF-2C93-2941-29F8-2A83F43B5476}"/>
                  </a:ext>
                </a:extLst>
              </p:cNvPr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7" name="Shape">
                <a:extLst>
                  <a:ext uri="{FF2B5EF4-FFF2-40B4-BE49-F238E27FC236}">
                    <a16:creationId xmlns:a16="http://schemas.microsoft.com/office/drawing/2014/main" id="{41F03BE8-F452-7D9E-53D9-CA1765379852}"/>
                  </a:ext>
                </a:extLst>
              </p:cNvPr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8" name="Shape">
                <a:extLst>
                  <a:ext uri="{FF2B5EF4-FFF2-40B4-BE49-F238E27FC236}">
                    <a16:creationId xmlns:a16="http://schemas.microsoft.com/office/drawing/2014/main" id="{2866885A-1FBF-0FCA-723E-76E55A9ED14D}"/>
                  </a:ext>
                </a:extLst>
              </p:cNvPr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9" name="Shape">
                <a:extLst>
                  <a:ext uri="{FF2B5EF4-FFF2-40B4-BE49-F238E27FC236}">
                    <a16:creationId xmlns:a16="http://schemas.microsoft.com/office/drawing/2014/main" id="{BAA5D3DC-B358-D933-44B5-59268DA158F6}"/>
                  </a:ext>
                </a:extLst>
              </p:cNvPr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0" name="Shape">
                <a:extLst>
                  <a:ext uri="{FF2B5EF4-FFF2-40B4-BE49-F238E27FC236}">
                    <a16:creationId xmlns:a16="http://schemas.microsoft.com/office/drawing/2014/main" id="{CE131AEB-B6B6-E3ED-FF3C-6121DC489823}"/>
                  </a:ext>
                </a:extLst>
              </p:cNvPr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1" name="Shape">
                <a:extLst>
                  <a:ext uri="{FF2B5EF4-FFF2-40B4-BE49-F238E27FC236}">
                    <a16:creationId xmlns:a16="http://schemas.microsoft.com/office/drawing/2014/main" id="{0E5AAE3C-01D5-F583-E66E-85A77CC0AF1B}"/>
                  </a:ext>
                </a:extLst>
              </p:cNvPr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2" name="Shape">
                <a:extLst>
                  <a:ext uri="{FF2B5EF4-FFF2-40B4-BE49-F238E27FC236}">
                    <a16:creationId xmlns:a16="http://schemas.microsoft.com/office/drawing/2014/main" id="{CDF00A52-30F8-00B0-6373-AC0199F86E6D}"/>
                  </a:ext>
                </a:extLst>
              </p:cNvPr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3" name="Shape">
                <a:extLst>
                  <a:ext uri="{FF2B5EF4-FFF2-40B4-BE49-F238E27FC236}">
                    <a16:creationId xmlns:a16="http://schemas.microsoft.com/office/drawing/2014/main" id="{47241C2C-C908-ADAB-BD49-0ADA07D4297F}"/>
                  </a:ext>
                </a:extLst>
              </p:cNvPr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4" name="Shape">
                <a:extLst>
                  <a:ext uri="{FF2B5EF4-FFF2-40B4-BE49-F238E27FC236}">
                    <a16:creationId xmlns:a16="http://schemas.microsoft.com/office/drawing/2014/main" id="{C98C5762-864F-8A54-5D68-ACF63EC764B8}"/>
                  </a:ext>
                </a:extLst>
              </p:cNvPr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5" name="Shape">
                <a:extLst>
                  <a:ext uri="{FF2B5EF4-FFF2-40B4-BE49-F238E27FC236}">
                    <a16:creationId xmlns:a16="http://schemas.microsoft.com/office/drawing/2014/main" id="{D7CD0C86-9BB7-2BB4-FB98-2B72700C7AAE}"/>
                  </a:ext>
                </a:extLst>
              </p:cNvPr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6" name="Shape">
                <a:extLst>
                  <a:ext uri="{FF2B5EF4-FFF2-40B4-BE49-F238E27FC236}">
                    <a16:creationId xmlns:a16="http://schemas.microsoft.com/office/drawing/2014/main" id="{72268B2D-DCD9-82FD-C2E0-E0E813C48706}"/>
                  </a:ext>
                </a:extLst>
              </p:cNvPr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48" name="Shape">
              <a:extLst>
                <a:ext uri="{FF2B5EF4-FFF2-40B4-BE49-F238E27FC236}">
                  <a16:creationId xmlns:a16="http://schemas.microsoft.com/office/drawing/2014/main" id="{E49A1E6C-D5C5-A425-4818-30EDA400B6DD}"/>
                </a:ext>
              </a:extLst>
            </p:cNvPr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49" name="Shape">
              <a:extLst>
                <a:ext uri="{FF2B5EF4-FFF2-40B4-BE49-F238E27FC236}">
                  <a16:creationId xmlns:a16="http://schemas.microsoft.com/office/drawing/2014/main" id="{17D6F2E4-2D93-C7B0-13A9-2C507B1793C7}"/>
                </a:ext>
              </a:extLst>
            </p:cNvPr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51" name="Sexual Reproduction">
            <a:extLst>
              <a:ext uri="{FF2B5EF4-FFF2-40B4-BE49-F238E27FC236}">
                <a16:creationId xmlns:a16="http://schemas.microsoft.com/office/drawing/2014/main" id="{EAC0801A-52E7-D0E5-DCCE-E25EE6610A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Sexual Reproduction</a:t>
            </a:r>
          </a:p>
        </p:txBody>
      </p:sp>
      <p:sp>
        <p:nvSpPr>
          <p:cNvPr id="552" name="2 parents “mate” and give rise to offspring that have a variety of combinations of genes which are inherited by the new offspring.…">
            <a:extLst>
              <a:ext uri="{FF2B5EF4-FFF2-40B4-BE49-F238E27FC236}">
                <a16:creationId xmlns:a16="http://schemas.microsoft.com/office/drawing/2014/main" id="{A8801C2F-BCF6-E52B-406F-58AB8602CE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Advantages: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Generation of genetic diversity.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Allows for adaptation to a changing environment.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Disadvantages: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Metabolically costly.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Need to find a mate.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Courtship takes time and consumes resources.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600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6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573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554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5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6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7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8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9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0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1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2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3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4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5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6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7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8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9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0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1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2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74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75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77" name="Asexual Reprodu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Asexual Reproduction</a:t>
            </a:r>
          </a:p>
        </p:txBody>
      </p:sp>
      <p:sp>
        <p:nvSpPr>
          <p:cNvPr id="578" name="A single parent gives rise to the offspring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A single parent gives rise to the offspring.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In the process, all of the parent’s genes are passed on to the offspring and a clone is formed.</a:t>
            </a:r>
          </a:p>
          <a:p>
            <a:pPr lvl="1"/>
            <a:r>
              <a:rPr dirty="0"/>
              <a:t>A hydra and yeast are examples of asexually reproducing organisms.</a:t>
            </a:r>
          </a:p>
          <a:p>
            <a:pPr lvl="1"/>
            <a:r>
              <a:rPr dirty="0"/>
              <a:t>They reproduce by budding off clones of themselves.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7A026-0608-ECBB-BC3C-82CC5401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6" name="Group">
            <a:extLst>
              <a:ext uri="{FF2B5EF4-FFF2-40B4-BE49-F238E27FC236}">
                <a16:creationId xmlns:a16="http://schemas.microsoft.com/office/drawing/2014/main" id="{49956031-8B87-41CD-A477-F6CF1AAB0AD0}"/>
              </a:ext>
            </a:extLst>
          </p:cNvPr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573" name="Group">
              <a:extLst>
                <a:ext uri="{FF2B5EF4-FFF2-40B4-BE49-F238E27FC236}">
                  <a16:creationId xmlns:a16="http://schemas.microsoft.com/office/drawing/2014/main" id="{3C9F8BB6-F892-81D1-1629-C02D891E1813}"/>
                </a:ext>
              </a:extLst>
            </p:cNvPr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554" name="Rectangle">
                <a:extLst>
                  <a:ext uri="{FF2B5EF4-FFF2-40B4-BE49-F238E27FC236}">
                    <a16:creationId xmlns:a16="http://schemas.microsoft.com/office/drawing/2014/main" id="{2597A4A3-4EE1-0BE7-EBC4-85F08A6BD4FE}"/>
                  </a:ext>
                </a:extLst>
              </p:cNvPr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5" name="Shape">
                <a:extLst>
                  <a:ext uri="{FF2B5EF4-FFF2-40B4-BE49-F238E27FC236}">
                    <a16:creationId xmlns:a16="http://schemas.microsoft.com/office/drawing/2014/main" id="{C61AF1B8-3674-0102-84A5-269B1B4D6F8D}"/>
                  </a:ext>
                </a:extLst>
              </p:cNvPr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6" name="Shape">
                <a:extLst>
                  <a:ext uri="{FF2B5EF4-FFF2-40B4-BE49-F238E27FC236}">
                    <a16:creationId xmlns:a16="http://schemas.microsoft.com/office/drawing/2014/main" id="{25C024A2-2325-7DC3-BF4A-E7C43167B13A}"/>
                  </a:ext>
                </a:extLst>
              </p:cNvPr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7" name="Shape">
                <a:extLst>
                  <a:ext uri="{FF2B5EF4-FFF2-40B4-BE49-F238E27FC236}">
                    <a16:creationId xmlns:a16="http://schemas.microsoft.com/office/drawing/2014/main" id="{5FD97E0C-71CF-B16D-9653-C99DD55790A7}"/>
                  </a:ext>
                </a:extLst>
              </p:cNvPr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8" name="Shape">
                <a:extLst>
                  <a:ext uri="{FF2B5EF4-FFF2-40B4-BE49-F238E27FC236}">
                    <a16:creationId xmlns:a16="http://schemas.microsoft.com/office/drawing/2014/main" id="{B0859024-DC78-52CE-0681-8C37462E0677}"/>
                  </a:ext>
                </a:extLst>
              </p:cNvPr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9" name="Shape">
                <a:extLst>
                  <a:ext uri="{FF2B5EF4-FFF2-40B4-BE49-F238E27FC236}">
                    <a16:creationId xmlns:a16="http://schemas.microsoft.com/office/drawing/2014/main" id="{F6B6539E-163C-2895-71CF-937CE7AEF587}"/>
                  </a:ext>
                </a:extLst>
              </p:cNvPr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0" name="Shape">
                <a:extLst>
                  <a:ext uri="{FF2B5EF4-FFF2-40B4-BE49-F238E27FC236}">
                    <a16:creationId xmlns:a16="http://schemas.microsoft.com/office/drawing/2014/main" id="{BA0D278B-9798-8458-EA88-8F06A9A02532}"/>
                  </a:ext>
                </a:extLst>
              </p:cNvPr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1" name="Shape">
                <a:extLst>
                  <a:ext uri="{FF2B5EF4-FFF2-40B4-BE49-F238E27FC236}">
                    <a16:creationId xmlns:a16="http://schemas.microsoft.com/office/drawing/2014/main" id="{F762679F-1BC1-5E63-A6F6-E190EF044141}"/>
                  </a:ext>
                </a:extLst>
              </p:cNvPr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2" name="Shape">
                <a:extLst>
                  <a:ext uri="{FF2B5EF4-FFF2-40B4-BE49-F238E27FC236}">
                    <a16:creationId xmlns:a16="http://schemas.microsoft.com/office/drawing/2014/main" id="{DAE63EE9-F315-418F-18FB-E5C583CE870B}"/>
                  </a:ext>
                </a:extLst>
              </p:cNvPr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3" name="Shape">
                <a:extLst>
                  <a:ext uri="{FF2B5EF4-FFF2-40B4-BE49-F238E27FC236}">
                    <a16:creationId xmlns:a16="http://schemas.microsoft.com/office/drawing/2014/main" id="{CB854864-1747-0DD8-A71E-F19E343F0F34}"/>
                  </a:ext>
                </a:extLst>
              </p:cNvPr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4" name="Shape">
                <a:extLst>
                  <a:ext uri="{FF2B5EF4-FFF2-40B4-BE49-F238E27FC236}">
                    <a16:creationId xmlns:a16="http://schemas.microsoft.com/office/drawing/2014/main" id="{9328C361-0C29-B0E4-1379-95B137C76609}"/>
                  </a:ext>
                </a:extLst>
              </p:cNvPr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5" name="Shape">
                <a:extLst>
                  <a:ext uri="{FF2B5EF4-FFF2-40B4-BE49-F238E27FC236}">
                    <a16:creationId xmlns:a16="http://schemas.microsoft.com/office/drawing/2014/main" id="{BD051357-F79A-E141-11A4-CAECFD802432}"/>
                  </a:ext>
                </a:extLst>
              </p:cNvPr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6" name="Shape">
                <a:extLst>
                  <a:ext uri="{FF2B5EF4-FFF2-40B4-BE49-F238E27FC236}">
                    <a16:creationId xmlns:a16="http://schemas.microsoft.com/office/drawing/2014/main" id="{EDA85AE7-A5C1-F070-0C14-A9354CD609AB}"/>
                  </a:ext>
                </a:extLst>
              </p:cNvPr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7" name="Shape">
                <a:extLst>
                  <a:ext uri="{FF2B5EF4-FFF2-40B4-BE49-F238E27FC236}">
                    <a16:creationId xmlns:a16="http://schemas.microsoft.com/office/drawing/2014/main" id="{BB8A028F-429F-5E28-FC12-0F9C50594EC1}"/>
                  </a:ext>
                </a:extLst>
              </p:cNvPr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8" name="Shape">
                <a:extLst>
                  <a:ext uri="{FF2B5EF4-FFF2-40B4-BE49-F238E27FC236}">
                    <a16:creationId xmlns:a16="http://schemas.microsoft.com/office/drawing/2014/main" id="{EE6ACF5E-FD6C-0D3F-39AE-618D82494B7C}"/>
                  </a:ext>
                </a:extLst>
              </p:cNvPr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9" name="Shape">
                <a:extLst>
                  <a:ext uri="{FF2B5EF4-FFF2-40B4-BE49-F238E27FC236}">
                    <a16:creationId xmlns:a16="http://schemas.microsoft.com/office/drawing/2014/main" id="{1A38088F-A229-AE34-1999-7DF21300118D}"/>
                  </a:ext>
                </a:extLst>
              </p:cNvPr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0" name="Shape">
                <a:extLst>
                  <a:ext uri="{FF2B5EF4-FFF2-40B4-BE49-F238E27FC236}">
                    <a16:creationId xmlns:a16="http://schemas.microsoft.com/office/drawing/2014/main" id="{206C7594-6CF7-EAE8-1C70-6185CD644342}"/>
                  </a:ext>
                </a:extLst>
              </p:cNvPr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1" name="Shape">
                <a:extLst>
                  <a:ext uri="{FF2B5EF4-FFF2-40B4-BE49-F238E27FC236}">
                    <a16:creationId xmlns:a16="http://schemas.microsoft.com/office/drawing/2014/main" id="{54DADF93-0E9F-42B7-582D-A1417D556A34}"/>
                  </a:ext>
                </a:extLst>
              </p:cNvPr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2" name="Shape">
                <a:extLst>
                  <a:ext uri="{FF2B5EF4-FFF2-40B4-BE49-F238E27FC236}">
                    <a16:creationId xmlns:a16="http://schemas.microsoft.com/office/drawing/2014/main" id="{83836721-26D1-525D-62FD-8467FE068DD4}"/>
                  </a:ext>
                </a:extLst>
              </p:cNvPr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74" name="Shape">
              <a:extLst>
                <a:ext uri="{FF2B5EF4-FFF2-40B4-BE49-F238E27FC236}">
                  <a16:creationId xmlns:a16="http://schemas.microsoft.com/office/drawing/2014/main" id="{25EDED57-1995-8DE1-3BAA-D3B69E117962}"/>
                </a:ext>
              </a:extLst>
            </p:cNvPr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75" name="Shape">
              <a:extLst>
                <a:ext uri="{FF2B5EF4-FFF2-40B4-BE49-F238E27FC236}">
                  <a16:creationId xmlns:a16="http://schemas.microsoft.com/office/drawing/2014/main" id="{4E6F633D-E90F-A813-53D5-47C04EB9122F}"/>
                </a:ext>
              </a:extLst>
            </p:cNvPr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77" name="Asexual Reproduction">
            <a:extLst>
              <a:ext uri="{FF2B5EF4-FFF2-40B4-BE49-F238E27FC236}">
                <a16:creationId xmlns:a16="http://schemas.microsoft.com/office/drawing/2014/main" id="{5F7A4E1B-4B09-897B-6492-527B2DEC59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Asexual Reproduction</a:t>
            </a:r>
          </a:p>
        </p:txBody>
      </p:sp>
      <p:sp>
        <p:nvSpPr>
          <p:cNvPr id="578" name="A single parent gives rise to the offspring.…">
            <a:extLst>
              <a:ext uri="{FF2B5EF4-FFF2-40B4-BE49-F238E27FC236}">
                <a16:creationId xmlns:a16="http://schemas.microsoft.com/office/drawing/2014/main" id="{E35CAC1E-7D7A-F0D9-5970-8C01809ECB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b="1" dirty="0"/>
              <a:t>A</a:t>
            </a:r>
            <a:r>
              <a:rPr lang="en-US" b="1" dirty="0"/>
              <a:t>dvantages: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It is rapid.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 need to find a mate.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Disadvantages: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Adaptation is difficult.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Low genetic diversity/generation of diversity.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071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2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599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580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1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2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3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4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5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6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7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8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9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0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1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2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3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4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5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6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7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8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00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01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03" name="The Sexual Lifecycle—Huma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The Sexual Lifecycle—Humans </a:t>
            </a:r>
          </a:p>
        </p:txBody>
      </p:sp>
      <p:sp>
        <p:nvSpPr>
          <p:cNvPr id="604" name="Somatic cells are the cells other than the sperm and egg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Somatic cells are the cells other than the sperm and egg.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Each one contains 46 chromosomes (23 pairs, 1 pair from each parent).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Each parent contributes 22 autosomes and 1 sex c-some.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8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625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606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7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8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9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0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1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2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3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4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5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6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7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8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9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0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1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2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3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4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26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27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29" name="Genet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Genetics</a:t>
            </a:r>
          </a:p>
        </p:txBody>
      </p:sp>
      <p:sp>
        <p:nvSpPr>
          <p:cNvPr id="630" name="When people study genetics, they are studying heredity and inherited variation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When people study genetics, they are studying heredity and inherited variations.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For example, when we say we have our parent’s nose or eyes, we are actually saying that we have their segments of DNA (genes).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65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63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5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5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55" name="So, how does this happen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So, how does this happen?</a:t>
            </a:r>
          </a:p>
        </p:txBody>
      </p:sp>
      <p:sp>
        <p:nvSpPr>
          <p:cNvPr id="656" name="How do the genes get passed on from one generation to the next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How do the genes get passed on from one generation to the next?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exact replication and random mixing of our genes/DNA in our gametes produces copies that can be passed from one generation to the next.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This is the topic of the next presentation.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AD6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AD6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866</Words>
  <Application>Microsoft Macintosh PowerPoint</Application>
  <PresentationFormat>On-screen Show (4:3)</PresentationFormat>
  <Paragraphs>86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Lucida Grande</vt:lpstr>
      <vt:lpstr>Times New Roman</vt:lpstr>
      <vt:lpstr>Wingdings</vt:lpstr>
      <vt:lpstr>White</vt:lpstr>
      <vt:lpstr>Chapter 13 Cell and Nuclear Division</vt:lpstr>
      <vt:lpstr>Inheritance/Heredity</vt:lpstr>
      <vt:lpstr>Chromosomes</vt:lpstr>
      <vt:lpstr>Prokaryotic Chromosomes</vt:lpstr>
      <vt:lpstr>Eukaryotic Chromosomes</vt:lpstr>
      <vt:lpstr>Genes</vt:lpstr>
      <vt:lpstr>Homologous Chromosomes</vt:lpstr>
      <vt:lpstr>The Locus</vt:lpstr>
      <vt:lpstr>Homologous Chromosomes</vt:lpstr>
      <vt:lpstr>PowerPoint Presentation</vt:lpstr>
      <vt:lpstr>Homologous Chromosomes—Sort Of…</vt:lpstr>
      <vt:lpstr>Chromosome Number—Autosomes</vt:lpstr>
      <vt:lpstr>Chromosome Number—Sex Chromosomes</vt:lpstr>
      <vt:lpstr>PowerPoint Presentation</vt:lpstr>
      <vt:lpstr>Fertilization</vt:lpstr>
      <vt:lpstr>So, how does this happen?</vt:lpstr>
      <vt:lpstr>Modes of Reproduction</vt:lpstr>
      <vt:lpstr>Sexual Reproduction</vt:lpstr>
      <vt:lpstr>Sexual Reproduction</vt:lpstr>
      <vt:lpstr>Asexual Reproduction</vt:lpstr>
      <vt:lpstr>Asexual Reproduction</vt:lpstr>
      <vt:lpstr>The Sexual Lifecycle—Humans </vt:lpstr>
      <vt:lpstr>Genetics</vt:lpstr>
      <vt:lpstr>So, how does this happen?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MULTHAUPT, TRAVIS</cp:lastModifiedBy>
  <cp:revision>9</cp:revision>
  <dcterms:modified xsi:type="dcterms:W3CDTF">2026-03-08T13:34:05Z</dcterms:modified>
</cp:coreProperties>
</file>