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40639" marR="40639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1pPr>
    <a:lvl2pPr marL="40639" marR="40639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2pPr>
    <a:lvl3pPr marL="40639" marR="40639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3pPr>
    <a:lvl4pPr marL="40639" marR="40639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4pPr>
    <a:lvl5pPr marL="40639" marR="40639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5pPr>
    <a:lvl6pPr marL="40639" marR="40639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6pPr>
    <a:lvl7pPr marL="40639" marR="40639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7pPr>
    <a:lvl8pPr marL="40639" marR="40639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8pPr>
    <a:lvl9pPr marL="40639" marR="40639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D51ADE6A-740E-44AE-83CC-AE7238B6C88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/>
    <p:restoredTop sz="94652"/>
  </p:normalViewPr>
  <p:slideViewPr>
    <p:cSldViewPr snapToGrid="0">
      <p:cViewPr varScale="1">
        <p:scale>
          <a:sx n="184" d="100"/>
          <a:sy n="184" d="100"/>
        </p:scale>
        <p:origin x="528" y="192"/>
      </p:cViewPr>
      <p:guideLst/>
    </p:cSldViewPr>
  </p:slideViewPr>
  <p:outlineViewPr>
    <p:cViewPr>
      <p:scale>
        <a:sx n="33" d="100"/>
        <a:sy n="33" d="100"/>
      </p:scale>
      <p:origin x="0" y="-1168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4572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9144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13716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18288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2286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27432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32004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36576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016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147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d's 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"/>
          <p:cNvGrpSpPr/>
          <p:nvPr/>
        </p:nvGrpSpPr>
        <p:grpSpPr>
          <a:xfrm>
            <a:off x="-3175" y="2438400"/>
            <a:ext cx="9147175" cy="1063626"/>
            <a:chOff x="0" y="0"/>
            <a:chExt cx="9147175" cy="1063624"/>
          </a:xfrm>
        </p:grpSpPr>
        <p:grpSp>
          <p:nvGrpSpPr>
            <p:cNvPr id="62" name="Group"/>
            <p:cNvGrpSpPr/>
            <p:nvPr/>
          </p:nvGrpSpPr>
          <p:grpSpPr>
            <a:xfrm flipH="1">
              <a:off x="0" y="41275"/>
              <a:ext cx="9147175" cy="1000126"/>
              <a:chOff x="0" y="0"/>
              <a:chExt cx="9147175" cy="1000125"/>
            </a:xfrm>
          </p:grpSpPr>
          <p:sp>
            <p:nvSpPr>
              <p:cNvPr id="43" name="Rectangle"/>
              <p:cNvSpPr/>
              <p:nvPr/>
            </p:nvSpPr>
            <p:spPr>
              <a:xfrm rot="16200000">
                <a:off x="4064793" y="-4055270"/>
                <a:ext cx="990601" cy="9120189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4" name="Shape"/>
              <p:cNvSpPr/>
              <p:nvPr/>
            </p:nvSpPr>
            <p:spPr>
              <a:xfrm rot="16200000">
                <a:off x="2068573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" name="Shape"/>
              <p:cNvSpPr/>
              <p:nvPr/>
            </p:nvSpPr>
            <p:spPr>
              <a:xfrm rot="16200000">
                <a:off x="1529884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" name="Shape"/>
              <p:cNvSpPr/>
              <p:nvPr/>
            </p:nvSpPr>
            <p:spPr>
              <a:xfrm rot="16200000">
                <a:off x="-90120" y="312714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7" name="Shape"/>
              <p:cNvSpPr/>
              <p:nvPr/>
            </p:nvSpPr>
            <p:spPr>
              <a:xfrm rot="16200000">
                <a:off x="1048993" y="279744"/>
                <a:ext cx="990601" cy="4501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" name="Shape"/>
              <p:cNvSpPr/>
              <p:nvPr/>
            </p:nvSpPr>
            <p:spPr>
              <a:xfrm rot="16200000">
                <a:off x="704850" y="217487"/>
                <a:ext cx="990600" cy="5746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" name="Shape"/>
              <p:cNvSpPr/>
              <p:nvPr/>
            </p:nvSpPr>
            <p:spPr>
              <a:xfrm rot="16200000">
                <a:off x="256381" y="289328"/>
                <a:ext cx="990601" cy="4309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" name="Shape"/>
              <p:cNvSpPr/>
              <p:nvPr/>
            </p:nvSpPr>
            <p:spPr>
              <a:xfrm rot="16200000">
                <a:off x="5065773" y="196788"/>
                <a:ext cx="990601" cy="600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" name="Shape"/>
              <p:cNvSpPr/>
              <p:nvPr/>
            </p:nvSpPr>
            <p:spPr>
              <a:xfrm rot="16200000">
                <a:off x="4527084" y="194140"/>
                <a:ext cx="990601" cy="605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2" name="Shape"/>
              <p:cNvSpPr/>
              <p:nvPr/>
            </p:nvSpPr>
            <p:spPr>
              <a:xfrm rot="16200000">
                <a:off x="2905493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" name="Shape"/>
              <p:cNvSpPr/>
              <p:nvPr/>
            </p:nvSpPr>
            <p:spPr>
              <a:xfrm rot="16200000">
                <a:off x="4044606" y="271806"/>
                <a:ext cx="990601" cy="450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" name="Shape"/>
              <p:cNvSpPr/>
              <p:nvPr/>
            </p:nvSpPr>
            <p:spPr>
              <a:xfrm rot="16200000">
                <a:off x="3701256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" name="Shape"/>
              <p:cNvSpPr/>
              <p:nvPr/>
            </p:nvSpPr>
            <p:spPr>
              <a:xfrm rot="16200000">
                <a:off x="3252787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" name="Shape"/>
              <p:cNvSpPr/>
              <p:nvPr/>
            </p:nvSpPr>
            <p:spPr>
              <a:xfrm rot="16200000">
                <a:off x="6440548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" name="Shape"/>
              <p:cNvSpPr/>
              <p:nvPr/>
            </p:nvSpPr>
            <p:spPr>
              <a:xfrm rot="16200000">
                <a:off x="5901859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8" name="Shape"/>
              <p:cNvSpPr/>
              <p:nvPr/>
            </p:nvSpPr>
            <p:spPr>
              <a:xfrm rot="16200000">
                <a:off x="7277467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" name="Shape"/>
              <p:cNvSpPr/>
              <p:nvPr/>
            </p:nvSpPr>
            <p:spPr>
              <a:xfrm>
                <a:off x="8685212" y="0"/>
                <a:ext cx="461963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" name="Shape"/>
              <p:cNvSpPr/>
              <p:nvPr/>
            </p:nvSpPr>
            <p:spPr>
              <a:xfrm rot="16200000">
                <a:off x="8073231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" name="Shape"/>
              <p:cNvSpPr/>
              <p:nvPr/>
            </p:nvSpPr>
            <p:spPr>
              <a:xfrm rot="16200000">
                <a:off x="7624762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3" name="Shape"/>
            <p:cNvSpPr/>
            <p:nvPr/>
          </p:nvSpPr>
          <p:spPr>
            <a:xfrm flipH="1">
              <a:off x="0" y="0"/>
              <a:ext cx="9147175" cy="443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64" name="Shape"/>
            <p:cNvSpPr/>
            <p:nvPr/>
          </p:nvSpPr>
          <p:spPr>
            <a:xfrm flipH="1">
              <a:off x="0" y="763587"/>
              <a:ext cx="9145588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1173162" y="514350"/>
            <a:ext cx="7772401" cy="28273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166812" y="3886200"/>
            <a:ext cx="6400801" cy="2971800"/>
          </a:xfrm>
          <a:prstGeom prst="rect">
            <a:avLst/>
          </a:prstGeom>
        </p:spPr>
        <p:txBody>
          <a:bodyPr/>
          <a:lstStyle>
            <a:lvl1pPr marL="40639" indent="0">
              <a:buSzTx/>
              <a:buFont typeface="Wingdings"/>
              <a:buNone/>
            </a:lvl1pPr>
            <a:lvl2pPr marL="497840" indent="0" algn="ctr">
              <a:buSzTx/>
              <a:buNone/>
            </a:lvl2pPr>
            <a:lvl3pPr marL="955039" indent="0" algn="ctr">
              <a:buSzTx/>
              <a:buNone/>
            </a:lvl3pPr>
            <a:lvl4pPr marL="1412239" indent="0" algn="ctr">
              <a:buSzTx/>
              <a:buNone/>
            </a:lvl4pPr>
            <a:lvl5pPr marL="1869439" indent="0" algn="ctr"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21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2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0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2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3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5" name="Title Text"/>
          <p:cNvSpPr txBox="1">
            <a:spLocks noGrp="1"/>
          </p:cNvSpPr>
          <p:nvPr>
            <p:ph type="title"/>
          </p:nvPr>
        </p:nvSpPr>
        <p:spPr>
          <a:xfrm>
            <a:off x="1173162" y="76200"/>
            <a:ext cx="7772401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26" name="Body Level One…"/>
          <p:cNvSpPr txBox="1">
            <a:spLocks noGrp="1"/>
          </p:cNvSpPr>
          <p:nvPr>
            <p:ph type="body" idx="1"/>
          </p:nvPr>
        </p:nvSpPr>
        <p:spPr>
          <a:xfrm>
            <a:off x="1173162" y="1981200"/>
            <a:ext cx="7772401" cy="487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600"/>
              </a:spcBef>
              <a:buClrTx/>
              <a:buSzPct val="100000"/>
              <a:buChar char="–"/>
              <a:defRPr sz="2800"/>
            </a:lvl2pPr>
            <a:lvl3pPr marL="1183639" indent="-228600">
              <a:spcBef>
                <a:spcPts val="500"/>
              </a:spcBef>
              <a:buClrTx/>
              <a:buSzPct val="100000"/>
              <a:buChar char="•"/>
              <a:defRPr sz="2400"/>
            </a:lvl3pPr>
            <a:lvl4pPr marL="1640839" indent="-228600">
              <a:spcBef>
                <a:spcPts val="400"/>
              </a:spcBef>
              <a:buClrTx/>
              <a:buSzPct val="100000"/>
              <a:buChar char="–"/>
              <a:defRPr sz="2000"/>
            </a:lvl4pPr>
            <a:lvl5pPr marL="2098039" indent="-228600">
              <a:spcBef>
                <a:spcPts val="400"/>
              </a:spcBef>
              <a:buClrTx/>
              <a:buSzPct val="100000"/>
              <a:buChar char="»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06866" y="6248400"/>
            <a:ext cx="312068" cy="29898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marL="0" marR="0" algn="ctr" defTabSz="584200">
              <a:defRPr sz="1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40639" marR="40639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1pPr>
      <a:lvl2pPr marL="40639" marR="40639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2pPr>
      <a:lvl3pPr marL="40639" marR="40639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3pPr>
      <a:lvl4pPr marL="40639" marR="40639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4pPr>
      <a:lvl5pPr marL="40639" marR="40639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5pPr>
      <a:lvl6pPr marL="40639" marR="40639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6pPr>
      <a:lvl7pPr marL="40639" marR="40639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7pPr>
      <a:lvl8pPr marL="40639" marR="40639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8pPr>
      <a:lvl9pPr marL="40639" marR="40639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9pPr>
    </p:titleStyle>
    <p:bodyStyle>
      <a:lvl1pPr marL="383540" marR="40639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24411" marR="40639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59839" marR="40639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780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file:///localhost/Users/tpmulthaupt/Desktop/AP%20Lab%20Pilots/Enzyme%20lab,%20surveys%20and%20forms/Bio%20Lab%20Pilot_%20pre-pilot%20questionnaire_2-19.doc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"/>
          <p:cNvGrpSpPr/>
          <p:nvPr/>
        </p:nvGrpSpPr>
        <p:grpSpPr>
          <a:xfrm>
            <a:off x="-3175" y="2438400"/>
            <a:ext cx="9147175" cy="1063626"/>
            <a:chOff x="0" y="0"/>
            <a:chExt cx="9147175" cy="1063624"/>
          </a:xfrm>
        </p:grpSpPr>
        <p:grpSp>
          <p:nvGrpSpPr>
            <p:cNvPr id="96" name="Group"/>
            <p:cNvGrpSpPr/>
            <p:nvPr/>
          </p:nvGrpSpPr>
          <p:grpSpPr>
            <a:xfrm flipH="1">
              <a:off x="0" y="41275"/>
              <a:ext cx="9147175" cy="1000126"/>
              <a:chOff x="0" y="0"/>
              <a:chExt cx="9147175" cy="1000125"/>
            </a:xfrm>
          </p:grpSpPr>
          <p:sp>
            <p:nvSpPr>
              <p:cNvPr id="77" name="Rectangle"/>
              <p:cNvSpPr/>
              <p:nvPr/>
            </p:nvSpPr>
            <p:spPr>
              <a:xfrm rot="16200000">
                <a:off x="4064793" y="-4055270"/>
                <a:ext cx="990601" cy="9120189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8" name="Shape"/>
              <p:cNvSpPr/>
              <p:nvPr/>
            </p:nvSpPr>
            <p:spPr>
              <a:xfrm rot="16200000">
                <a:off x="2068573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9" name="Shape"/>
              <p:cNvSpPr/>
              <p:nvPr/>
            </p:nvSpPr>
            <p:spPr>
              <a:xfrm rot="16200000">
                <a:off x="1529884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0" name="Shape"/>
              <p:cNvSpPr/>
              <p:nvPr/>
            </p:nvSpPr>
            <p:spPr>
              <a:xfrm rot="16200000">
                <a:off x="-90120" y="312714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" name="Shape"/>
              <p:cNvSpPr/>
              <p:nvPr/>
            </p:nvSpPr>
            <p:spPr>
              <a:xfrm rot="16200000">
                <a:off x="1048993" y="279744"/>
                <a:ext cx="990601" cy="4501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2" name="Shape"/>
              <p:cNvSpPr/>
              <p:nvPr/>
            </p:nvSpPr>
            <p:spPr>
              <a:xfrm rot="16200000">
                <a:off x="704850" y="217487"/>
                <a:ext cx="990600" cy="5746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3" name="Shape"/>
              <p:cNvSpPr/>
              <p:nvPr/>
            </p:nvSpPr>
            <p:spPr>
              <a:xfrm rot="16200000">
                <a:off x="256381" y="289328"/>
                <a:ext cx="990601" cy="4309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4" name="Shape"/>
              <p:cNvSpPr/>
              <p:nvPr/>
            </p:nvSpPr>
            <p:spPr>
              <a:xfrm rot="16200000">
                <a:off x="5065773" y="196788"/>
                <a:ext cx="990601" cy="600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5" name="Shape"/>
              <p:cNvSpPr/>
              <p:nvPr/>
            </p:nvSpPr>
            <p:spPr>
              <a:xfrm rot="16200000">
                <a:off x="4527084" y="194140"/>
                <a:ext cx="990601" cy="605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6" name="Shape"/>
              <p:cNvSpPr/>
              <p:nvPr/>
            </p:nvSpPr>
            <p:spPr>
              <a:xfrm rot="16200000">
                <a:off x="2905493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7" name="Shape"/>
              <p:cNvSpPr/>
              <p:nvPr/>
            </p:nvSpPr>
            <p:spPr>
              <a:xfrm rot="16200000">
                <a:off x="4044606" y="271806"/>
                <a:ext cx="990601" cy="450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" name="Shape"/>
              <p:cNvSpPr/>
              <p:nvPr/>
            </p:nvSpPr>
            <p:spPr>
              <a:xfrm rot="16200000">
                <a:off x="3701256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9" name="Shape"/>
              <p:cNvSpPr/>
              <p:nvPr/>
            </p:nvSpPr>
            <p:spPr>
              <a:xfrm rot="16200000">
                <a:off x="3252787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0" name="Shape"/>
              <p:cNvSpPr/>
              <p:nvPr/>
            </p:nvSpPr>
            <p:spPr>
              <a:xfrm rot="16200000">
                <a:off x="6440548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" name="Shape"/>
              <p:cNvSpPr/>
              <p:nvPr/>
            </p:nvSpPr>
            <p:spPr>
              <a:xfrm rot="16200000">
                <a:off x="5901859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2" name="Shape"/>
              <p:cNvSpPr/>
              <p:nvPr/>
            </p:nvSpPr>
            <p:spPr>
              <a:xfrm rot="16200000">
                <a:off x="7277467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3" name="Shape"/>
              <p:cNvSpPr/>
              <p:nvPr/>
            </p:nvSpPr>
            <p:spPr>
              <a:xfrm>
                <a:off x="8685212" y="0"/>
                <a:ext cx="461963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" name="Shape"/>
              <p:cNvSpPr/>
              <p:nvPr/>
            </p:nvSpPr>
            <p:spPr>
              <a:xfrm rot="16200000">
                <a:off x="8073231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5" name="Shape"/>
              <p:cNvSpPr/>
              <p:nvPr/>
            </p:nvSpPr>
            <p:spPr>
              <a:xfrm rot="16200000">
                <a:off x="7624762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97" name="Shape"/>
            <p:cNvSpPr/>
            <p:nvPr/>
          </p:nvSpPr>
          <p:spPr>
            <a:xfrm flipH="1">
              <a:off x="0" y="0"/>
              <a:ext cx="9147175" cy="443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8" name="Shape"/>
            <p:cNvSpPr/>
            <p:nvPr/>
          </p:nvSpPr>
          <p:spPr>
            <a:xfrm flipH="1">
              <a:off x="0" y="763587"/>
              <a:ext cx="9145588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00" name="Chapter 13"/>
          <p:cNvSpPr txBox="1">
            <a:spLocks noGrp="1"/>
          </p:cNvSpPr>
          <p:nvPr>
            <p:ph type="title"/>
          </p:nvPr>
        </p:nvSpPr>
        <p:spPr>
          <a:xfrm>
            <a:off x="619918" y="524669"/>
            <a:ext cx="7772401" cy="2827338"/>
          </a:xfrm>
          <a:prstGeom prst="rect">
            <a:avLst/>
          </a:prstGeom>
          <a:effectLst>
            <a:outerShdw blurRad="63500" dist="25400" dir="2700000" rotWithShape="0">
              <a:srgbClr val="929292">
                <a:alpha val="75000"/>
              </a:srgbClr>
            </a:outerShdw>
          </a:effectLst>
        </p:spPr>
        <p:txBody>
          <a:bodyPr/>
          <a:lstStyle>
            <a:lvl1pPr algn="ctr"/>
          </a:lstStyle>
          <a:p>
            <a:r>
              <a:rPr dirty="0"/>
              <a:t>Chapter 13</a:t>
            </a:r>
            <a:br>
              <a:rPr lang="en-US" dirty="0"/>
            </a:br>
            <a:r>
              <a:rPr lang="en-US" sz="3600" dirty="0"/>
              <a:t>Cell and Nuclear Division</a:t>
            </a:r>
            <a:endParaRPr sz="3600" dirty="0"/>
          </a:p>
        </p:txBody>
      </p:sp>
      <p:sp>
        <p:nvSpPr>
          <p:cNvPr id="101" name="The Process of Meiosis…"/>
          <p:cNvSpPr txBox="1">
            <a:spLocks noGrp="1"/>
          </p:cNvSpPr>
          <p:nvPr>
            <p:ph type="body" sz="half" idx="1"/>
          </p:nvPr>
        </p:nvSpPr>
        <p:spPr>
          <a:xfrm>
            <a:off x="102565" y="3622964"/>
            <a:ext cx="8934107" cy="3235036"/>
          </a:xfrm>
          <a:prstGeom prst="rect">
            <a:avLst/>
          </a:prstGeom>
        </p:spPr>
        <p:txBody>
          <a:bodyPr/>
          <a:lstStyle/>
          <a:p>
            <a:pPr algn="ctr"/>
            <a:r>
              <a:rPr sz="2800" b="1" dirty="0">
                <a:solidFill>
                  <a:srgbClr val="002060"/>
                </a:solidFill>
              </a:rPr>
              <a:t>The Process of Meiosis</a:t>
            </a:r>
          </a:p>
          <a:p>
            <a:pPr algn="ctr">
              <a:defRPr b="1"/>
            </a:pPr>
            <a:r>
              <a:rPr sz="2800" dirty="0"/>
              <a:t>Essential Idea:</a:t>
            </a:r>
            <a:r>
              <a:rPr sz="2800" b="0" dirty="0"/>
              <a:t> Alleles segregate during meiosis allowing new combinations to be formed by the fusion of gametes.</a:t>
            </a:r>
            <a:r>
              <a:rPr lang="en-US" sz="2800" b="0" dirty="0"/>
              <a:t> </a:t>
            </a:r>
          </a:p>
          <a:p>
            <a:pPr algn="ctr">
              <a:defRPr b="1"/>
            </a:pPr>
            <a:r>
              <a:rPr lang="en-US" sz="2800" b="1" dirty="0"/>
              <a:t>Guiding Question: </a:t>
            </a:r>
            <a:r>
              <a:rPr lang="en-US" sz="2800" b="0" dirty="0"/>
              <a:t>How do eukaryotes produce genetically varied cells that can develop into gametes?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122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103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4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5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6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7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8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9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0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1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2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3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4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5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6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7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8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9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0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1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23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24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26" name="TO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TOK</a:t>
            </a:r>
          </a:p>
        </p:txBody>
      </p:sp>
      <p:sp>
        <p:nvSpPr>
          <p:cNvPr id="127" name="In 1922 the number of chromosomes counted in a human cell was 48.  This remained the established number for 30 years, even though a review of photographic evidence from the time clearly showed that there were 46.  For what reasons do existing beliefs car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rPr dirty="0"/>
              <a:t>In 1922 the number of chromosomes counted in a human cell was 48</a:t>
            </a:r>
            <a:r>
              <a:t>. This </a:t>
            </a:r>
            <a:r>
              <a:rPr dirty="0"/>
              <a:t>remained the established number for 30 years, even though a review of photographic evidence from the time clearly showed that there were 46</a:t>
            </a:r>
            <a:r>
              <a:t>. </a:t>
            </a:r>
            <a:r>
              <a:rPr dirty="0"/>
              <a:t>For what reasons do existing beliefs carry a certain inertia?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149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130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1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2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3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4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5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6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7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8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9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0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1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2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3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4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5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6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7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8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50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51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53" name="Sexual Matur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Sexual Maturity</a:t>
            </a:r>
          </a:p>
        </p:txBody>
      </p:sp>
      <p:sp>
        <p:nvSpPr>
          <p:cNvPr id="154" name="As the organism reaches sexual maturity, its gonads will begin producing haploid cells through a process called meiosi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As the organism reaches sexual maturity, its gonads will begin producing haploid cells through a process called meiosis.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175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156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7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8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9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0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1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2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3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4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5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6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7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8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9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0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1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2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3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4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76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77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79" name="Meio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Meiosis</a:t>
            </a:r>
          </a:p>
        </p:txBody>
      </p:sp>
      <p:sp>
        <p:nvSpPr>
          <p:cNvPr id="180" name="Meiosis will allow the chromosome number to remain constant throughout the generation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Meiosis will allow the chromosome number to remain constant throughout the generations.</a:t>
            </a:r>
          </a:p>
        </p:txBody>
      </p:sp>
      <p:pic>
        <p:nvPicPr>
          <p:cNvPr id="181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534" y="5509886"/>
            <a:ext cx="7867657" cy="1251673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202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183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4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5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6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7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8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9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0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1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2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3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4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5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6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7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8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9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00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01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03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04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06" name="Meiosis and Fertil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Meiosis and Fertilization</a:t>
            </a:r>
          </a:p>
        </p:txBody>
      </p:sp>
      <p:sp>
        <p:nvSpPr>
          <p:cNvPr id="207" name="The process of meiosis and fertilization are common to sexually reproducing organism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The process of meiosis and fertilization are common to sexually reproducing organisms.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228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209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0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1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2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3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4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5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6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7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8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9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0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1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2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3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4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5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6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7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29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30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32" name="Meio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Meiosis</a:t>
            </a:r>
          </a:p>
        </p:txBody>
      </p:sp>
      <p:sp>
        <p:nvSpPr>
          <p:cNvPr id="233" name="Meiosis reduces the ploidy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Meiosis reduces the ploidy.</a:t>
            </a:r>
          </a:p>
          <a:p>
            <a:pPr marL="783590" lvl="1" indent="-285750">
              <a:buFont typeface="Arial" panose="020B0604020202020204" pitchFamily="34" charset="0"/>
              <a:buChar char="•"/>
            </a:pPr>
            <a:r>
              <a:t>We go from a diploid cell to a haploid cell.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It provides for genetic variation.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It keeps the chromosome number constant through the generations.</a:t>
            </a:r>
          </a:p>
          <a:p>
            <a:pPr marL="783590" lvl="1" indent="-285750">
              <a:buFont typeface="Arial" panose="020B0604020202020204" pitchFamily="34" charset="0"/>
              <a:buChar char="•"/>
            </a:pPr>
            <a:r>
              <a:t>2 haploid cells will combine during mating to give a diploid zygote.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254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235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36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37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38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39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0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1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2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3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4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5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6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7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8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9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50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51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52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53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55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56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58" name="Meio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Meiosis</a:t>
            </a:r>
          </a:p>
        </p:txBody>
      </p:sp>
      <p:sp>
        <p:nvSpPr>
          <p:cNvPr id="259" name="Meiosis can be broken into two parts:  Meiosis I and Meiosis II.…">
            <a:hlinkClick r:id="rId2"/>
          </p:cNvPr>
          <p:cNvSpPr txBox="1">
            <a:spLocks noGrp="1"/>
          </p:cNvSpPr>
          <p:nvPr>
            <p:ph type="body" idx="1"/>
          </p:nvPr>
        </p:nvSpPr>
        <p:spPr>
          <a:xfrm>
            <a:off x="1173162" y="1768524"/>
            <a:ext cx="7772401" cy="4876800"/>
          </a:xfrm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rPr dirty="0"/>
              <a:t>Meiosis can be broken into two parts:  Meiosis I and Meiosis II.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rPr dirty="0"/>
              <a:t>Meiosis I separates homologous chromosomes. Diploid to haploid.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rPr dirty="0"/>
              <a:t>Meiosis II is essentially a mitotic division, and separates the sister chromatids.</a:t>
            </a:r>
          </a:p>
        </p:txBody>
      </p:sp>
      <p:pic>
        <p:nvPicPr>
          <p:cNvPr id="260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907" y="5565110"/>
            <a:ext cx="7499506" cy="1183635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281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262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3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4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5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6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7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8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9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0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1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2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3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4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5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6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7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8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9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80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82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83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85" name="Meio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Meiosis</a:t>
            </a:r>
          </a:p>
        </p:txBody>
      </p:sp>
      <p:sp>
        <p:nvSpPr>
          <p:cNvPr id="286" name="Meiosis halves the number of chromosomes."/>
          <p:cNvSpPr txBox="1">
            <a:spLocks noGrp="1"/>
          </p:cNvSpPr>
          <p:nvPr>
            <p:ph type="body" sz="half" idx="1"/>
          </p:nvPr>
        </p:nvSpPr>
        <p:spPr>
          <a:xfrm>
            <a:off x="1173162" y="1981200"/>
            <a:ext cx="3810001" cy="4876800"/>
          </a:xfrm>
          <a:prstGeom prst="rect">
            <a:avLst/>
          </a:prstGeom>
        </p:spPr>
        <p:txBody>
          <a:bodyPr/>
          <a:lstStyle>
            <a:lvl1pPr marL="340677" indent="-300037">
              <a:defRPr sz="2800"/>
            </a:lvl1pPr>
          </a:lstStyle>
          <a:p>
            <a:pPr marL="340677" indent="-300037">
              <a:buFont typeface="Arial" panose="020B0604020202020204" pitchFamily="34" charset="0"/>
              <a:buChar char="•"/>
            </a:pPr>
            <a:r>
              <a:t>Meiosis halves the number of chromosomes.</a:t>
            </a:r>
          </a:p>
        </p:txBody>
      </p:sp>
      <p:pic>
        <p:nvPicPr>
          <p:cNvPr id="287" name="13_07MeiosisOverview_L.jpg" descr="13_07MeiosisOverview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838200"/>
            <a:ext cx="4135438" cy="52578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308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289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0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1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2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3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4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5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6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7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8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9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0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1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2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3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4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5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6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7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309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10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312" name="13_08a-AnimalMeiosisOne_L.jpg" descr="13_08a-AnimalMeiosisOne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800100"/>
            <a:ext cx="8077200" cy="50847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333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314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15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16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17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18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19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0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1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2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3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4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5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6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7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8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29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30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31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32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334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35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337" name="Interphase I"/>
          <p:cNvSpPr txBox="1">
            <a:spLocks noGrp="1"/>
          </p:cNvSpPr>
          <p:nvPr>
            <p:ph type="title"/>
          </p:nvPr>
        </p:nvSpPr>
        <p:spPr>
          <a:xfrm>
            <a:off x="1186250" y="128551"/>
            <a:ext cx="7772401" cy="1119273"/>
          </a:xfrm>
          <a:prstGeom prst="rect">
            <a:avLst/>
          </a:prstGeom>
        </p:spPr>
        <p:txBody>
          <a:bodyPr/>
          <a:lstStyle/>
          <a:p>
            <a:r>
              <a:rPr dirty="0"/>
              <a:t>Interphase I</a:t>
            </a:r>
          </a:p>
        </p:txBody>
      </p:sp>
      <p:sp>
        <p:nvSpPr>
          <p:cNvPr id="338" name="Much like mitosis, there is a G1-where the cell grows, an S-where the DNA is synthesized, and a G2-with further growth of the cell, and preparation for division."/>
          <p:cNvSpPr txBox="1">
            <a:spLocks noGrp="1"/>
          </p:cNvSpPr>
          <p:nvPr>
            <p:ph type="body" sz="half" idx="1"/>
          </p:nvPr>
        </p:nvSpPr>
        <p:spPr>
          <a:xfrm>
            <a:off x="1074737" y="1345171"/>
            <a:ext cx="3703638" cy="4167658"/>
          </a:xfrm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  <a:defRPr sz="2800"/>
            </a:pPr>
            <a:r>
              <a:t>Much like mitosis, there is a G</a:t>
            </a:r>
            <a:r>
              <a:rPr baseline="-5999"/>
              <a:t>1</a:t>
            </a:r>
            <a:r>
              <a:t>-where the cell grows, an S-where the DNA is synthesized, and a G</a:t>
            </a:r>
            <a:r>
              <a:rPr baseline="-5999"/>
              <a:t>2</a:t>
            </a:r>
            <a:r>
              <a:t>-with further growth of the cell, and preparation for division.</a:t>
            </a:r>
          </a:p>
        </p:txBody>
      </p:sp>
      <p:pic>
        <p:nvPicPr>
          <p:cNvPr id="339" name="Picture 1.png" descr="Picture 1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2" y="2173287"/>
            <a:ext cx="3748088" cy="2779713"/>
          </a:xfrm>
          <a:prstGeom prst="rect">
            <a:avLst/>
          </a:prstGeom>
          <a:ln w="12700">
            <a:miter lim="400000"/>
          </a:ln>
        </p:spPr>
      </p:pic>
      <p:pic>
        <p:nvPicPr>
          <p:cNvPr id="340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607" y="5703067"/>
            <a:ext cx="7833686" cy="1008885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361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342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3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4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5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6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7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8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9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0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1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2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3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4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5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6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7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8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9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60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362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63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365" name="Meiosis I"/>
          <p:cNvSpPr txBox="1">
            <a:spLocks noGrp="1"/>
          </p:cNvSpPr>
          <p:nvPr>
            <p:ph type="title"/>
          </p:nvPr>
        </p:nvSpPr>
        <p:spPr>
          <a:xfrm>
            <a:off x="1308230" y="1549759"/>
            <a:ext cx="7772401" cy="713084"/>
          </a:xfrm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Meiosis I</a:t>
            </a:r>
          </a:p>
        </p:txBody>
      </p:sp>
      <p:sp>
        <p:nvSpPr>
          <p:cNvPr id="366" name="Prophase I:  Homologous chromosomes condense and pair up forming tetrads, crossing-over takes place, the nuclear envelope breaks down."/>
          <p:cNvSpPr txBox="1">
            <a:spLocks noGrp="1"/>
          </p:cNvSpPr>
          <p:nvPr>
            <p:ph type="body" sz="half" idx="1"/>
          </p:nvPr>
        </p:nvSpPr>
        <p:spPr>
          <a:xfrm>
            <a:off x="1173162" y="2632424"/>
            <a:ext cx="3810001" cy="4225576"/>
          </a:xfrm>
          <a:prstGeom prst="rect">
            <a:avLst/>
          </a:prstGeom>
        </p:spPr>
        <p:txBody>
          <a:bodyPr/>
          <a:lstStyle>
            <a:lvl1pPr marL="340677" indent="-300037">
              <a:defRPr sz="2800"/>
            </a:lvl1pPr>
          </a:lstStyle>
          <a:p>
            <a:pPr marL="340677" indent="-300037">
              <a:buFont typeface="Arial" panose="020B0604020202020204" pitchFamily="34" charset="0"/>
              <a:buChar char="•"/>
            </a:pPr>
            <a:r>
              <a:t>Prophase I:  Homologous chromosomes condense and pair up forming tetrads, crossing-over takes place, the nuclear envelope breaks down.</a:t>
            </a:r>
          </a:p>
        </p:txBody>
      </p:sp>
      <p:pic>
        <p:nvPicPr>
          <p:cNvPr id="36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1466" y="1585424"/>
            <a:ext cx="3810001" cy="4868335"/>
          </a:xfrm>
          <a:prstGeom prst="rect">
            <a:avLst/>
          </a:prstGeom>
        </p:spPr>
      </p:pic>
      <p:sp>
        <p:nvSpPr>
          <p:cNvPr id="368" name="https://www.expii.com/t/meiosis-overview-stages-10164"/>
          <p:cNvSpPr txBox="1"/>
          <p:nvPr/>
        </p:nvSpPr>
        <p:spPr>
          <a:xfrm>
            <a:off x="4985521" y="6526751"/>
            <a:ext cx="2022548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https://www.expii.com/t/meiosis-overview-stages-10164</a:t>
            </a:r>
          </a:p>
        </p:txBody>
      </p:sp>
      <p:pic>
        <p:nvPicPr>
          <p:cNvPr id="369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526" y="201526"/>
            <a:ext cx="7772401" cy="1020619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390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371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2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3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4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5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6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7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8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9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0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1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2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3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4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5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6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7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8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9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391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92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394" name="Meiosis 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Meiosis I</a:t>
            </a:r>
          </a:p>
        </p:txBody>
      </p:sp>
      <p:sp>
        <p:nvSpPr>
          <p:cNvPr id="395" name="Metaphase I:  Homologous pairs of chromosomes randomly line up at the metaphase plate."/>
          <p:cNvSpPr txBox="1">
            <a:spLocks noGrp="1"/>
          </p:cNvSpPr>
          <p:nvPr>
            <p:ph type="body" sz="half" idx="1"/>
          </p:nvPr>
        </p:nvSpPr>
        <p:spPr>
          <a:xfrm>
            <a:off x="1173162" y="1981200"/>
            <a:ext cx="3810001" cy="4876800"/>
          </a:xfrm>
          <a:prstGeom prst="rect">
            <a:avLst/>
          </a:prstGeom>
        </p:spPr>
        <p:txBody>
          <a:bodyPr/>
          <a:lstStyle>
            <a:lvl1pPr marL="340677" indent="-300037">
              <a:defRPr sz="2800"/>
            </a:lvl1pPr>
          </a:lstStyle>
          <a:p>
            <a:pPr marL="340677" indent="-300037">
              <a:buFont typeface="Arial" panose="020B0604020202020204" pitchFamily="34" charset="0"/>
              <a:buChar char="•"/>
            </a:pPr>
            <a:r>
              <a:t>Metaphase I:  Homologous pairs of chromosomes randomly line up at the metaphase plate.</a:t>
            </a:r>
          </a:p>
        </p:txBody>
      </p:sp>
      <p:pic>
        <p:nvPicPr>
          <p:cNvPr id="39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317" y="650655"/>
            <a:ext cx="4043283" cy="5556690"/>
          </a:xfrm>
          <a:prstGeom prst="rect">
            <a:avLst/>
          </a:prstGeom>
        </p:spPr>
      </p:pic>
      <p:sp>
        <p:nvSpPr>
          <p:cNvPr id="397" name="https://www.emaze.com/@AOFFZQOFL"/>
          <p:cNvSpPr txBox="1"/>
          <p:nvPr/>
        </p:nvSpPr>
        <p:spPr>
          <a:xfrm>
            <a:off x="4961577" y="6173446"/>
            <a:ext cx="1515267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https://www.emaze.com/@AOFFZQOFL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418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399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0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1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2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3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4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5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6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7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8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9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0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1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2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3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4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5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6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7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419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420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422" name="Meiosis 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Meiosis I</a:t>
            </a:r>
          </a:p>
        </p:txBody>
      </p:sp>
      <p:sp>
        <p:nvSpPr>
          <p:cNvPr id="423" name="Anaphase I:  Each homologous pair of chromosomes separate and move to the opposite poles of the “cell.”…"/>
          <p:cNvSpPr txBox="1">
            <a:spLocks noGrp="1"/>
          </p:cNvSpPr>
          <p:nvPr>
            <p:ph type="body" sz="half" idx="1"/>
          </p:nvPr>
        </p:nvSpPr>
        <p:spPr>
          <a:xfrm>
            <a:off x="1199338" y="1902673"/>
            <a:ext cx="3810001" cy="4071084"/>
          </a:xfrm>
          <a:prstGeom prst="rect">
            <a:avLst/>
          </a:prstGeom>
        </p:spPr>
        <p:txBody>
          <a:bodyPr/>
          <a:lstStyle/>
          <a:p>
            <a:pPr marL="383540" indent="-342900"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t>Anaphase I:  Each homologous pair of chromosomes separate and move to the opposite poles of the “cell.”</a:t>
            </a:r>
          </a:p>
          <a:p>
            <a:pPr marL="383540" indent="-342900"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t>The sister chromatids, however, remain attached.</a:t>
            </a:r>
          </a:p>
        </p:txBody>
      </p:sp>
      <p:pic>
        <p:nvPicPr>
          <p:cNvPr id="42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4425" y="650788"/>
            <a:ext cx="4150582" cy="5556424"/>
          </a:xfrm>
          <a:prstGeom prst="rect">
            <a:avLst/>
          </a:prstGeom>
        </p:spPr>
      </p:pic>
      <p:sp>
        <p:nvSpPr>
          <p:cNvPr id="425" name="https://www.expii.com/t/meiosis-overview-stages-10164"/>
          <p:cNvSpPr txBox="1"/>
          <p:nvPr/>
        </p:nvSpPr>
        <p:spPr>
          <a:xfrm>
            <a:off x="5089525" y="5995646"/>
            <a:ext cx="2022547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https://www.expii.com/t/meiosis-overview-stages-10164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446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427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28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29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0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1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2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3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4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5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6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7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8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9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40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41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42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43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44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45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447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448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450" name="Meiosis I"/>
          <p:cNvSpPr txBox="1">
            <a:spLocks noGrp="1"/>
          </p:cNvSpPr>
          <p:nvPr>
            <p:ph type="title"/>
          </p:nvPr>
        </p:nvSpPr>
        <p:spPr>
          <a:xfrm>
            <a:off x="1764786" y="1060774"/>
            <a:ext cx="7223023" cy="828893"/>
          </a:xfrm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Meiosis I</a:t>
            </a:r>
          </a:p>
        </p:txBody>
      </p:sp>
      <p:sp>
        <p:nvSpPr>
          <p:cNvPr id="451" name="Telophase I:  Sister chromatids arrive at the spindle poles.…"/>
          <p:cNvSpPr txBox="1">
            <a:spLocks noGrp="1"/>
          </p:cNvSpPr>
          <p:nvPr>
            <p:ph type="body" sz="half" idx="1"/>
          </p:nvPr>
        </p:nvSpPr>
        <p:spPr>
          <a:xfrm>
            <a:off x="1173162" y="1981200"/>
            <a:ext cx="3810001" cy="4876800"/>
          </a:xfrm>
          <a:prstGeom prst="rect">
            <a:avLst/>
          </a:prstGeom>
        </p:spPr>
        <p:txBody>
          <a:bodyPr/>
          <a:lstStyle/>
          <a:p>
            <a:pPr marL="383540" indent="-342900"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Telophase I:  Sister chromatids arrive at the spindle poles.</a:t>
            </a:r>
          </a:p>
          <a:p>
            <a:pPr marL="383540" indent="-342900">
              <a:lnSpc>
                <a:spcPct val="90000"/>
              </a:lnSpc>
              <a:buFont typeface="Arial" panose="020B0604020202020204" pitchFamily="34" charset="0"/>
              <a:buChar char="•"/>
              <a:defRPr sz="2800"/>
            </a:pPr>
            <a:r>
              <a:rPr dirty="0"/>
              <a:t>Cytokinesis:  Cytoplasm divides producing 2 cells, each being haploid (1/2 the original number of chromosomes), but still having twice the amount of DNA.</a:t>
            </a:r>
          </a:p>
        </p:txBody>
      </p:sp>
      <p:pic>
        <p:nvPicPr>
          <p:cNvPr id="45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013" y="1105142"/>
            <a:ext cx="4419601" cy="5092701"/>
          </a:xfrm>
          <a:prstGeom prst="rect">
            <a:avLst/>
          </a:prstGeom>
        </p:spPr>
      </p:pic>
      <p:sp>
        <p:nvSpPr>
          <p:cNvPr id="453" name="https://teachmephysiology.com/biochemistry/cell-growth-death/meiosis/"/>
          <p:cNvSpPr txBox="1"/>
          <p:nvPr/>
        </p:nvSpPr>
        <p:spPr>
          <a:xfrm>
            <a:off x="4829793" y="6233747"/>
            <a:ext cx="2550590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https://teachmephysiology.com/biochemistry/cell-growth-death/meiosis/</a:t>
            </a:r>
          </a:p>
        </p:txBody>
      </p:sp>
      <p:pic>
        <p:nvPicPr>
          <p:cNvPr id="454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1977" y="11910"/>
            <a:ext cx="5848242" cy="1107622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475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456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7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8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9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0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1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2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3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4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5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6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7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8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9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70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71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72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73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74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476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477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479" name="Interkine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Interkinesis</a:t>
            </a:r>
          </a:p>
        </p:txBody>
      </p:sp>
      <p:sp>
        <p:nvSpPr>
          <p:cNvPr id="480" name="In some organisms, the chromosomes relax and the nuclear envelope reform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In some organisms, the chromosomes relax and the nuclear envelope reforms.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The is no DNA replication. 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Other organism’s cells go directly to meiosis II.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4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501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482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3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4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5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6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7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8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9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0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1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2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3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4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5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6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7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8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9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0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502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503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505" name="13_08bAnimalMeiosisTwo_L.jpg" descr="13_08bAnimalMeiosisTwo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73162" y="638175"/>
            <a:ext cx="7970838" cy="5146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9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526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507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8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9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0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1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2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3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4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5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6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7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8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9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20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21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22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23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24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25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527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528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530" name="Meiosis II  Sister Chromatids Sepa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Meiosis II  Sister Chromatids Separate</a:t>
            </a:r>
          </a:p>
        </p:txBody>
      </p:sp>
      <p:sp>
        <p:nvSpPr>
          <p:cNvPr id="531" name="Prophase II:  Chromosomes condense again, the nuclear envelope disappears and the mitotic spindle reforms.…"/>
          <p:cNvSpPr txBox="1">
            <a:spLocks noGrp="1"/>
          </p:cNvSpPr>
          <p:nvPr>
            <p:ph type="body" sz="half" idx="1"/>
          </p:nvPr>
        </p:nvSpPr>
        <p:spPr>
          <a:xfrm>
            <a:off x="1445890" y="1994287"/>
            <a:ext cx="3810001" cy="4445876"/>
          </a:xfrm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  <a:defRPr sz="2800"/>
            </a:pPr>
            <a:r>
              <a:t>Prophase II:  Chromosomes condense again, the nuclear envelope disappears and the mitotic spindle reforms.</a:t>
            </a:r>
          </a:p>
          <a:p>
            <a:pPr marL="383540" indent="-342900">
              <a:buFont typeface="Arial" panose="020B0604020202020204" pitchFamily="34" charset="0"/>
              <a:buChar char="•"/>
              <a:defRPr sz="2800"/>
            </a:pPr>
            <a:r>
              <a:t>No crossing over occurs.</a:t>
            </a:r>
          </a:p>
        </p:txBody>
      </p:sp>
      <p:pic>
        <p:nvPicPr>
          <p:cNvPr id="53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209" y="1073300"/>
            <a:ext cx="2507116" cy="5666910"/>
          </a:xfrm>
          <a:prstGeom prst="rect">
            <a:avLst/>
          </a:prstGeom>
        </p:spPr>
      </p:pic>
      <p:sp>
        <p:nvSpPr>
          <p:cNvPr id="533" name="https://courses.yarrahills.vic.edu.au/moodle/mod/book/view.php?id=60799&amp;chapterid=996"/>
          <p:cNvSpPr txBox="1"/>
          <p:nvPr/>
        </p:nvSpPr>
        <p:spPr>
          <a:xfrm>
            <a:off x="5257664" y="6403888"/>
            <a:ext cx="3183668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https://courses.yarrahills.vic.edu.au/moodle/mod/book/view.php?id=60799&amp;chapterid=996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7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554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535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6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7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8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9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0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1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2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3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4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5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6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7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8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9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0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1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2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3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555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556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558" name="Meiosis II  Sister Chromatids Sepa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Meiosis II  Sister Chromatids Separate</a:t>
            </a:r>
          </a:p>
        </p:txBody>
      </p:sp>
      <p:sp>
        <p:nvSpPr>
          <p:cNvPr id="559" name="Metaphase II:  Chromosomes align along the metaphase plate."/>
          <p:cNvSpPr txBox="1">
            <a:spLocks noGrp="1"/>
          </p:cNvSpPr>
          <p:nvPr>
            <p:ph type="body" sz="half" idx="1"/>
          </p:nvPr>
        </p:nvSpPr>
        <p:spPr>
          <a:xfrm>
            <a:off x="1173162" y="2059581"/>
            <a:ext cx="3810001" cy="3314701"/>
          </a:xfrm>
          <a:prstGeom prst="rect">
            <a:avLst/>
          </a:prstGeom>
        </p:spPr>
        <p:txBody>
          <a:bodyPr/>
          <a:lstStyle>
            <a:lvl1pPr marL="340677" indent="-300037">
              <a:defRPr sz="2800"/>
            </a:lvl1pPr>
          </a:lstStyle>
          <a:p>
            <a:pPr marL="340677" indent="-300037">
              <a:buFont typeface="Arial" panose="020B0604020202020204" pitchFamily="34" charset="0"/>
              <a:buChar char="•"/>
            </a:pPr>
            <a:r>
              <a:t>Metaphase II:  Chromosomes align along the metaphase plate.</a:t>
            </a:r>
          </a:p>
        </p:txBody>
      </p:sp>
      <p:pic>
        <p:nvPicPr>
          <p:cNvPr id="56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525" y="2059581"/>
            <a:ext cx="3886200" cy="33147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581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562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3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4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5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6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7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8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9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0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1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2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3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4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5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6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7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8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9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80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582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583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585" name="Meiosis II  Sister Chromatids Sepa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Meiosis II  Sister Chromatids Separate</a:t>
            </a:r>
          </a:p>
        </p:txBody>
      </p:sp>
      <p:sp>
        <p:nvSpPr>
          <p:cNvPr id="586" name="Anaphase II:  Sister chromatids separate and migrate as individual chromosomes to the spindle poles.…"/>
          <p:cNvSpPr txBox="1">
            <a:spLocks noGrp="1"/>
          </p:cNvSpPr>
          <p:nvPr>
            <p:ph type="body" sz="half" idx="1"/>
          </p:nvPr>
        </p:nvSpPr>
        <p:spPr>
          <a:xfrm>
            <a:off x="1173162" y="1981200"/>
            <a:ext cx="3810001" cy="4876800"/>
          </a:xfrm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  <a:defRPr sz="2800"/>
            </a:pPr>
            <a:r>
              <a:t>Anaphase II:  Sister chromatids separate and migrate as individual chromosomes to the spindle poles.</a:t>
            </a:r>
          </a:p>
          <a:p>
            <a:pPr marL="383540" indent="-342900">
              <a:buFont typeface="Arial" panose="020B0604020202020204" pitchFamily="34" charset="0"/>
              <a:buChar char="•"/>
              <a:defRPr sz="2800"/>
            </a:pPr>
            <a:r>
              <a:t>The cells are now haploid and contain the correct amount of DNA.</a:t>
            </a:r>
          </a:p>
        </p:txBody>
      </p:sp>
      <p:pic>
        <p:nvPicPr>
          <p:cNvPr id="58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591" y="1235528"/>
            <a:ext cx="2496180" cy="5491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1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608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589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0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1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2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3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4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5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6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7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8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9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0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1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2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3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4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5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6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7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09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610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612" name="Meiosis II  Sister Chromatids Sepa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Meiosis II  Sister Chromatids Separate</a:t>
            </a:r>
          </a:p>
        </p:txBody>
      </p:sp>
      <p:sp>
        <p:nvSpPr>
          <p:cNvPr id="613" name="Telophase II:  Chromosomes arrive at the poles, the spindle breaks down, the nuclear envelope reforms.…"/>
          <p:cNvSpPr txBox="1">
            <a:spLocks noGrp="1"/>
          </p:cNvSpPr>
          <p:nvPr>
            <p:ph type="body" sz="half" idx="1"/>
          </p:nvPr>
        </p:nvSpPr>
        <p:spPr>
          <a:xfrm>
            <a:off x="1173162" y="1981200"/>
            <a:ext cx="3810001" cy="4876800"/>
          </a:xfrm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  <a:defRPr sz="2800"/>
            </a:pPr>
            <a:r>
              <a:t>Telophase II:  Chromosomes arrive at the poles, the spindle breaks down, the nuclear envelope reforms.</a:t>
            </a:r>
          </a:p>
          <a:p>
            <a:pPr marL="383540" indent="-342900">
              <a:buFont typeface="Arial" panose="020B0604020202020204" pitchFamily="34" charset="0"/>
              <a:buChar char="•"/>
              <a:defRPr sz="2800"/>
            </a:pPr>
            <a:r>
              <a:t>Cytokinesis:  The cytoplasm divides.</a:t>
            </a:r>
          </a:p>
        </p:txBody>
      </p:sp>
      <p:sp>
        <p:nvSpPr>
          <p:cNvPr id="614" name="https://courses.yarrahills.vic.edu.au/moodle/mod/book/view.php?id=60799&amp;chapterid=999"/>
          <p:cNvSpPr txBox="1"/>
          <p:nvPr/>
        </p:nvSpPr>
        <p:spPr>
          <a:xfrm>
            <a:off x="5386544" y="6421158"/>
            <a:ext cx="3183668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https://courses.yarrahills.vic.edu.au/moodle/mod/book/view.php?id=60799&amp;chapterid=999</a:t>
            </a:r>
          </a:p>
        </p:txBody>
      </p:sp>
      <p:pic>
        <p:nvPicPr>
          <p:cNvPr id="61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208" y="1036562"/>
            <a:ext cx="2391186" cy="56378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9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636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617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8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9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0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1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2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3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4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5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6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7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8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9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30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31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32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33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34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35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37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638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640" name="When"/>
          <p:cNvSpPr txBox="1">
            <a:spLocks noGrp="1"/>
          </p:cNvSpPr>
          <p:nvPr>
            <p:ph type="body" sz="half" idx="1"/>
          </p:nvPr>
        </p:nvSpPr>
        <p:spPr>
          <a:xfrm>
            <a:off x="1173162" y="1981200"/>
            <a:ext cx="3398838" cy="4876800"/>
          </a:xfrm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When</a:t>
            </a:r>
          </a:p>
        </p:txBody>
      </p:sp>
      <p:sp>
        <p:nvSpPr>
          <p:cNvPr id="641" name="Meiosis Overview"/>
          <p:cNvSpPr/>
          <p:nvPr/>
        </p:nvSpPr>
        <p:spPr>
          <a:xfrm>
            <a:off x="1240722" y="-2327"/>
            <a:ext cx="7772401" cy="1905001"/>
          </a:xfrm>
          <a:prstGeom prst="rect">
            <a:avLst/>
          </a:prstGeom>
          <a:ln w="12700">
            <a:miter lim="400000"/>
          </a:ln>
          <a:effectLst>
            <a:outerShdw blurRad="63500" dist="38100" dir="27000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4400">
                <a:solidFill>
                  <a:srgbClr val="004479"/>
                </a:solidFill>
                <a:uFill>
                  <a:solidFill>
                    <a:srgbClr val="004479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Meiosis Overview</a:t>
            </a:r>
          </a:p>
        </p:txBody>
      </p:sp>
      <p:pic>
        <p:nvPicPr>
          <p:cNvPr id="64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843" y="1752818"/>
            <a:ext cx="8034157" cy="3889688"/>
          </a:xfrm>
          <a:prstGeom prst="rect">
            <a:avLst/>
          </a:prstGeom>
        </p:spPr>
      </p:pic>
      <p:sp>
        <p:nvSpPr>
          <p:cNvPr id="643" name="https://microbenotes.com/meiosis/"/>
          <p:cNvSpPr txBox="1"/>
          <p:nvPr/>
        </p:nvSpPr>
        <p:spPr>
          <a:xfrm>
            <a:off x="1117546" y="5657884"/>
            <a:ext cx="1306834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https://microbenotes.com/meiosis/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7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664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645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46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47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48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49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50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51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52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53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54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55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56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57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58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59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60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61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62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63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65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666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668" name="When"/>
          <p:cNvSpPr txBox="1">
            <a:spLocks noGrp="1"/>
          </p:cNvSpPr>
          <p:nvPr>
            <p:ph type="body" sz="half" idx="1"/>
          </p:nvPr>
        </p:nvSpPr>
        <p:spPr>
          <a:xfrm>
            <a:off x="1173162" y="1981200"/>
            <a:ext cx="3398838" cy="4876800"/>
          </a:xfrm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When</a:t>
            </a:r>
          </a:p>
        </p:txBody>
      </p:sp>
      <p:sp>
        <p:nvSpPr>
          <p:cNvPr id="669" name="Meiosis Overview"/>
          <p:cNvSpPr/>
          <p:nvPr/>
        </p:nvSpPr>
        <p:spPr>
          <a:xfrm>
            <a:off x="1240722" y="-2327"/>
            <a:ext cx="7772401" cy="1905001"/>
          </a:xfrm>
          <a:prstGeom prst="rect">
            <a:avLst/>
          </a:prstGeom>
          <a:ln w="12700">
            <a:miter lim="400000"/>
          </a:ln>
          <a:effectLst>
            <a:outerShdw blurRad="63500" dist="38100" dir="27000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4400">
                <a:solidFill>
                  <a:srgbClr val="004479"/>
                </a:solidFill>
                <a:uFill>
                  <a:solidFill>
                    <a:srgbClr val="004479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Meiosis Overview</a:t>
            </a:r>
          </a:p>
        </p:txBody>
      </p:sp>
      <p:sp>
        <p:nvSpPr>
          <p:cNvPr id="670" name="https://microbenotes.com/meiosis/"/>
          <p:cNvSpPr txBox="1"/>
          <p:nvPr/>
        </p:nvSpPr>
        <p:spPr>
          <a:xfrm>
            <a:off x="1078283" y="6286098"/>
            <a:ext cx="1306833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https://microbenotes.com/meiosis/</a:t>
            </a:r>
          </a:p>
        </p:txBody>
      </p:sp>
      <p:pic>
        <p:nvPicPr>
          <p:cNvPr id="67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844" y="1506038"/>
            <a:ext cx="8034157" cy="45003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5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692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673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74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75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76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77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78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79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80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81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82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83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84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85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86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87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88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89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90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91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93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694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696" name="Mitosis and Meiosis, A Comparis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Mitosis and Meiosis, A Comparison</a:t>
            </a:r>
          </a:p>
        </p:txBody>
      </p:sp>
      <p:sp>
        <p:nvSpPr>
          <p:cNvPr id="697" name="The biggest difference is that in mitosis, genetically identical cells are formed and ploidy is conserved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4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dirty="0"/>
              <a:t>The biggest difference is that in mitosis, genetically identical cells are formed and ploidy is conserved.</a:t>
            </a:r>
          </a:p>
          <a:p>
            <a:pPr marL="38354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dirty="0"/>
              <a:t>In meiosis, genetically different cells are formed and the ploidy is reduced.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1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718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699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00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01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02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03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04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05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06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07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08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09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10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11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12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13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14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15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16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17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719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20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722" name="13_09MitosisVMeiosis_L.jpg" descr="13_09MitosisVMeiosis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1750"/>
            <a:ext cx="8001000" cy="6629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6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743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724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25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26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27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28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29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30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31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32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33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34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35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36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37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38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39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40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41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42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744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45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747" name="There are Three Main Events Unique to Meio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There are Three Main Events Unique to Meiosis</a:t>
            </a:r>
          </a:p>
        </p:txBody>
      </p:sp>
      <p:sp>
        <p:nvSpPr>
          <p:cNvPr id="748" name="1.  Tetrad Formation, Synapsis, and Crossing Over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1.  Tetrad Formation, Synapsis, and Crossing Over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2.  Alignment of Homologous pairs at the Metaphase Plate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3.  Separation of Homologues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2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769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750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51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52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53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54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55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56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57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58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59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60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61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62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63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64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65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66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67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68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770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71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773" name="1.  Tetrad Formation, Synapsis, and Crossing Ov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1.  Tetrad Formation, Synapsis, and Crossing Over</a:t>
            </a:r>
          </a:p>
        </p:txBody>
      </p:sp>
      <p:sp>
        <p:nvSpPr>
          <p:cNvPr id="774" name="In prophase I, duplicated homologues form tetrads where they line up and become physically attached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4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t>In prophase I, duplicated homologues form tetrads where they line up and become physically attached.</a:t>
            </a:r>
          </a:p>
          <a:p>
            <a:pPr marL="38354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t>Crossing over occurs where genetic information is rearranged between the non-sister chromatids comprising the tetrad.</a:t>
            </a:r>
          </a:p>
          <a:p>
            <a:pPr marL="383540" indent="-342900">
              <a:lnSpc>
                <a:spcPct val="90000"/>
              </a:lnSpc>
              <a:buFont typeface="Arial" panose="020B0604020202020204" pitchFamily="34" charset="0"/>
              <a:buChar char="•"/>
              <a:defRPr i="1"/>
            </a:pPr>
            <a:r>
              <a:t>In </a:t>
            </a:r>
            <a:r>
              <a:rPr u="sng"/>
              <a:t>mitosis</a:t>
            </a:r>
            <a:r>
              <a:t>, crossing over does not occur.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795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776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77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78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79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80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81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82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83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84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85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86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87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88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89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90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91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92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93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94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796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797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799" name="13_11CrossingOver_L.jpg" descr="13_11CrossingOver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58987" y="0"/>
            <a:ext cx="5381626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3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820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801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02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03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04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05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06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07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08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09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0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1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2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3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4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5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6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7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8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9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821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22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824" name="1.  Tetrad Formation, Synapsis, and Crossing Ov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1.  Tetrad Formation, Synapsis, and Crossing Over</a:t>
            </a:r>
          </a:p>
        </p:txBody>
      </p:sp>
      <p:sp>
        <p:nvSpPr>
          <p:cNvPr id="825" name="The paired homologous chromosomes align along the metaphase (I) plat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The paired homologous chromosomes align along the metaphase (I) plate.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This alignment is random and adds a layer of variation to the process.</a:t>
            </a:r>
          </a:p>
          <a:p>
            <a:pPr marL="383540" indent="-342900">
              <a:buFont typeface="Arial" panose="020B0604020202020204" pitchFamily="34" charset="0"/>
              <a:buChar char="•"/>
              <a:defRPr i="1"/>
            </a:pPr>
            <a:r>
              <a:t>In </a:t>
            </a:r>
            <a:r>
              <a:rPr u="sng"/>
              <a:t>mitosis</a:t>
            </a:r>
            <a:r>
              <a:t>, individual chromosomes line up at the metaphase plate.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846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827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28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29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30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31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32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33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34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35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36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37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38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39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40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41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42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43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44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45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847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48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850" name="1.  Tetrad Formation, Synapsis, and Crossing Ov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1.  Tetrad Formation, Synapsis, and Crossing Over</a:t>
            </a:r>
          </a:p>
        </p:txBody>
      </p:sp>
      <p:sp>
        <p:nvSpPr>
          <p:cNvPr id="851" name="Homologs separate and the cell goes from diploid to haploid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Homologs separate and the cell goes from diploid to haploid.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Sister chromatids remain attached.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5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872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853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54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55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56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57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58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59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60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61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62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63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64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65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66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67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68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69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70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71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873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74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876" name="3.  Separation of Homologu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3.  Separation of Homologues</a:t>
            </a:r>
          </a:p>
        </p:txBody>
      </p:sp>
      <p:sp>
        <p:nvSpPr>
          <p:cNvPr id="877" name="At anaphase I of meiosis, the homologous pairs move to opposite pole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At anaphase I of meiosis, the homologous pairs move to opposite poles.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Sister chromatids remain attached at this stage.</a:t>
            </a:r>
          </a:p>
          <a:p>
            <a:pPr marL="383540" indent="-342900">
              <a:buFont typeface="Arial" panose="020B0604020202020204" pitchFamily="34" charset="0"/>
              <a:buChar char="•"/>
              <a:defRPr i="1"/>
            </a:pPr>
            <a:r>
              <a:t>In </a:t>
            </a:r>
            <a:r>
              <a:rPr u="sng"/>
              <a:t>mitosis</a:t>
            </a:r>
            <a:r>
              <a:t>, sister chromatids separate in anaphase.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898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879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0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1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2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3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4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5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6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7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8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9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90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91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92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93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94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95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96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97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899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00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902" name="Three Mechanisms that Produce Genetic Vari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Three Mechanisms that Produce Genetic Variation</a:t>
            </a:r>
          </a:p>
        </p:txBody>
      </p:sp>
      <p:sp>
        <p:nvSpPr>
          <p:cNvPr id="903" name="1.  Independent Assortmen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1.  Independent Assortment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2.  Crossing Over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3.  Random Fertilization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7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924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905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06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07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08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09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0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1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2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3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4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5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6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7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8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9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20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21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22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23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925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26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928" name="1.  Independent Assortment"/>
          <p:cNvSpPr txBox="1">
            <a:spLocks noGrp="1"/>
          </p:cNvSpPr>
          <p:nvPr>
            <p:ph type="title"/>
          </p:nvPr>
        </p:nvSpPr>
        <p:spPr>
          <a:xfrm>
            <a:off x="1173162" y="76200"/>
            <a:ext cx="7772401" cy="984459"/>
          </a:xfrm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1.  Independent Assortment</a:t>
            </a:r>
          </a:p>
        </p:txBody>
      </p:sp>
      <p:sp>
        <p:nvSpPr>
          <p:cNvPr id="929" name="Homologous chromosomes are positioned independently at the metaphase plate."/>
          <p:cNvSpPr txBox="1">
            <a:spLocks noGrp="1"/>
          </p:cNvSpPr>
          <p:nvPr>
            <p:ph type="body" sz="half" idx="1"/>
          </p:nvPr>
        </p:nvSpPr>
        <p:spPr>
          <a:xfrm>
            <a:off x="1173162" y="1145163"/>
            <a:ext cx="7772401" cy="1646517"/>
          </a:xfrm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Homologous chromosomes are positioned independently at the metaphase plate.</a:t>
            </a:r>
          </a:p>
        </p:txBody>
      </p:sp>
      <p:pic>
        <p:nvPicPr>
          <p:cNvPr id="93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031" y="2648799"/>
            <a:ext cx="5080663" cy="3859420"/>
          </a:xfrm>
          <a:prstGeom prst="rect">
            <a:avLst/>
          </a:prstGeom>
        </p:spPr>
      </p:pic>
      <p:sp>
        <p:nvSpPr>
          <p:cNvPr id="931" name="https://www.mun.ca/biology/desmid/brian/BIOL2060/BIOL2060-20/CB20.html"/>
          <p:cNvSpPr txBox="1"/>
          <p:nvPr/>
        </p:nvSpPr>
        <p:spPr>
          <a:xfrm>
            <a:off x="2800864" y="6562313"/>
            <a:ext cx="2751360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https://www.mun.ca/biology/desmid/brian/BIOL2060/BIOL2060-20/CB20.html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5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952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933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34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35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36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37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38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39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0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1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2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3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4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5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6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7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8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9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50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51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953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54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956" name="1.  Independent Assortment"/>
          <p:cNvSpPr txBox="1">
            <a:spLocks noGrp="1"/>
          </p:cNvSpPr>
          <p:nvPr>
            <p:ph type="title"/>
          </p:nvPr>
        </p:nvSpPr>
        <p:spPr>
          <a:xfrm>
            <a:off x="1173162" y="76200"/>
            <a:ext cx="7772401" cy="983487"/>
          </a:xfrm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1.  Independent Assortment</a:t>
            </a:r>
          </a:p>
        </p:txBody>
      </p:sp>
      <p:sp>
        <p:nvSpPr>
          <p:cNvPr id="957" name="Maternal and paternal chromosomes sort independently of every other pair."/>
          <p:cNvSpPr txBox="1">
            <a:spLocks noGrp="1"/>
          </p:cNvSpPr>
          <p:nvPr>
            <p:ph type="body" sz="quarter" idx="1"/>
          </p:nvPr>
        </p:nvSpPr>
        <p:spPr>
          <a:xfrm>
            <a:off x="1173162" y="1231318"/>
            <a:ext cx="7772401" cy="1396622"/>
          </a:xfrm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Maternal and paternal chromosomes sort independently of every other pair.</a:t>
            </a:r>
          </a:p>
        </p:txBody>
      </p:sp>
      <p:sp>
        <p:nvSpPr>
          <p:cNvPr id="958" name="https://www.mun.ca/biology/desmid/brian/BIOL2060/BIOL2060-20/CB20.html"/>
          <p:cNvSpPr txBox="1"/>
          <p:nvPr/>
        </p:nvSpPr>
        <p:spPr>
          <a:xfrm>
            <a:off x="2800864" y="6562313"/>
            <a:ext cx="2751360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https://www.mun.ca/biology/desmid/brian/BIOL2060/BIOL2060-20/CB20.html</a:t>
            </a:r>
          </a:p>
        </p:txBody>
      </p:sp>
      <p:pic>
        <p:nvPicPr>
          <p:cNvPr id="95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031" y="2648799"/>
            <a:ext cx="5080663" cy="3859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980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961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62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63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64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65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66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67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68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69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70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71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72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73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74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75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76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77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78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79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981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82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984" name="1.  Independent Assortm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1.  Independent Assortment</a:t>
            </a:r>
          </a:p>
        </p:txBody>
      </p:sp>
      <p:sp>
        <p:nvSpPr>
          <p:cNvPr id="985" name="Independent assortment gives a large number of possible daughter cells.…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7954963" cy="4876800"/>
          </a:xfrm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Independent assortment gives a large number of possible daughter cells.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The cells are dividing in two and are sorting independently.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The number of combinations is 2</a:t>
            </a:r>
            <a:r>
              <a:rPr i="1" baseline="29999"/>
              <a:t>n</a:t>
            </a:r>
            <a:r>
              <a:t>.</a:t>
            </a:r>
          </a:p>
          <a:p>
            <a:pPr marL="783590" lvl="1" indent="-285750">
              <a:buFont typeface="Arial" panose="020B0604020202020204" pitchFamily="34" charset="0"/>
              <a:buChar char="•"/>
            </a:pPr>
            <a:r>
              <a:t>“</a:t>
            </a:r>
            <a:r>
              <a:rPr i="1"/>
              <a:t>n</a:t>
            </a:r>
            <a:r>
              <a:t>” is the haploid number (23 in humans)</a:t>
            </a:r>
          </a:p>
          <a:p>
            <a:pPr marL="783590" lvl="1" indent="-285750">
              <a:buFont typeface="Arial" panose="020B0604020202020204" pitchFamily="34" charset="0"/>
              <a:buChar char="•"/>
            </a:pPr>
            <a:r>
              <a:t>2</a:t>
            </a:r>
            <a:r>
              <a:rPr baseline="29714"/>
              <a:t>23</a:t>
            </a:r>
            <a:r>
              <a:t> possible combinations (8,388,608) based on alignment alone.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9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1006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987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88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89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90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91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92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93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94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95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96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97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98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99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00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01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02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03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04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05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007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008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010" name="2.  Crossing Ov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2.  Crossing Over</a:t>
            </a:r>
          </a:p>
        </p:txBody>
      </p:sp>
      <p:sp>
        <p:nvSpPr>
          <p:cNvPr id="1011" name="The gene mixing that occurs during prophase I shuffles the genetic deck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The gene mixing that occurs during prophase I shuffles the genetic deck.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The variation created by crossing over makes the number of possible combinations virtually endless.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5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1032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1013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14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15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16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17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18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19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20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21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22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23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24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25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26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27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28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29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30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31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033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034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036" name="3.  Random Fertil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3.  Random Fertilization</a:t>
            </a:r>
          </a:p>
        </p:txBody>
      </p:sp>
      <p:sp>
        <p:nvSpPr>
          <p:cNvPr id="1037" name="In humans, each male and female gamete represents over 8 million different chromosome combinations due to independent assortment.…"/>
          <p:cNvSpPr txBox="1">
            <a:spLocks noGrp="1"/>
          </p:cNvSpPr>
          <p:nvPr>
            <p:ph type="body" idx="1"/>
          </p:nvPr>
        </p:nvSpPr>
        <p:spPr>
          <a:xfrm>
            <a:off x="1173162" y="1678596"/>
            <a:ext cx="7772401" cy="5074702"/>
          </a:xfrm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t>In humans, each male and female gamete represents over 8 million different chromosome combinations due to independent assortment.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Fusion of a sperm and egg during fertilization produces about 70 trillion different diploid combinations (2</a:t>
            </a:r>
            <a:r>
              <a:rPr baseline="31999"/>
              <a:t>23</a:t>
            </a:r>
            <a:r>
              <a:rPr>
                <a:latin typeface="Bank Gothic Medium"/>
                <a:ea typeface="Bank Gothic Medium"/>
                <a:cs typeface="Bank Gothic Medium"/>
                <a:sym typeface="Bank Gothic Medium"/>
              </a:rPr>
              <a:t>x</a:t>
            </a:r>
            <a:r>
              <a:t>2</a:t>
            </a:r>
            <a:r>
              <a:rPr baseline="31999"/>
              <a:t>23</a:t>
            </a:r>
            <a:r>
              <a:t>).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t>When you factor in crossing over, the number of gamete combinations is nearly endless.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1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1058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1039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40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41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42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43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44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45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46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47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48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49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50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51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52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53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54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55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56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57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059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060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062" name="Errors in Meiosis"/>
          <p:cNvSpPr txBox="1">
            <a:spLocks noGrp="1"/>
          </p:cNvSpPr>
          <p:nvPr>
            <p:ph type="title"/>
          </p:nvPr>
        </p:nvSpPr>
        <p:spPr>
          <a:xfrm>
            <a:off x="1173162" y="776577"/>
            <a:ext cx="7772401" cy="1204623"/>
          </a:xfrm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Errors in Meiosis</a:t>
            </a:r>
          </a:p>
        </p:txBody>
      </p:sp>
      <p:sp>
        <p:nvSpPr>
          <p:cNvPr id="1063" name="Occasional errors in meiosis can result in a sperm or an egg having the wrong number of chromosomes.…"/>
          <p:cNvSpPr txBox="1">
            <a:spLocks noGrp="1"/>
          </p:cNvSpPr>
          <p:nvPr>
            <p:ph type="body" idx="1"/>
          </p:nvPr>
        </p:nvSpPr>
        <p:spPr>
          <a:xfrm>
            <a:off x="1173162" y="1678596"/>
            <a:ext cx="7772401" cy="5074702"/>
          </a:xfrm>
          <a:prstGeom prst="rect">
            <a:avLst/>
          </a:prstGeom>
        </p:spPr>
        <p:txBody>
          <a:bodyPr/>
          <a:lstStyle/>
          <a:p>
            <a:pPr marL="383540" indent="-342900">
              <a:buFont typeface="Arial" panose="020B0604020202020204" pitchFamily="34" charset="0"/>
              <a:buChar char="•"/>
            </a:pPr>
            <a:r>
              <a:rPr dirty="0"/>
              <a:t>Occasional errors in meiosis can result in a sperm or an egg having the wrong number of chromosomes. </a:t>
            </a:r>
          </a:p>
          <a:p>
            <a:pPr marL="383540" indent="-342900">
              <a:buFont typeface="Arial" panose="020B0604020202020204" pitchFamily="34" charset="0"/>
              <a:buChar char="•"/>
            </a:pPr>
            <a:r>
              <a:rPr dirty="0"/>
              <a:t>This is called nondisjunction.</a:t>
            </a:r>
          </a:p>
        </p:txBody>
      </p:sp>
      <p:pic>
        <p:nvPicPr>
          <p:cNvPr id="106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9354" y="3732681"/>
            <a:ext cx="4269036" cy="3034014"/>
          </a:xfrm>
          <a:prstGeom prst="rect">
            <a:avLst/>
          </a:prstGeom>
        </p:spPr>
      </p:pic>
      <p:pic>
        <p:nvPicPr>
          <p:cNvPr id="1065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0269" y="162117"/>
            <a:ext cx="7916208" cy="799617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AAD6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AAD6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1145</Words>
  <Application>Microsoft Macintosh PowerPoint</Application>
  <PresentationFormat>On-screen Show (4:3)</PresentationFormat>
  <Paragraphs>111</Paragraphs>
  <Slides>37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Bank Gothic Medium</vt:lpstr>
      <vt:lpstr>Lucida Grande</vt:lpstr>
      <vt:lpstr>Times New Roman</vt:lpstr>
      <vt:lpstr>Wingdings</vt:lpstr>
      <vt:lpstr>White</vt:lpstr>
      <vt:lpstr>Chapter 13 Cell and Nuclear Division</vt:lpstr>
      <vt:lpstr>TOK</vt:lpstr>
      <vt:lpstr>Sexual Maturity</vt:lpstr>
      <vt:lpstr>Meiosis</vt:lpstr>
      <vt:lpstr>Meiosis and Fertilization</vt:lpstr>
      <vt:lpstr>Meiosis</vt:lpstr>
      <vt:lpstr>Meiosis</vt:lpstr>
      <vt:lpstr>Meiosis</vt:lpstr>
      <vt:lpstr>PowerPoint Presentation</vt:lpstr>
      <vt:lpstr>Interphase I</vt:lpstr>
      <vt:lpstr>Meiosis I</vt:lpstr>
      <vt:lpstr>Meiosis I</vt:lpstr>
      <vt:lpstr>Meiosis I</vt:lpstr>
      <vt:lpstr>Meiosis I</vt:lpstr>
      <vt:lpstr>Interkinesis</vt:lpstr>
      <vt:lpstr>PowerPoint Presentation</vt:lpstr>
      <vt:lpstr>Meiosis II  Sister Chromatids Separate</vt:lpstr>
      <vt:lpstr>Meiosis II  Sister Chromatids Separate</vt:lpstr>
      <vt:lpstr>Meiosis II  Sister Chromatids Separate</vt:lpstr>
      <vt:lpstr>Meiosis II  Sister Chromatids Separate</vt:lpstr>
      <vt:lpstr>PowerPoint Presentation</vt:lpstr>
      <vt:lpstr>PowerPoint Presentation</vt:lpstr>
      <vt:lpstr>Mitosis and Meiosis, A Comparison</vt:lpstr>
      <vt:lpstr>PowerPoint Presentation</vt:lpstr>
      <vt:lpstr>There are Three Main Events Unique to Meiosis</vt:lpstr>
      <vt:lpstr>1.  Tetrad Formation, Synapsis, and Crossing Over</vt:lpstr>
      <vt:lpstr>PowerPoint Presentation</vt:lpstr>
      <vt:lpstr>1.  Tetrad Formation, Synapsis, and Crossing Over</vt:lpstr>
      <vt:lpstr>1.  Tetrad Formation, Synapsis, and Crossing Over</vt:lpstr>
      <vt:lpstr>3.  Separation of Homologues</vt:lpstr>
      <vt:lpstr>Three Mechanisms that Produce Genetic Variation</vt:lpstr>
      <vt:lpstr>1.  Independent Assortment</vt:lpstr>
      <vt:lpstr>1.  Independent Assortment</vt:lpstr>
      <vt:lpstr>1.  Independent Assortment</vt:lpstr>
      <vt:lpstr>2.  Crossing Over</vt:lpstr>
      <vt:lpstr>3.  Random Fertilization</vt:lpstr>
      <vt:lpstr>Errors in Meiosis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MULTHAUPT, TRAVIS</cp:lastModifiedBy>
  <cp:revision>6</cp:revision>
  <dcterms:modified xsi:type="dcterms:W3CDTF">2026-03-08T13:34:17Z</dcterms:modified>
</cp:coreProperties>
</file>