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2"/>
  </p:notesMasterIdLst>
  <p:sldIdLst>
    <p:sldId id="256" r:id="rId2"/>
    <p:sldId id="257" r:id="rId3"/>
    <p:sldId id="284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96" r:id="rId28"/>
    <p:sldId id="281" r:id="rId29"/>
    <p:sldId id="282" r:id="rId30"/>
    <p:sldId id="283" r:id="rId31"/>
    <p:sldId id="285" r:id="rId32"/>
    <p:sldId id="288" r:id="rId33"/>
    <p:sldId id="286" r:id="rId34"/>
    <p:sldId id="287" r:id="rId35"/>
    <p:sldId id="291" r:id="rId36"/>
    <p:sldId id="294" r:id="rId37"/>
    <p:sldId id="292" r:id="rId38"/>
    <p:sldId id="293" r:id="rId39"/>
    <p:sldId id="295" r:id="rId40"/>
    <p:sldId id="289" r:id="rId41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40639" marR="40639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Arial"/>
        <a:ea typeface="Arial"/>
        <a:cs typeface="Arial"/>
        <a:sym typeface="Arial"/>
      </a:defRPr>
    </a:lvl1pPr>
    <a:lvl2pPr marL="40639" marR="40639" indent="3429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Arial"/>
        <a:ea typeface="Arial"/>
        <a:cs typeface="Arial"/>
        <a:sym typeface="Arial"/>
      </a:defRPr>
    </a:lvl2pPr>
    <a:lvl3pPr marL="40639" marR="40639" indent="685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Arial"/>
        <a:ea typeface="Arial"/>
        <a:cs typeface="Arial"/>
        <a:sym typeface="Arial"/>
      </a:defRPr>
    </a:lvl3pPr>
    <a:lvl4pPr marL="40639" marR="40639" indent="10287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Arial"/>
        <a:ea typeface="Arial"/>
        <a:cs typeface="Arial"/>
        <a:sym typeface="Arial"/>
      </a:defRPr>
    </a:lvl4pPr>
    <a:lvl5pPr marL="40639" marR="40639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Arial"/>
        <a:ea typeface="Arial"/>
        <a:cs typeface="Arial"/>
        <a:sym typeface="Arial"/>
      </a:defRPr>
    </a:lvl5pPr>
    <a:lvl6pPr marL="40639" marR="40639" indent="17145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Arial"/>
        <a:ea typeface="Arial"/>
        <a:cs typeface="Arial"/>
        <a:sym typeface="Arial"/>
      </a:defRPr>
    </a:lvl6pPr>
    <a:lvl7pPr marL="40639" marR="40639" indent="2057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Arial"/>
        <a:ea typeface="Arial"/>
        <a:cs typeface="Arial"/>
        <a:sym typeface="Arial"/>
      </a:defRPr>
    </a:lvl7pPr>
    <a:lvl8pPr marL="40639" marR="40639" indent="24003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Arial"/>
        <a:ea typeface="Arial"/>
        <a:cs typeface="Arial"/>
        <a:sym typeface="Arial"/>
      </a:defRPr>
    </a:lvl8pPr>
    <a:lvl9pPr marL="40639" marR="40639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8F44A2F1-9E1F-4B54-A3A2-5F16C0AD49E2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D51ADE6A-740E-44AE-83CC-AE7238B6C88D}" styleName="">
    <a:tblBg/>
    <a:wholeTbl>
      <a:tcTxStyle b="off" i="off">
        <a:fontRef idx="minor">
          <a:srgbClr val="3B3D39"/>
        </a:fontRef>
        <a:srgbClr val="3B3D39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Ref idx="minor">
          <a:srgbClr val="3B3D39"/>
        </a:fontRef>
        <a:srgbClr val="3B3D39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Ref idx="minor">
          <a:srgbClr val="3B3D39"/>
        </a:fontRef>
        <a:srgbClr val="3B3D39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Ref idx="minor">
          <a:srgbClr val="3B3D39"/>
        </a:fontRef>
        <a:srgbClr val="3B3D39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4A9BC294-FFE2-49D5-8D69-9E1BD2C41BD5}" styleName="">
    <a:tblBg/>
    <a:wholeTbl>
      <a:tcTxStyle b="off" i="off">
        <a:fontRef idx="minor">
          <a:srgbClr val="E4E4DF"/>
        </a:fontRef>
        <a:srgbClr val="E4E4D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Ref idx="minor">
          <a:srgbClr val="E4E4DF"/>
        </a:fontRef>
        <a:srgbClr val="E4E4DF"/>
      </a:tcTxStyle>
      <a:tcStyle>
        <a:tcBdr>
          <a:left>
            <a:ln w="28575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FFFFFF">
              <a:alpha val="35000"/>
            </a:srgbClr>
          </a:solidFill>
        </a:fill>
      </a:tcStyle>
    </a:firstCol>
    <a:lastRow>
      <a:tcTxStyle b="off" i="off">
        <a:fontRef idx="minor">
          <a:srgbClr val="E4E4DF"/>
        </a:fontRef>
        <a:srgbClr val="E4E4D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28575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FFFFFF">
              <a:alpha val="35000"/>
            </a:srgbClr>
          </a:solidFill>
        </a:fill>
      </a:tcStyle>
    </a:lastRow>
    <a:firstRow>
      <a:tcTxStyle b="off" i="off">
        <a:fontRef idx="minor">
          <a:srgbClr val="E4E4DF"/>
        </a:fontRef>
        <a:srgbClr val="E4E4D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28575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FFFFFF">
              <a:alpha val="35000"/>
            </a:srgbClr>
          </a:solidFill>
        </a:fill>
      </a:tcStyle>
    </a:firstRow>
  </a:tblStyle>
  <a:tblStyle styleId="{CF821DB8-F4EB-4A41-A1BA-3FCAFE7338EE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18"/>
    <p:restoredTop sz="94694"/>
  </p:normalViewPr>
  <p:slideViewPr>
    <p:cSldViewPr snapToGrid="0">
      <p:cViewPr varScale="1">
        <p:scale>
          <a:sx n="121" d="100"/>
          <a:sy n="121" d="100"/>
        </p:scale>
        <p:origin x="632" y="176"/>
      </p:cViewPr>
      <p:guideLst/>
    </p:cSldViewPr>
  </p:slideViewPr>
  <p:outlineViewPr>
    <p:cViewPr>
      <p:scale>
        <a:sx n="33" d="100"/>
        <a:sy n="33" d="100"/>
      </p:scale>
      <p:origin x="0" y="-23864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8" name="Shape 13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 latinLnBrk="0">
      <a:defRPr sz="2200">
        <a:latin typeface="Lucida Grande"/>
        <a:ea typeface="Lucida Grande"/>
        <a:cs typeface="Lucida Grande"/>
        <a:sym typeface="Lucida Grande"/>
      </a:defRPr>
    </a:lvl1pPr>
    <a:lvl2pPr indent="457200" defTabSz="584200" latinLnBrk="0">
      <a:defRPr sz="2200">
        <a:latin typeface="Lucida Grande"/>
        <a:ea typeface="Lucida Grande"/>
        <a:cs typeface="Lucida Grande"/>
        <a:sym typeface="Lucida Grande"/>
      </a:defRPr>
    </a:lvl2pPr>
    <a:lvl3pPr indent="914400" defTabSz="584200" latinLnBrk="0">
      <a:defRPr sz="2200">
        <a:latin typeface="Lucida Grande"/>
        <a:ea typeface="Lucida Grande"/>
        <a:cs typeface="Lucida Grande"/>
        <a:sym typeface="Lucida Grande"/>
      </a:defRPr>
    </a:lvl3pPr>
    <a:lvl4pPr indent="1371600" defTabSz="584200" latinLnBrk="0">
      <a:defRPr sz="2200">
        <a:latin typeface="Lucida Grande"/>
        <a:ea typeface="Lucida Grande"/>
        <a:cs typeface="Lucida Grande"/>
        <a:sym typeface="Lucida Grande"/>
      </a:defRPr>
    </a:lvl4pPr>
    <a:lvl5pPr indent="1828800" defTabSz="584200" latinLnBrk="0">
      <a:defRPr sz="2200">
        <a:latin typeface="Lucida Grande"/>
        <a:ea typeface="Lucida Grande"/>
        <a:cs typeface="Lucida Grande"/>
        <a:sym typeface="Lucida Grande"/>
      </a:defRPr>
    </a:lvl5pPr>
    <a:lvl6pPr indent="2286000" defTabSz="584200" latinLnBrk="0">
      <a:defRPr sz="2200">
        <a:latin typeface="Lucida Grande"/>
        <a:ea typeface="Lucida Grande"/>
        <a:cs typeface="Lucida Grande"/>
        <a:sym typeface="Lucida Grande"/>
      </a:defRPr>
    </a:lvl6pPr>
    <a:lvl7pPr indent="2743200" defTabSz="584200" latinLnBrk="0">
      <a:defRPr sz="2200">
        <a:latin typeface="Lucida Grande"/>
        <a:ea typeface="Lucida Grande"/>
        <a:cs typeface="Lucida Grande"/>
        <a:sym typeface="Lucida Grande"/>
      </a:defRPr>
    </a:lvl7pPr>
    <a:lvl8pPr indent="3200400" defTabSz="584200" latinLnBrk="0">
      <a:defRPr sz="2200">
        <a:latin typeface="Lucida Grande"/>
        <a:ea typeface="Lucida Grande"/>
        <a:cs typeface="Lucida Grande"/>
        <a:sym typeface="Lucida Grande"/>
      </a:defRPr>
    </a:lvl8pPr>
    <a:lvl9pPr indent="3657600" defTabSz="584200" latinLnBrk="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4" name="Shape 14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marL="40639" marR="40639" defTabSz="914400">
              <a:spcBef>
                <a:spcPts val="400"/>
              </a:spcBef>
              <a:buClr>
                <a:srgbClr val="000000"/>
              </a:buClr>
              <a:buFont typeface="Arial"/>
              <a:defRPr sz="12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Copyright ©2005 Pearson Education, Inc.  Publishing as Pearson Benjamin Cummings.  All rights reserved.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marL="40639" marR="40639" defTabSz="914400">
              <a:spcBef>
                <a:spcPts val="400"/>
              </a:spcBef>
              <a:buClr>
                <a:srgbClr val="000000"/>
              </a:buClr>
              <a:buFont typeface="Arial"/>
              <a:defRPr sz="12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x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177430-0E46-B6E9-F7BB-87422549E9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>
            <a:extLst>
              <a:ext uri="{FF2B5EF4-FFF2-40B4-BE49-F238E27FC236}">
                <a16:creationId xmlns:a16="http://schemas.microsoft.com/office/drawing/2014/main" id="{4B24A761-9B45-F056-5426-A3CE4ED8D8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>
            <a:extLst>
              <a:ext uri="{FF2B5EF4-FFF2-40B4-BE49-F238E27FC236}">
                <a16:creationId xmlns:a16="http://schemas.microsoft.com/office/drawing/2014/main" id="{73FF055D-0C29-C683-F937-660B673ACFA6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marL="40639" marR="40639" defTabSz="914400">
              <a:spcBef>
                <a:spcPts val="400"/>
              </a:spcBef>
              <a:buClr>
                <a:srgbClr val="000000"/>
              </a:buClr>
              <a:buFont typeface="Arial"/>
              <a:defRPr sz="12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38591470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4" name="Shape 15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marL="40639" marR="40639" defTabSz="914400">
              <a:spcBef>
                <a:spcPts val="400"/>
              </a:spcBef>
              <a:buClr>
                <a:srgbClr val="000000"/>
              </a:buClr>
              <a:buFont typeface="Arial"/>
              <a:defRPr sz="12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x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9" name="Shape 15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marL="40639" marR="40639" defTabSz="914400">
              <a:spcBef>
                <a:spcPts val="400"/>
              </a:spcBef>
              <a:buClr>
                <a:srgbClr val="000000"/>
              </a:buClr>
              <a:buFont typeface="Arial"/>
              <a:defRPr sz="12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x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6" name="Shape 16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marL="40639" marR="40639" defTabSz="914400">
              <a:spcBef>
                <a:spcPts val="400"/>
              </a:spcBef>
              <a:buClr>
                <a:srgbClr val="000000"/>
              </a:buClr>
              <a:buFont typeface="Arial"/>
              <a:defRPr sz="12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x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2" name="Shape 17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marL="40639" marR="40639" defTabSz="914400">
              <a:spcBef>
                <a:spcPts val="400"/>
              </a:spcBef>
              <a:buClr>
                <a:srgbClr val="000000"/>
              </a:buClr>
              <a:buFont typeface="Arial"/>
              <a:defRPr sz="12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x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9060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2" name="Shape 21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marL="40639" marR="40639" defTabSz="914400">
              <a:spcBef>
                <a:spcPts val="400"/>
              </a:spcBef>
              <a:buClr>
                <a:srgbClr val="000000"/>
              </a:buClr>
              <a:buFont typeface="Arial"/>
              <a:defRPr sz="12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x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Shape 24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46" name="Shape 24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marL="40639" marR="40639" defTabSz="914400">
              <a:spcBef>
                <a:spcPts val="400"/>
              </a:spcBef>
              <a:buClr>
                <a:srgbClr val="000000"/>
              </a:buClr>
              <a:buFont typeface="Arial"/>
              <a:defRPr sz="12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x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Shape 252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53" name="Shape 25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marL="40639" marR="40639" defTabSz="914400">
              <a:spcBef>
                <a:spcPts val="400"/>
              </a:spcBef>
              <a:buClr>
                <a:srgbClr val="000000"/>
              </a:buClr>
              <a:buFont typeface="Arial"/>
              <a:defRPr sz="12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x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59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60" name="Shape 26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marL="40639" marR="40639" defTabSz="914400">
              <a:spcBef>
                <a:spcPts val="400"/>
              </a:spcBef>
              <a:buClr>
                <a:srgbClr val="000000"/>
              </a:buClr>
              <a:buFont typeface="Arial"/>
              <a:defRPr sz="12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x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Shape 266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67" name="Shape 26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marL="40639" marR="40639" defTabSz="914400">
              <a:spcBef>
                <a:spcPts val="400"/>
              </a:spcBef>
              <a:buClr>
                <a:srgbClr val="000000"/>
              </a:buClr>
              <a:buFont typeface="Arial"/>
              <a:defRPr sz="12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x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Shape 273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74" name="Shape 27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marL="40639" marR="40639" defTabSz="914400">
              <a:spcBef>
                <a:spcPts val="400"/>
              </a:spcBef>
              <a:buClr>
                <a:srgbClr val="000000"/>
              </a:buClr>
              <a:buFont typeface="Arial"/>
              <a:defRPr sz="12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x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02F8DB-AB73-E100-4EBF-0AA6507232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Shape 273">
            <a:extLst>
              <a:ext uri="{FF2B5EF4-FFF2-40B4-BE49-F238E27FC236}">
                <a16:creationId xmlns:a16="http://schemas.microsoft.com/office/drawing/2014/main" id="{49FA99B8-5401-4CA6-B3C6-79AF774988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74" name="Shape 274">
            <a:extLst>
              <a:ext uri="{FF2B5EF4-FFF2-40B4-BE49-F238E27FC236}">
                <a16:creationId xmlns:a16="http://schemas.microsoft.com/office/drawing/2014/main" id="{D1B2EC6D-5EA7-4564-B85F-0665DB17BA8A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marL="40639" marR="40639" defTabSz="914400">
              <a:spcBef>
                <a:spcPts val="400"/>
              </a:spcBef>
              <a:buClr>
                <a:srgbClr val="000000"/>
              </a:buClr>
              <a:buFont typeface="Arial"/>
              <a:defRPr sz="12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18979881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Shape 28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86" name="Shape 28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marL="40639" marR="40639" defTabSz="914400">
              <a:spcBef>
                <a:spcPts val="400"/>
              </a:spcBef>
              <a:buClr>
                <a:srgbClr val="000000"/>
              </a:buClr>
              <a:buFont typeface="Arial"/>
              <a:defRPr sz="12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x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9381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0889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9321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9836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9622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6517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lio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xfrm>
            <a:off x="685800" y="0"/>
            <a:ext cx="7770813" cy="1504950"/>
          </a:xfrm>
          <a:prstGeom prst="rect">
            <a:avLst/>
          </a:prstGeom>
        </p:spPr>
        <p:txBody>
          <a:bodyPr/>
          <a:lstStyle>
            <a:lvl1pPr>
              <a:defRPr sz="50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1pPr>
          </a:lstStyle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idx="1"/>
          </p:nvPr>
        </p:nvSpPr>
        <p:spPr>
          <a:xfrm>
            <a:off x="685800" y="2209800"/>
            <a:ext cx="7770813" cy="4648200"/>
          </a:xfrm>
          <a:prstGeom prst="rect">
            <a:avLst/>
          </a:prstGeom>
        </p:spPr>
        <p:txBody>
          <a:bodyPr/>
          <a:lstStyle>
            <a:lvl1pPr marL="497840" indent="-457200">
              <a:spcBef>
                <a:spcPts val="2000"/>
              </a:spcBef>
              <a:buClr>
                <a:srgbClr val="A09A8F"/>
              </a:buClr>
              <a:buChar char=""/>
              <a:defRPr sz="24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1pPr>
            <a:lvl2pPr marL="955039" indent="-457199">
              <a:buClr>
                <a:srgbClr val="59564F"/>
              </a:buClr>
              <a:buChar char=""/>
              <a:defRPr sz="22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2pPr>
            <a:lvl3pPr marL="1412239" indent="-457200">
              <a:spcBef>
                <a:spcPts val="600"/>
              </a:spcBef>
              <a:buClr>
                <a:srgbClr val="A09A8F"/>
              </a:buClr>
              <a:buChar char=""/>
              <a:defRPr sz="20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3pPr>
            <a:lvl4pPr marL="1869439" indent="-457200">
              <a:spcBef>
                <a:spcPts val="600"/>
              </a:spcBef>
              <a:buClr>
                <a:srgbClr val="59564F"/>
              </a:buClr>
              <a:buChar char=""/>
              <a:defRPr sz="18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4pPr>
            <a:lvl5pPr marL="2326639" indent="-457200">
              <a:spcBef>
                <a:spcPts val="600"/>
              </a:spcBef>
              <a:buClr>
                <a:srgbClr val="A09A8F"/>
              </a:buClr>
              <a:buChar char=""/>
              <a:defRPr sz="18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30092" y="6335030"/>
            <a:ext cx="283816" cy="274415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9B9B9B"/>
                </a:solidFill>
                <a:uFill>
                  <a:solidFill>
                    <a:srgbClr val="9B9B9B"/>
                  </a:solidFill>
                </a:u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Folio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CoverGlyph.png" descr="CoverGlyph.png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010025" y="3048000"/>
            <a:ext cx="1123950" cy="771525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685800" y="0"/>
            <a:ext cx="7770813" cy="1504950"/>
          </a:xfrm>
          <a:prstGeom prst="rect">
            <a:avLst/>
          </a:prstGeom>
        </p:spPr>
        <p:txBody>
          <a:bodyPr/>
          <a:lstStyle>
            <a:lvl1pPr>
              <a:defRPr sz="5000">
                <a:solidFill>
                  <a:srgbClr val="E4E4DF"/>
                </a:solidFill>
                <a:uFill>
                  <a:solidFill>
                    <a:srgbClr val="E4E4DF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1pPr>
          </a:lstStyle>
          <a:p>
            <a:r>
              <a:t>Title Text</a:t>
            </a:r>
          </a:p>
        </p:txBody>
      </p:sp>
      <p:sp>
        <p:nvSpPr>
          <p:cNvPr id="31" name="Body Level One…"/>
          <p:cNvSpPr txBox="1">
            <a:spLocks noGrp="1"/>
          </p:cNvSpPr>
          <p:nvPr>
            <p:ph type="body" idx="1"/>
          </p:nvPr>
        </p:nvSpPr>
        <p:spPr>
          <a:xfrm>
            <a:off x="685800" y="2209800"/>
            <a:ext cx="7770813" cy="4648200"/>
          </a:xfrm>
          <a:prstGeom prst="rect">
            <a:avLst/>
          </a:prstGeom>
        </p:spPr>
        <p:txBody>
          <a:bodyPr/>
          <a:lstStyle>
            <a:lvl1pPr marL="497840" indent="-457200">
              <a:spcBef>
                <a:spcPts val="2000"/>
              </a:spcBef>
              <a:buClr>
                <a:srgbClr val="A09A8F"/>
              </a:buClr>
              <a:buChar char=""/>
              <a:defRPr sz="2400">
                <a:solidFill>
                  <a:srgbClr val="E4E4DF"/>
                </a:solidFill>
                <a:uFill>
                  <a:solidFill>
                    <a:srgbClr val="E4E4DF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1pPr>
            <a:lvl2pPr marL="955039" indent="-457199">
              <a:buClr>
                <a:srgbClr val="59564F"/>
              </a:buClr>
              <a:buChar char=""/>
              <a:defRPr sz="2200">
                <a:solidFill>
                  <a:srgbClr val="E4E4DF"/>
                </a:solidFill>
                <a:uFill>
                  <a:solidFill>
                    <a:srgbClr val="E4E4DF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2pPr>
            <a:lvl3pPr marL="1412239" indent="-457200">
              <a:spcBef>
                <a:spcPts val="600"/>
              </a:spcBef>
              <a:buClr>
                <a:srgbClr val="A09A8F"/>
              </a:buClr>
              <a:buChar char=""/>
              <a:defRPr sz="2000">
                <a:solidFill>
                  <a:srgbClr val="E4E4DF"/>
                </a:solidFill>
                <a:uFill>
                  <a:solidFill>
                    <a:srgbClr val="E4E4DF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3pPr>
            <a:lvl4pPr marL="1869439" indent="-457200">
              <a:spcBef>
                <a:spcPts val="600"/>
              </a:spcBef>
              <a:buClr>
                <a:srgbClr val="59564F"/>
              </a:buClr>
              <a:buChar char=""/>
              <a:defRPr sz="1800">
                <a:solidFill>
                  <a:srgbClr val="E4E4DF"/>
                </a:solidFill>
                <a:uFill>
                  <a:solidFill>
                    <a:srgbClr val="E4E4DF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4pPr>
            <a:lvl5pPr marL="2326639" indent="-457200">
              <a:spcBef>
                <a:spcPts val="600"/>
              </a:spcBef>
              <a:buClr>
                <a:srgbClr val="A09A8F"/>
              </a:buClr>
              <a:buChar char=""/>
              <a:defRPr sz="1800">
                <a:solidFill>
                  <a:srgbClr val="E4E4DF"/>
                </a:solidFill>
                <a:uFill>
                  <a:solidFill>
                    <a:srgbClr val="E4E4DF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345334" y="6388100"/>
            <a:ext cx="453332" cy="44722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Folio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685800" y="0"/>
            <a:ext cx="7770813" cy="1504950"/>
          </a:xfrm>
          <a:prstGeom prst="rect">
            <a:avLst/>
          </a:prstGeom>
        </p:spPr>
        <p:txBody>
          <a:bodyPr/>
          <a:lstStyle>
            <a:lvl1pPr>
              <a:defRPr sz="50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idx="1"/>
          </p:nvPr>
        </p:nvSpPr>
        <p:spPr>
          <a:xfrm>
            <a:off x="685800" y="2209800"/>
            <a:ext cx="7770813" cy="4648200"/>
          </a:xfrm>
          <a:prstGeom prst="rect">
            <a:avLst/>
          </a:prstGeom>
        </p:spPr>
        <p:txBody>
          <a:bodyPr/>
          <a:lstStyle>
            <a:lvl1pPr marL="497840" indent="-457200">
              <a:spcBef>
                <a:spcPts val="2000"/>
              </a:spcBef>
              <a:buClr>
                <a:srgbClr val="A09A8F"/>
              </a:buClr>
              <a:buChar char=""/>
              <a:defRPr sz="24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1pPr>
            <a:lvl2pPr marL="955039" indent="-457199">
              <a:buClr>
                <a:srgbClr val="59564F"/>
              </a:buClr>
              <a:buChar char=""/>
              <a:defRPr sz="22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2pPr>
            <a:lvl3pPr marL="1412239" indent="-457200">
              <a:spcBef>
                <a:spcPts val="600"/>
              </a:spcBef>
              <a:buClr>
                <a:srgbClr val="A09A8F"/>
              </a:buClr>
              <a:buChar char=""/>
              <a:defRPr sz="20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3pPr>
            <a:lvl4pPr marL="1869439" indent="-457200">
              <a:spcBef>
                <a:spcPts val="600"/>
              </a:spcBef>
              <a:buClr>
                <a:srgbClr val="59564F"/>
              </a:buClr>
              <a:buChar char=""/>
              <a:defRPr sz="18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4pPr>
            <a:lvl5pPr marL="2326639" indent="-457200">
              <a:spcBef>
                <a:spcPts val="600"/>
              </a:spcBef>
              <a:buClr>
                <a:srgbClr val="A09A8F"/>
              </a:buClr>
              <a:buChar char=""/>
              <a:defRPr sz="18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30092" y="6335030"/>
            <a:ext cx="283816" cy="274415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9B9B9B"/>
                </a:solidFill>
                <a:uFill>
                  <a:solidFill>
                    <a:srgbClr val="9B9B9B"/>
                  </a:solidFill>
                </a:u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Folio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lyph-SectionHeader.png" descr="Glyph-SectionHeader.png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3173412"/>
            <a:ext cx="1066800" cy="590551"/>
          </a:xfrm>
          <a:prstGeom prst="rect">
            <a:avLst/>
          </a:prstGeom>
          <a:ln w="12700">
            <a:miter lim="400000"/>
          </a:ln>
        </p:spPr>
      </p:pic>
      <p:sp>
        <p:nvSpPr>
          <p:cNvPr id="49" name="Title Text"/>
          <p:cNvSpPr txBox="1">
            <a:spLocks noGrp="1"/>
          </p:cNvSpPr>
          <p:nvPr>
            <p:ph type="title"/>
          </p:nvPr>
        </p:nvSpPr>
        <p:spPr>
          <a:xfrm>
            <a:off x="685800" y="0"/>
            <a:ext cx="7770813" cy="1504950"/>
          </a:xfrm>
          <a:prstGeom prst="rect">
            <a:avLst/>
          </a:prstGeom>
        </p:spPr>
        <p:txBody>
          <a:bodyPr/>
          <a:lstStyle>
            <a:lvl1pPr>
              <a:defRPr sz="50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1pPr>
          </a:lstStyle>
          <a:p>
            <a:r>
              <a:t>Title Text</a:t>
            </a:r>
          </a:p>
        </p:txBody>
      </p:sp>
      <p:sp>
        <p:nvSpPr>
          <p:cNvPr id="50" name="Body Level One…"/>
          <p:cNvSpPr txBox="1">
            <a:spLocks noGrp="1"/>
          </p:cNvSpPr>
          <p:nvPr>
            <p:ph type="body" idx="1"/>
          </p:nvPr>
        </p:nvSpPr>
        <p:spPr>
          <a:xfrm>
            <a:off x="685800" y="2209800"/>
            <a:ext cx="7770813" cy="4648200"/>
          </a:xfrm>
          <a:prstGeom prst="rect">
            <a:avLst/>
          </a:prstGeom>
        </p:spPr>
        <p:txBody>
          <a:bodyPr/>
          <a:lstStyle>
            <a:lvl1pPr marL="497840" indent="-457200">
              <a:spcBef>
                <a:spcPts val="2000"/>
              </a:spcBef>
              <a:buClr>
                <a:srgbClr val="A09A8F"/>
              </a:buClr>
              <a:buChar char=""/>
              <a:defRPr sz="24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1pPr>
            <a:lvl2pPr marL="955039" indent="-457199">
              <a:buClr>
                <a:srgbClr val="59564F"/>
              </a:buClr>
              <a:buChar char=""/>
              <a:defRPr sz="22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2pPr>
            <a:lvl3pPr marL="1412239" indent="-457200">
              <a:spcBef>
                <a:spcPts val="600"/>
              </a:spcBef>
              <a:buClr>
                <a:srgbClr val="A09A8F"/>
              </a:buClr>
              <a:buChar char=""/>
              <a:defRPr sz="20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3pPr>
            <a:lvl4pPr marL="1869439" indent="-457200">
              <a:spcBef>
                <a:spcPts val="600"/>
              </a:spcBef>
              <a:buClr>
                <a:srgbClr val="59564F"/>
              </a:buClr>
              <a:buChar char=""/>
              <a:defRPr sz="18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4pPr>
            <a:lvl5pPr marL="2326639" indent="-457200">
              <a:spcBef>
                <a:spcPts val="600"/>
              </a:spcBef>
              <a:buClr>
                <a:srgbClr val="A09A8F"/>
              </a:buClr>
              <a:buChar char=""/>
              <a:defRPr sz="18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30092" y="6335030"/>
            <a:ext cx="283816" cy="274415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9B9B9B"/>
                </a:solidFill>
                <a:uFill>
                  <a:solidFill>
                    <a:srgbClr val="9B9B9B"/>
                  </a:solidFill>
                </a:u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Folio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HR-Glyph-R3.png" descr="HR-Glyph-R3.png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3749675" y="1658937"/>
            <a:ext cx="1644650" cy="169863"/>
          </a:xfrm>
          <a:prstGeom prst="rect">
            <a:avLst/>
          </a:prstGeom>
          <a:ln w="12700">
            <a:miter lim="400000"/>
          </a:ln>
        </p:spPr>
      </p:pic>
      <p:sp>
        <p:nvSpPr>
          <p:cNvPr id="59" name="Title Text"/>
          <p:cNvSpPr txBox="1">
            <a:spLocks noGrp="1"/>
          </p:cNvSpPr>
          <p:nvPr>
            <p:ph type="title"/>
          </p:nvPr>
        </p:nvSpPr>
        <p:spPr>
          <a:xfrm>
            <a:off x="685800" y="0"/>
            <a:ext cx="7770813" cy="1504950"/>
          </a:xfrm>
          <a:prstGeom prst="rect">
            <a:avLst/>
          </a:prstGeom>
        </p:spPr>
        <p:txBody>
          <a:bodyPr/>
          <a:lstStyle>
            <a:lvl1pPr>
              <a:defRPr sz="50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1pPr>
          </a:lstStyle>
          <a:p>
            <a:r>
              <a:t>Title Text</a:t>
            </a:r>
          </a:p>
        </p:txBody>
      </p:sp>
      <p:sp>
        <p:nvSpPr>
          <p:cNvPr id="60" name="Body Level One…"/>
          <p:cNvSpPr txBox="1">
            <a:spLocks noGrp="1"/>
          </p:cNvSpPr>
          <p:nvPr>
            <p:ph type="body" idx="1"/>
          </p:nvPr>
        </p:nvSpPr>
        <p:spPr>
          <a:xfrm>
            <a:off x="685800" y="2209800"/>
            <a:ext cx="7770813" cy="4648200"/>
          </a:xfrm>
          <a:prstGeom prst="rect">
            <a:avLst/>
          </a:prstGeom>
        </p:spPr>
        <p:txBody>
          <a:bodyPr/>
          <a:lstStyle>
            <a:lvl1pPr marL="497840" indent="-457200">
              <a:spcBef>
                <a:spcPts val="2000"/>
              </a:spcBef>
              <a:buClr>
                <a:srgbClr val="A09A8F"/>
              </a:buClr>
              <a:buChar char=""/>
              <a:defRPr sz="24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1pPr>
            <a:lvl2pPr marL="955039" indent="-457199">
              <a:buClr>
                <a:srgbClr val="59564F"/>
              </a:buClr>
              <a:buChar char=""/>
              <a:defRPr sz="22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2pPr>
            <a:lvl3pPr marL="1412239" indent="-457200">
              <a:spcBef>
                <a:spcPts val="600"/>
              </a:spcBef>
              <a:buClr>
                <a:srgbClr val="A09A8F"/>
              </a:buClr>
              <a:buChar char=""/>
              <a:defRPr sz="20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3pPr>
            <a:lvl4pPr marL="1869439" indent="-457200">
              <a:spcBef>
                <a:spcPts val="600"/>
              </a:spcBef>
              <a:buClr>
                <a:srgbClr val="59564F"/>
              </a:buClr>
              <a:buChar char=""/>
              <a:defRPr sz="18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4pPr>
            <a:lvl5pPr marL="2326639" indent="-457200">
              <a:spcBef>
                <a:spcPts val="600"/>
              </a:spcBef>
              <a:buClr>
                <a:srgbClr val="A09A8F"/>
              </a:buClr>
              <a:buChar char=""/>
              <a:defRPr sz="18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30092" y="6335030"/>
            <a:ext cx="283816" cy="274415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9B9B9B"/>
                </a:solidFill>
                <a:uFill>
                  <a:solidFill>
                    <a:srgbClr val="9B9B9B"/>
                  </a:solidFill>
                </a:u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Folio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HR-Glyph-R3.png" descr="HR-Glyph-R3.png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3749675" y="1658937"/>
            <a:ext cx="1644650" cy="169863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Title Text"/>
          <p:cNvSpPr txBox="1">
            <a:spLocks noGrp="1"/>
          </p:cNvSpPr>
          <p:nvPr>
            <p:ph type="title"/>
          </p:nvPr>
        </p:nvSpPr>
        <p:spPr>
          <a:xfrm>
            <a:off x="685800" y="0"/>
            <a:ext cx="7770813" cy="1504950"/>
          </a:xfrm>
          <a:prstGeom prst="rect">
            <a:avLst/>
          </a:prstGeom>
        </p:spPr>
        <p:txBody>
          <a:bodyPr/>
          <a:lstStyle>
            <a:lvl1pPr>
              <a:defRPr sz="50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1pPr>
          </a:lstStyle>
          <a:p>
            <a:r>
              <a:t>Title Text</a:t>
            </a:r>
          </a:p>
        </p:txBody>
      </p:sp>
      <p:sp>
        <p:nvSpPr>
          <p:cNvPr id="70" name="Body Level One…"/>
          <p:cNvSpPr txBox="1">
            <a:spLocks noGrp="1"/>
          </p:cNvSpPr>
          <p:nvPr>
            <p:ph type="body" idx="1"/>
          </p:nvPr>
        </p:nvSpPr>
        <p:spPr>
          <a:xfrm>
            <a:off x="685800" y="2209800"/>
            <a:ext cx="7770813" cy="4648200"/>
          </a:xfrm>
          <a:prstGeom prst="rect">
            <a:avLst/>
          </a:prstGeom>
        </p:spPr>
        <p:txBody>
          <a:bodyPr/>
          <a:lstStyle>
            <a:lvl1pPr marL="497840" indent="-457200">
              <a:spcBef>
                <a:spcPts val="2000"/>
              </a:spcBef>
              <a:buClr>
                <a:srgbClr val="A09A8F"/>
              </a:buClr>
              <a:buChar char=""/>
              <a:defRPr sz="24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1pPr>
            <a:lvl2pPr marL="955039" indent="-457199">
              <a:buClr>
                <a:srgbClr val="59564F"/>
              </a:buClr>
              <a:buChar char=""/>
              <a:defRPr sz="22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2pPr>
            <a:lvl3pPr marL="1412239" indent="-457200">
              <a:spcBef>
                <a:spcPts val="600"/>
              </a:spcBef>
              <a:buClr>
                <a:srgbClr val="A09A8F"/>
              </a:buClr>
              <a:buChar char=""/>
              <a:defRPr sz="20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3pPr>
            <a:lvl4pPr marL="1869439" indent="-457200">
              <a:spcBef>
                <a:spcPts val="600"/>
              </a:spcBef>
              <a:buClr>
                <a:srgbClr val="59564F"/>
              </a:buClr>
              <a:buChar char=""/>
              <a:defRPr sz="18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4pPr>
            <a:lvl5pPr marL="2326639" indent="-457200">
              <a:spcBef>
                <a:spcPts val="600"/>
              </a:spcBef>
              <a:buClr>
                <a:srgbClr val="A09A8F"/>
              </a:buClr>
              <a:buChar char=""/>
              <a:defRPr sz="18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30092" y="6335030"/>
            <a:ext cx="283816" cy="274415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9B9B9B"/>
                </a:solidFill>
                <a:uFill>
                  <a:solidFill>
                    <a:srgbClr val="9B9B9B"/>
                  </a:solidFill>
                </a:u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_Folio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HR-Glyph-R3.png" descr="HR-Glyph-R3.png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3749675" y="1658937"/>
            <a:ext cx="1644650" cy="169863"/>
          </a:xfrm>
          <a:prstGeom prst="rect">
            <a:avLst/>
          </a:prstGeom>
          <a:ln w="12700">
            <a:miter lim="400000"/>
          </a:ln>
        </p:spPr>
      </p:pic>
      <p:sp>
        <p:nvSpPr>
          <p:cNvPr id="79" name="Title Text"/>
          <p:cNvSpPr txBox="1">
            <a:spLocks noGrp="1"/>
          </p:cNvSpPr>
          <p:nvPr>
            <p:ph type="title"/>
          </p:nvPr>
        </p:nvSpPr>
        <p:spPr>
          <a:xfrm>
            <a:off x="685800" y="0"/>
            <a:ext cx="7770813" cy="1504950"/>
          </a:xfrm>
          <a:prstGeom prst="rect">
            <a:avLst/>
          </a:prstGeom>
        </p:spPr>
        <p:txBody>
          <a:bodyPr/>
          <a:lstStyle>
            <a:lvl1pPr>
              <a:defRPr sz="50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1pPr>
          </a:lstStyle>
          <a:p>
            <a:r>
              <a:t>Title Text</a:t>
            </a:r>
          </a:p>
        </p:txBody>
      </p:sp>
      <p:sp>
        <p:nvSpPr>
          <p:cNvPr id="80" name="Body Level One…"/>
          <p:cNvSpPr txBox="1">
            <a:spLocks noGrp="1"/>
          </p:cNvSpPr>
          <p:nvPr>
            <p:ph type="body" idx="1"/>
          </p:nvPr>
        </p:nvSpPr>
        <p:spPr>
          <a:xfrm>
            <a:off x="685800" y="2209800"/>
            <a:ext cx="7770813" cy="4648200"/>
          </a:xfrm>
          <a:prstGeom prst="rect">
            <a:avLst/>
          </a:prstGeom>
        </p:spPr>
        <p:txBody>
          <a:bodyPr/>
          <a:lstStyle>
            <a:lvl1pPr marL="497840" indent="-457200">
              <a:spcBef>
                <a:spcPts val="2000"/>
              </a:spcBef>
              <a:buClr>
                <a:srgbClr val="A09A8F"/>
              </a:buClr>
              <a:buChar char=""/>
              <a:defRPr sz="24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1pPr>
            <a:lvl2pPr marL="955039" indent="-457199">
              <a:buClr>
                <a:srgbClr val="59564F"/>
              </a:buClr>
              <a:buChar char=""/>
              <a:defRPr sz="22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2pPr>
            <a:lvl3pPr marL="1412239" indent="-457200">
              <a:spcBef>
                <a:spcPts val="600"/>
              </a:spcBef>
              <a:buClr>
                <a:srgbClr val="A09A8F"/>
              </a:buClr>
              <a:buChar char=""/>
              <a:defRPr sz="20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3pPr>
            <a:lvl4pPr marL="1869439" indent="-457200">
              <a:spcBef>
                <a:spcPts val="600"/>
              </a:spcBef>
              <a:buClr>
                <a:srgbClr val="59564F"/>
              </a:buClr>
              <a:buChar char=""/>
              <a:defRPr sz="18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4pPr>
            <a:lvl5pPr marL="2326639" indent="-457200">
              <a:spcBef>
                <a:spcPts val="600"/>
              </a:spcBef>
              <a:buClr>
                <a:srgbClr val="A09A8F"/>
              </a:buClr>
              <a:buChar char=""/>
              <a:defRPr sz="18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30092" y="6335030"/>
            <a:ext cx="283816" cy="274415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9B9B9B"/>
                </a:solidFill>
                <a:uFill>
                  <a:solidFill>
                    <a:srgbClr val="9B9B9B"/>
                  </a:solidFill>
                </a:u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_Folio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HR-Glyph-R3.png" descr="HR-Glyph-R3.png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665287" y="2286000"/>
            <a:ext cx="1644651" cy="169863"/>
          </a:xfrm>
          <a:prstGeom prst="rect">
            <a:avLst/>
          </a:prstGeom>
          <a:ln w="12700">
            <a:miter lim="400000"/>
          </a:ln>
        </p:spPr>
      </p:pic>
      <p:sp>
        <p:nvSpPr>
          <p:cNvPr id="89" name="Title Text"/>
          <p:cNvSpPr txBox="1">
            <a:spLocks noGrp="1"/>
          </p:cNvSpPr>
          <p:nvPr>
            <p:ph type="title"/>
          </p:nvPr>
        </p:nvSpPr>
        <p:spPr>
          <a:xfrm>
            <a:off x="685800" y="0"/>
            <a:ext cx="7770813" cy="1504950"/>
          </a:xfrm>
          <a:prstGeom prst="rect">
            <a:avLst/>
          </a:prstGeom>
        </p:spPr>
        <p:txBody>
          <a:bodyPr/>
          <a:lstStyle>
            <a:lvl1pPr>
              <a:defRPr sz="50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1pPr>
          </a:lstStyle>
          <a:p>
            <a:r>
              <a:t>Title Text</a:t>
            </a:r>
          </a:p>
        </p:txBody>
      </p:sp>
      <p:sp>
        <p:nvSpPr>
          <p:cNvPr id="90" name="Body Level One…"/>
          <p:cNvSpPr txBox="1">
            <a:spLocks noGrp="1"/>
          </p:cNvSpPr>
          <p:nvPr>
            <p:ph type="body" idx="1"/>
          </p:nvPr>
        </p:nvSpPr>
        <p:spPr>
          <a:xfrm>
            <a:off x="685800" y="2209800"/>
            <a:ext cx="7770813" cy="4648200"/>
          </a:xfrm>
          <a:prstGeom prst="rect">
            <a:avLst/>
          </a:prstGeom>
        </p:spPr>
        <p:txBody>
          <a:bodyPr/>
          <a:lstStyle>
            <a:lvl1pPr marL="497840" indent="-457200">
              <a:spcBef>
                <a:spcPts val="2000"/>
              </a:spcBef>
              <a:buClr>
                <a:srgbClr val="A09A8F"/>
              </a:buClr>
              <a:buChar char=""/>
              <a:defRPr sz="24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1pPr>
            <a:lvl2pPr marL="955039" indent="-457199">
              <a:buClr>
                <a:srgbClr val="59564F"/>
              </a:buClr>
              <a:buChar char=""/>
              <a:defRPr sz="22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2pPr>
            <a:lvl3pPr marL="1412239" indent="-457200">
              <a:spcBef>
                <a:spcPts val="600"/>
              </a:spcBef>
              <a:buClr>
                <a:srgbClr val="A09A8F"/>
              </a:buClr>
              <a:buChar char=""/>
              <a:defRPr sz="20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3pPr>
            <a:lvl4pPr marL="1869439" indent="-457200">
              <a:spcBef>
                <a:spcPts val="600"/>
              </a:spcBef>
              <a:buClr>
                <a:srgbClr val="59564F"/>
              </a:buClr>
              <a:buChar char=""/>
              <a:defRPr sz="18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4pPr>
            <a:lvl5pPr marL="2326639" indent="-457200">
              <a:spcBef>
                <a:spcPts val="600"/>
              </a:spcBef>
              <a:buClr>
                <a:srgbClr val="A09A8F"/>
              </a:buClr>
              <a:buChar char=""/>
              <a:defRPr sz="18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30092" y="6335030"/>
            <a:ext cx="283816" cy="274415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9B9B9B"/>
                </a:solidFill>
                <a:uFill>
                  <a:solidFill>
                    <a:srgbClr val="9B9B9B"/>
                  </a:solidFill>
                </a:u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_Folio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HR-Glyph-R3.png" descr="HR-Glyph-R3.png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5805487" y="2286000"/>
            <a:ext cx="1644651" cy="169863"/>
          </a:xfrm>
          <a:prstGeom prst="rect">
            <a:avLst/>
          </a:prstGeom>
          <a:ln w="12700">
            <a:miter lim="400000"/>
          </a:ln>
        </p:spPr>
      </p:pic>
      <p:sp>
        <p:nvSpPr>
          <p:cNvPr id="99" name="Title Text"/>
          <p:cNvSpPr txBox="1">
            <a:spLocks noGrp="1"/>
          </p:cNvSpPr>
          <p:nvPr>
            <p:ph type="title"/>
          </p:nvPr>
        </p:nvSpPr>
        <p:spPr>
          <a:xfrm>
            <a:off x="685800" y="0"/>
            <a:ext cx="7770813" cy="1504950"/>
          </a:xfrm>
          <a:prstGeom prst="rect">
            <a:avLst/>
          </a:prstGeom>
        </p:spPr>
        <p:txBody>
          <a:bodyPr/>
          <a:lstStyle>
            <a:lvl1pPr>
              <a:defRPr sz="50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1pPr>
          </a:lstStyle>
          <a:p>
            <a:r>
              <a:t>Title Text</a:t>
            </a:r>
          </a:p>
        </p:txBody>
      </p:sp>
      <p:sp>
        <p:nvSpPr>
          <p:cNvPr id="100" name="Body Level One…"/>
          <p:cNvSpPr txBox="1">
            <a:spLocks noGrp="1"/>
          </p:cNvSpPr>
          <p:nvPr>
            <p:ph type="body" idx="1"/>
          </p:nvPr>
        </p:nvSpPr>
        <p:spPr>
          <a:xfrm>
            <a:off x="685800" y="2209800"/>
            <a:ext cx="7770813" cy="4648200"/>
          </a:xfrm>
          <a:prstGeom prst="rect">
            <a:avLst/>
          </a:prstGeom>
        </p:spPr>
        <p:txBody>
          <a:bodyPr/>
          <a:lstStyle>
            <a:lvl1pPr marL="497840" indent="-457200">
              <a:spcBef>
                <a:spcPts val="2000"/>
              </a:spcBef>
              <a:buClr>
                <a:srgbClr val="A09A8F"/>
              </a:buClr>
              <a:buChar char=""/>
              <a:defRPr sz="24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1pPr>
            <a:lvl2pPr marL="955039" indent="-457199">
              <a:buClr>
                <a:srgbClr val="59564F"/>
              </a:buClr>
              <a:buChar char=""/>
              <a:defRPr sz="22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2pPr>
            <a:lvl3pPr marL="1412239" indent="-457200">
              <a:spcBef>
                <a:spcPts val="600"/>
              </a:spcBef>
              <a:buClr>
                <a:srgbClr val="A09A8F"/>
              </a:buClr>
              <a:buChar char=""/>
              <a:defRPr sz="20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3pPr>
            <a:lvl4pPr marL="1869439" indent="-457200">
              <a:spcBef>
                <a:spcPts val="600"/>
              </a:spcBef>
              <a:buClr>
                <a:srgbClr val="59564F"/>
              </a:buClr>
              <a:buChar char=""/>
              <a:defRPr sz="18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4pPr>
            <a:lvl5pPr marL="2326639" indent="-457200">
              <a:spcBef>
                <a:spcPts val="600"/>
              </a:spcBef>
              <a:buClr>
                <a:srgbClr val="A09A8F"/>
              </a:buClr>
              <a:buChar char=""/>
              <a:defRPr sz="18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30092" y="6335030"/>
            <a:ext cx="283816" cy="274415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9B9B9B"/>
                </a:solidFill>
                <a:uFill>
                  <a:solidFill>
                    <a:srgbClr val="9B9B9B"/>
                  </a:solidFill>
                </a:u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9_Folio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HR-Glyph-R3.png" descr="HR-Glyph-R3.png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3749675" y="4889500"/>
            <a:ext cx="1644650" cy="171451"/>
          </a:xfrm>
          <a:prstGeom prst="rect">
            <a:avLst/>
          </a:prstGeom>
          <a:ln w="12700">
            <a:miter lim="400000"/>
          </a:ln>
        </p:spPr>
      </p:pic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685800" y="0"/>
            <a:ext cx="7770813" cy="1504950"/>
          </a:xfrm>
          <a:prstGeom prst="rect">
            <a:avLst/>
          </a:prstGeom>
        </p:spPr>
        <p:txBody>
          <a:bodyPr/>
          <a:lstStyle>
            <a:lvl1pPr>
              <a:defRPr sz="50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1pPr>
          </a:lstStyle>
          <a:p>
            <a:r>
              <a:t>Title Text</a:t>
            </a:r>
          </a:p>
        </p:txBody>
      </p:sp>
      <p:sp>
        <p:nvSpPr>
          <p:cNvPr id="110" name="Body Level One…"/>
          <p:cNvSpPr txBox="1">
            <a:spLocks noGrp="1"/>
          </p:cNvSpPr>
          <p:nvPr>
            <p:ph type="body" idx="1"/>
          </p:nvPr>
        </p:nvSpPr>
        <p:spPr>
          <a:xfrm>
            <a:off x="685800" y="2209800"/>
            <a:ext cx="7770813" cy="4648200"/>
          </a:xfrm>
          <a:prstGeom prst="rect">
            <a:avLst/>
          </a:prstGeom>
        </p:spPr>
        <p:txBody>
          <a:bodyPr/>
          <a:lstStyle>
            <a:lvl1pPr marL="497840" indent="-457200">
              <a:spcBef>
                <a:spcPts val="2000"/>
              </a:spcBef>
              <a:buClr>
                <a:srgbClr val="A09A8F"/>
              </a:buClr>
              <a:buChar char=""/>
              <a:defRPr sz="24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1pPr>
            <a:lvl2pPr marL="955039" indent="-457199">
              <a:buClr>
                <a:srgbClr val="59564F"/>
              </a:buClr>
              <a:buChar char=""/>
              <a:defRPr sz="22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2pPr>
            <a:lvl3pPr marL="1412239" indent="-457200">
              <a:spcBef>
                <a:spcPts val="600"/>
              </a:spcBef>
              <a:buClr>
                <a:srgbClr val="A09A8F"/>
              </a:buClr>
              <a:buChar char=""/>
              <a:defRPr sz="20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3pPr>
            <a:lvl4pPr marL="1869439" indent="-457200">
              <a:spcBef>
                <a:spcPts val="600"/>
              </a:spcBef>
              <a:buClr>
                <a:srgbClr val="59564F"/>
              </a:buClr>
              <a:buChar char=""/>
              <a:defRPr sz="18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4pPr>
            <a:lvl5pPr marL="2326639" indent="-457200">
              <a:spcBef>
                <a:spcPts val="600"/>
              </a:spcBef>
              <a:buClr>
                <a:srgbClr val="A09A8F"/>
              </a:buClr>
              <a:buChar char=""/>
              <a:defRPr sz="18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30092" y="6335030"/>
            <a:ext cx="283816" cy="274415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9B9B9B"/>
                </a:solidFill>
                <a:uFill>
                  <a:solidFill>
                    <a:srgbClr val="9B9B9B"/>
                  </a:solidFill>
                </a:u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0_Folio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HR-Glyph-R3.png" descr="HR-Glyph-R3.png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3749675" y="1658937"/>
            <a:ext cx="1644650" cy="169863"/>
          </a:xfrm>
          <a:prstGeom prst="rect">
            <a:avLst/>
          </a:prstGeom>
          <a:ln w="12700">
            <a:miter lim="400000"/>
          </a:ln>
        </p:spPr>
      </p:pic>
      <p:sp>
        <p:nvSpPr>
          <p:cNvPr id="119" name="Title Text"/>
          <p:cNvSpPr txBox="1">
            <a:spLocks noGrp="1"/>
          </p:cNvSpPr>
          <p:nvPr>
            <p:ph type="title"/>
          </p:nvPr>
        </p:nvSpPr>
        <p:spPr>
          <a:xfrm>
            <a:off x="685800" y="0"/>
            <a:ext cx="7770813" cy="1504950"/>
          </a:xfrm>
          <a:prstGeom prst="rect">
            <a:avLst/>
          </a:prstGeom>
        </p:spPr>
        <p:txBody>
          <a:bodyPr/>
          <a:lstStyle>
            <a:lvl1pPr>
              <a:defRPr sz="50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1pPr>
          </a:lstStyle>
          <a:p>
            <a:r>
              <a:t>Title Text</a:t>
            </a:r>
          </a:p>
        </p:txBody>
      </p:sp>
      <p:sp>
        <p:nvSpPr>
          <p:cNvPr id="120" name="Body Level One…"/>
          <p:cNvSpPr txBox="1">
            <a:spLocks noGrp="1"/>
          </p:cNvSpPr>
          <p:nvPr>
            <p:ph type="body" idx="1"/>
          </p:nvPr>
        </p:nvSpPr>
        <p:spPr>
          <a:xfrm>
            <a:off x="685800" y="2209800"/>
            <a:ext cx="7770813" cy="4648200"/>
          </a:xfrm>
          <a:prstGeom prst="rect">
            <a:avLst/>
          </a:prstGeom>
        </p:spPr>
        <p:txBody>
          <a:bodyPr/>
          <a:lstStyle>
            <a:lvl1pPr marL="497840" indent="-457200">
              <a:spcBef>
                <a:spcPts val="2000"/>
              </a:spcBef>
              <a:buClr>
                <a:srgbClr val="A09A8F"/>
              </a:buClr>
              <a:buChar char=""/>
              <a:defRPr sz="24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1pPr>
            <a:lvl2pPr marL="955039" indent="-457199">
              <a:buClr>
                <a:srgbClr val="59564F"/>
              </a:buClr>
              <a:buChar char=""/>
              <a:defRPr sz="22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2pPr>
            <a:lvl3pPr marL="1412239" indent="-457200">
              <a:spcBef>
                <a:spcPts val="600"/>
              </a:spcBef>
              <a:buClr>
                <a:srgbClr val="A09A8F"/>
              </a:buClr>
              <a:buChar char=""/>
              <a:defRPr sz="20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3pPr>
            <a:lvl4pPr marL="1869439" indent="-457200">
              <a:spcBef>
                <a:spcPts val="600"/>
              </a:spcBef>
              <a:buClr>
                <a:srgbClr val="59564F"/>
              </a:buClr>
              <a:buChar char=""/>
              <a:defRPr sz="18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4pPr>
            <a:lvl5pPr marL="2326639" indent="-457200">
              <a:spcBef>
                <a:spcPts val="600"/>
              </a:spcBef>
              <a:buClr>
                <a:srgbClr val="A09A8F"/>
              </a:buClr>
              <a:buChar char=""/>
              <a:defRPr sz="18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30092" y="6335030"/>
            <a:ext cx="283816" cy="274415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9B9B9B"/>
                </a:solidFill>
                <a:uFill>
                  <a:solidFill>
                    <a:srgbClr val="9B9B9B"/>
                  </a:solidFill>
                </a:u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1_Folio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HR-Glyph-R3.png" descr="HR-Glyph-R3.png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6053931" y="3115468"/>
            <a:ext cx="1644651" cy="169864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Title Text"/>
          <p:cNvSpPr txBox="1">
            <a:spLocks noGrp="1"/>
          </p:cNvSpPr>
          <p:nvPr>
            <p:ph type="title"/>
          </p:nvPr>
        </p:nvSpPr>
        <p:spPr>
          <a:xfrm>
            <a:off x="685800" y="0"/>
            <a:ext cx="7770813" cy="1504950"/>
          </a:xfrm>
          <a:prstGeom prst="rect">
            <a:avLst/>
          </a:prstGeom>
        </p:spPr>
        <p:txBody>
          <a:bodyPr/>
          <a:lstStyle>
            <a:lvl1pPr>
              <a:defRPr sz="50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1pPr>
          </a:lstStyle>
          <a:p>
            <a:r>
              <a:t>Title Text</a:t>
            </a:r>
          </a:p>
        </p:txBody>
      </p:sp>
      <p:sp>
        <p:nvSpPr>
          <p:cNvPr id="130" name="Body Level One…"/>
          <p:cNvSpPr txBox="1">
            <a:spLocks noGrp="1"/>
          </p:cNvSpPr>
          <p:nvPr>
            <p:ph type="body" idx="1"/>
          </p:nvPr>
        </p:nvSpPr>
        <p:spPr>
          <a:xfrm>
            <a:off x="685800" y="2209800"/>
            <a:ext cx="7770813" cy="4648200"/>
          </a:xfrm>
          <a:prstGeom prst="rect">
            <a:avLst/>
          </a:prstGeom>
        </p:spPr>
        <p:txBody>
          <a:bodyPr/>
          <a:lstStyle>
            <a:lvl1pPr marL="497840" indent="-457200">
              <a:spcBef>
                <a:spcPts val="2000"/>
              </a:spcBef>
              <a:buClr>
                <a:srgbClr val="A09A8F"/>
              </a:buClr>
              <a:buChar char=""/>
              <a:defRPr sz="24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1pPr>
            <a:lvl2pPr marL="955039" indent="-457199">
              <a:buClr>
                <a:srgbClr val="59564F"/>
              </a:buClr>
              <a:buChar char=""/>
              <a:defRPr sz="22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2pPr>
            <a:lvl3pPr marL="1412239" indent="-457200">
              <a:spcBef>
                <a:spcPts val="600"/>
              </a:spcBef>
              <a:buClr>
                <a:srgbClr val="A09A8F"/>
              </a:buClr>
              <a:buChar char=""/>
              <a:defRPr sz="20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3pPr>
            <a:lvl4pPr marL="1869439" indent="-457200">
              <a:spcBef>
                <a:spcPts val="600"/>
              </a:spcBef>
              <a:buClr>
                <a:srgbClr val="59564F"/>
              </a:buClr>
              <a:buChar char=""/>
              <a:defRPr sz="18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4pPr>
            <a:lvl5pPr marL="2326639" indent="-457200">
              <a:spcBef>
                <a:spcPts val="600"/>
              </a:spcBef>
              <a:buClr>
                <a:srgbClr val="A09A8F"/>
              </a:buClr>
              <a:buChar char=""/>
              <a:defRPr sz="18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30092" y="6335030"/>
            <a:ext cx="283816" cy="274415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9B9B9B"/>
                </a:solidFill>
                <a:uFill>
                  <a:solidFill>
                    <a:srgbClr val="9B9B9B"/>
                  </a:solidFill>
                </a:u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685800" y="381000"/>
            <a:ext cx="7772400" cy="160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7772400" cy="4876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/>
          <a:lstStyle>
            <a:lvl2pPr marL="783590" indent="-285750">
              <a:spcBef>
                <a:spcPts val="600"/>
              </a:spcBef>
              <a:buChar char="–"/>
              <a:defRPr sz="2800"/>
            </a:lvl2pPr>
            <a:lvl3pPr marL="1183639" indent="-228600">
              <a:spcBef>
                <a:spcPts val="500"/>
              </a:spcBef>
              <a:defRPr sz="2400"/>
            </a:lvl3pPr>
            <a:lvl4pPr marL="1640839" indent="-228600">
              <a:spcBef>
                <a:spcPts val="400"/>
              </a:spcBef>
              <a:buChar char="–"/>
              <a:defRPr sz="2000"/>
            </a:lvl4pPr>
            <a:lvl5pPr marL="2098039" indent="-228600">
              <a:spcBef>
                <a:spcPts val="400"/>
              </a:spcBef>
              <a:buChar char="»"/>
              <a:defRPr sz="2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349666" y="6248400"/>
            <a:ext cx="312068" cy="298984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marL="0" marR="0" algn="ctr" defTabSz="584200">
              <a:defRPr sz="14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spd="med"/>
  <p:txStyles>
    <p:titleStyle>
      <a:lvl1pPr marL="40639" marR="40639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Arial"/>
          <a:ea typeface="Arial"/>
          <a:cs typeface="Arial"/>
          <a:sym typeface="Arial"/>
        </a:defRPr>
      </a:lvl1pPr>
      <a:lvl2pPr marL="40639" marR="40639" indent="4572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Arial"/>
          <a:ea typeface="Arial"/>
          <a:cs typeface="Arial"/>
          <a:sym typeface="Arial"/>
        </a:defRPr>
      </a:lvl2pPr>
      <a:lvl3pPr marL="40639" marR="40639" indent="9144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Arial"/>
          <a:ea typeface="Arial"/>
          <a:cs typeface="Arial"/>
          <a:sym typeface="Arial"/>
        </a:defRPr>
      </a:lvl3pPr>
      <a:lvl4pPr marL="40639" marR="40639" indent="13716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Arial"/>
          <a:ea typeface="Arial"/>
          <a:cs typeface="Arial"/>
          <a:sym typeface="Arial"/>
        </a:defRPr>
      </a:lvl4pPr>
      <a:lvl5pPr marL="40639" marR="40639" indent="18288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Arial"/>
          <a:ea typeface="Arial"/>
          <a:cs typeface="Arial"/>
          <a:sym typeface="Arial"/>
        </a:defRPr>
      </a:lvl5pPr>
      <a:lvl6pPr marL="40639" marR="40639" indent="22860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Arial"/>
          <a:ea typeface="Arial"/>
          <a:cs typeface="Arial"/>
          <a:sym typeface="Arial"/>
        </a:defRPr>
      </a:lvl6pPr>
      <a:lvl7pPr marL="40639" marR="40639" indent="27432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Arial"/>
          <a:ea typeface="Arial"/>
          <a:cs typeface="Arial"/>
          <a:sym typeface="Arial"/>
        </a:defRPr>
      </a:lvl7pPr>
      <a:lvl8pPr marL="40639" marR="40639" indent="32004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Arial"/>
          <a:ea typeface="Arial"/>
          <a:cs typeface="Arial"/>
          <a:sym typeface="Arial"/>
        </a:defRPr>
      </a:lvl8pPr>
      <a:lvl9pPr marL="40639" marR="40639" indent="36576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Arial"/>
          <a:ea typeface="Arial"/>
          <a:cs typeface="Arial"/>
          <a:sym typeface="Arial"/>
        </a:defRPr>
      </a:lvl9pPr>
    </p:titleStyle>
    <p:bodyStyle>
      <a:lvl1pPr marL="383540" marR="40639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Arial"/>
          <a:ea typeface="Arial"/>
          <a:cs typeface="Arial"/>
          <a:sym typeface="Arial"/>
        </a:defRPr>
      </a:lvl1pPr>
      <a:lvl2pPr marL="824411" marR="40639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Arial"/>
          <a:ea typeface="Arial"/>
          <a:cs typeface="Arial"/>
          <a:sym typeface="Arial"/>
        </a:defRPr>
      </a:lvl2pPr>
      <a:lvl3pPr marL="1259839" marR="40639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Arial"/>
          <a:ea typeface="Arial"/>
          <a:cs typeface="Arial"/>
          <a:sym typeface="Arial"/>
        </a:defRPr>
      </a:lvl3pPr>
      <a:lvl4pPr marL="1778000" marR="4063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Arial"/>
          <a:ea typeface="Arial"/>
          <a:cs typeface="Arial"/>
          <a:sym typeface="Arial"/>
        </a:defRPr>
      </a:lvl4pPr>
      <a:lvl5pPr marL="2235200" marR="4063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Arial"/>
          <a:ea typeface="Arial"/>
          <a:cs typeface="Arial"/>
          <a:sym typeface="Arial"/>
        </a:defRPr>
      </a:lvl5pPr>
      <a:lvl6pPr marL="2235200" marR="4063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Arial"/>
          <a:ea typeface="Arial"/>
          <a:cs typeface="Arial"/>
          <a:sym typeface="Arial"/>
        </a:defRPr>
      </a:lvl6pPr>
      <a:lvl7pPr marL="2235200" marR="4063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Arial"/>
          <a:ea typeface="Arial"/>
          <a:cs typeface="Arial"/>
          <a:sym typeface="Arial"/>
        </a:defRPr>
      </a:lvl7pPr>
      <a:lvl8pPr marL="2235200" marR="4063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Arial"/>
          <a:ea typeface="Arial"/>
          <a:cs typeface="Arial"/>
          <a:sym typeface="Arial"/>
        </a:defRPr>
      </a:lvl8pPr>
      <a:lvl9pPr marL="2235200" marR="4063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Arial"/>
          <a:ea typeface="Arial"/>
          <a:cs typeface="Arial"/>
          <a:sym typeface="Arial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1pPr>
      <a:lvl2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2pPr>
      <a:lvl3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3pPr>
      <a:lvl4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4pPr>
      <a:lvl5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5pPr>
      <a:lvl6pPr marL="0" marR="0" indent="2286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6pPr>
      <a:lvl7pPr marL="0" marR="0" indent="2743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7pPr>
      <a:lvl8pPr marL="0" marR="0" indent="3200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8pPr>
      <a:lvl9pPr marL="0" marR="0" indent="3657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syvum.com/cgi/online/serve.cgi/squizzes/biology/respi.html?question_hide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edicinenet.com/smokers_lung_pathology_photo_essay/article.htm" TargetMode="External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eople.vcu.edu/~aszakal/course_syllabi/RESPIRATORY%20SYS%20502.htm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beyondthedish.wordpress.com/2011/11/21/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iatronic.co.uk/nds/webpub/gaseous_exchange.htm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rrapid.leeds.ac.uk/ebook/04-breathing-01-1.html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owtosingbettertoday.com/how-to-improve-your-voice-role-support/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g09respirationc.wikispaces.com/(4)%09+Breathing+%26+gas+exchange?showComments=1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ctors.co.ke" TargetMode="Externa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droualb.faculty.mjc.edu/Course%20Materials/Physiology%20101/Chapter%20Notes/Fall%202011/chapter_16%20Fall%202011.htm" TargetMode="Externa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hyperlink" Target="http://droualb.faculty.mjc.edu/Course%20Materials/Physiology%20101/Chapter%20Notes/Fall%202011/chapter_16%20Fall%202011.htm" TargetMode="Externa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1.png"/><Relationship Id="rId4" Type="http://schemas.openxmlformats.org/officeDocument/2006/relationships/hyperlink" Target="https://www.studyblue.com/notes/note/n/bild2-midterm-2/deck/198039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studyblue.com/notes/note/n/bild2-midterm-2/deck/198039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fmss12uchemd.wordpress.com/2013/05/06/carbonic-acid-bicarbonate-buffer-system/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lc.arizona.edu/courses/schaffer/182/CO2-Bicarb.HTM" TargetMode="Externa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blc.arizona.edu/courses/schaffer/182/CO2-Bicarb.HTM" TargetMode="Externa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0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ctr">
              <a:buClr>
                <a:srgbClr val="000000"/>
              </a:buClr>
              <a:buFont typeface="Arial"/>
              <a:defRPr sz="1400"/>
            </a:lvl1pPr>
          </a:lstStyle>
          <a:p>
            <a:r>
              <a:t>travismulthaupt.com</a:t>
            </a:r>
          </a:p>
        </p:txBody>
      </p:sp>
      <p:sp>
        <p:nvSpPr>
          <p:cNvPr id="141" name="Chapter 42…"/>
          <p:cNvSpPr txBox="1">
            <a:spLocks noGrp="1"/>
          </p:cNvSpPr>
          <p:nvPr>
            <p:ph type="title"/>
          </p:nvPr>
        </p:nvSpPr>
        <p:spPr>
          <a:xfrm>
            <a:off x="685800" y="740228"/>
            <a:ext cx="7772400" cy="1306286"/>
          </a:xfrm>
          <a:prstGeom prst="rect">
            <a:avLst/>
          </a:prstGeom>
          <a:effectLst>
            <a:outerShdw blurRad="63500" dist="38100" dir="2700000" rotWithShape="0">
              <a:srgbClr val="929292">
                <a:alpha val="74996"/>
              </a:srgbClr>
            </a:outerShdw>
          </a:effectLst>
        </p:spPr>
        <p:txBody>
          <a:bodyPr/>
          <a:lstStyle/>
          <a:p>
            <a:pPr>
              <a:defRPr b="1">
                <a:solidFill>
                  <a:srgbClr val="EBD200"/>
                </a:solidFill>
                <a:uFill>
                  <a:solidFill>
                    <a:srgbClr val="EBD200"/>
                  </a:solidFill>
                </a:uFill>
              </a:defRPr>
            </a:pPr>
            <a:r>
              <a:rPr dirty="0"/>
              <a:t>Chapter 42</a:t>
            </a:r>
          </a:p>
          <a:p>
            <a:pPr>
              <a:spcBef>
                <a:spcPts val="700"/>
              </a:spcBef>
              <a:defRPr sz="3200" b="1">
                <a:solidFill>
                  <a:srgbClr val="EBD200"/>
                </a:solidFill>
                <a:uFill>
                  <a:solidFill>
                    <a:srgbClr val="EBD200"/>
                  </a:solidFill>
                </a:uFill>
              </a:defRPr>
            </a:pPr>
            <a:r>
              <a:rPr dirty="0"/>
              <a:t>Circulation and Gas Exchange</a:t>
            </a:r>
          </a:p>
        </p:txBody>
      </p:sp>
      <p:sp>
        <p:nvSpPr>
          <p:cNvPr id="142" name="Essential Idea:  The lungs are actively ventilated to ensure that gas exchange can occur passively."/>
          <p:cNvSpPr txBox="1">
            <a:spLocks noGrp="1"/>
          </p:cNvSpPr>
          <p:nvPr>
            <p:ph type="body" idx="1"/>
          </p:nvPr>
        </p:nvSpPr>
        <p:spPr>
          <a:xfrm>
            <a:off x="139700" y="3124200"/>
            <a:ext cx="8851900" cy="3733800"/>
          </a:xfrm>
          <a:prstGeom prst="rect">
            <a:avLst/>
          </a:prstGeom>
          <a:effectLst>
            <a:outerShdw blurRad="63500" dist="38100" dir="2700000" rotWithShape="0">
              <a:srgbClr val="929292">
                <a:alpha val="74996"/>
              </a:srgbClr>
            </a:outerShdw>
          </a:effectLst>
        </p:spPr>
        <p:txBody>
          <a:bodyPr/>
          <a:lstStyle/>
          <a:p>
            <a:pPr marL="40639" indent="0">
              <a:buClr>
                <a:srgbClr val="EBD200"/>
              </a:buClr>
              <a:buSzTx/>
              <a:buFont typeface="Arial"/>
              <a:buNone/>
              <a:defRPr b="1">
                <a:solidFill>
                  <a:srgbClr val="EBD200"/>
                </a:solidFill>
                <a:uFill>
                  <a:solidFill>
                    <a:srgbClr val="EBD200"/>
                  </a:solidFill>
                </a:uFill>
              </a:defRPr>
            </a:pPr>
            <a:r>
              <a:rPr lang="en-US" dirty="0"/>
              <a:t>Guiding Questions:</a:t>
            </a:r>
          </a:p>
          <a:p>
            <a:pPr marL="40639" indent="0">
              <a:buClr>
                <a:srgbClr val="EBD200"/>
              </a:buClr>
              <a:buSzTx/>
              <a:buFont typeface="Arial"/>
              <a:buNone/>
              <a:defRPr b="1">
                <a:solidFill>
                  <a:srgbClr val="EBD200"/>
                </a:solidFill>
                <a:uFill>
                  <a:solidFill>
                    <a:srgbClr val="EBD200"/>
                  </a:solidFill>
                </a:uFill>
              </a:defRPr>
            </a:pPr>
            <a:r>
              <a:rPr lang="en-US" dirty="0"/>
              <a:t>• How are multicellular organisms adapted to carry out gas exchange?</a:t>
            </a:r>
          </a:p>
          <a:p>
            <a:pPr marL="40639" indent="0">
              <a:buClr>
                <a:srgbClr val="EBD200"/>
              </a:buClr>
              <a:buSzTx/>
              <a:buFont typeface="Arial"/>
              <a:buNone/>
              <a:defRPr b="1">
                <a:solidFill>
                  <a:srgbClr val="EBD200"/>
                </a:solidFill>
                <a:uFill>
                  <a:solidFill>
                    <a:srgbClr val="EBD200"/>
                  </a:solidFill>
                </a:uFill>
              </a:defRPr>
            </a:pPr>
            <a:r>
              <a:rPr lang="en-US" dirty="0"/>
              <a:t>• What are the similarities and differences in gas exchange between a flowering plant and a mammal?</a:t>
            </a:r>
            <a:endParaRPr dirty="0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Respiratory System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effectLst>
                  <a:outerShdw blurRad="12700" dist="38100" dir="2700000" rotWithShape="0">
                    <a:srgbClr val="000000"/>
                  </a:outerShdw>
                </a:effectLst>
              </a:defRPr>
            </a:lvl1pPr>
          </a:lstStyle>
          <a:p>
            <a:r>
              <a:rPr lang="en-US" dirty="0">
                <a:effectLst>
                  <a:outerShdw blurRad="12700" dist="38100" sx="1000" sy="1000" rotWithShape="0">
                    <a:srgbClr val="000000"/>
                  </a:outerShdw>
                </a:effectLst>
              </a:rPr>
              <a:t>Gas Exchange</a:t>
            </a:r>
            <a:endParaRPr dirty="0">
              <a:effectLst>
                <a:outerShdw blurRad="12700" dist="38100" sx="1000" sy="1000" rotWithShape="0">
                  <a:srgbClr val="000000"/>
                </a:outerShdw>
              </a:effectLst>
            </a:endParaRPr>
          </a:p>
        </p:txBody>
      </p:sp>
      <p:sp>
        <p:nvSpPr>
          <p:cNvPr id="147" name="Respiratory surfaces allow for the exchange of gases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96888" indent="-258763">
              <a:lnSpc>
                <a:spcPct val="90000"/>
              </a:lnSpc>
              <a:buFont typeface="Arial" panose="020B0604020202020204" pitchFamily="34" charset="0"/>
              <a:buChar char="•"/>
              <a:defRPr sz="2800"/>
            </a:pPr>
            <a:r>
              <a:rPr lang="en-US" dirty="0"/>
              <a:t>Gas exchange is a vital function in all organisms.</a:t>
            </a:r>
          </a:p>
          <a:p>
            <a:pPr marL="496888" indent="-258763">
              <a:lnSpc>
                <a:spcPct val="90000"/>
              </a:lnSpc>
              <a:buFont typeface="Arial" panose="020B0604020202020204" pitchFamily="34" charset="0"/>
              <a:buChar char="•"/>
              <a:defRPr sz="2800"/>
            </a:pPr>
            <a:r>
              <a:rPr lang="en-US" dirty="0"/>
              <a:t>The challenge of gas exchange increases with increasing size of the organism due to the changes in the surface area to volume ratio.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1CA0171-FC5A-38AB-4B71-850E7B047D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5115196"/>
            <a:ext cx="7772400" cy="124315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FE0369-D707-723E-23F1-4E2EEE1661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Respiratory System">
            <a:extLst>
              <a:ext uri="{FF2B5EF4-FFF2-40B4-BE49-F238E27FC236}">
                <a16:creationId xmlns:a16="http://schemas.microsoft.com/office/drawing/2014/main" id="{E40B798A-F0CA-F71E-82E4-F685046C097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effectLst>
                  <a:outerShdw blurRad="12700" dist="38100" dir="2700000" rotWithShape="0">
                    <a:srgbClr val="000000"/>
                  </a:outerShdw>
                </a:effectLst>
              </a:defRPr>
            </a:lvl1pPr>
          </a:lstStyle>
          <a:p>
            <a:r>
              <a:rPr dirty="0">
                <a:effectLst>
                  <a:outerShdw blurRad="12700" dist="38100" sx="1000" sy="1000" rotWithShape="0">
                    <a:srgbClr val="000000"/>
                  </a:outerShdw>
                </a:effectLst>
              </a:rPr>
              <a:t>Respiratory System</a:t>
            </a:r>
          </a:p>
        </p:txBody>
      </p:sp>
      <p:sp>
        <p:nvSpPr>
          <p:cNvPr id="147" name="Respiratory surfaces allow for the exchange of gases.…">
            <a:extLst>
              <a:ext uri="{FF2B5EF4-FFF2-40B4-BE49-F238E27FC236}">
                <a16:creationId xmlns:a16="http://schemas.microsoft.com/office/drawing/2014/main" id="{E59F3160-B7B7-8458-E8A7-507A2D51E09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1698172"/>
            <a:ext cx="7770813" cy="4648200"/>
          </a:xfrm>
          <a:prstGeom prst="rect">
            <a:avLst/>
          </a:prstGeom>
        </p:spPr>
        <p:txBody>
          <a:bodyPr/>
          <a:lstStyle/>
          <a:p>
            <a:pPr marL="496888" indent="-258763">
              <a:lnSpc>
                <a:spcPct val="90000"/>
              </a:lnSpc>
              <a:buFont typeface="Arial" panose="020B0604020202020204" pitchFamily="34" charset="0"/>
              <a:buChar char="•"/>
              <a:defRPr sz="2800"/>
            </a:pPr>
            <a:r>
              <a:rPr dirty="0"/>
              <a:t>Respiratory surfaces allow for the </a:t>
            </a:r>
            <a:r>
              <a:rPr lang="en-US" dirty="0"/>
              <a:t>efficient </a:t>
            </a:r>
            <a:r>
              <a:rPr dirty="0"/>
              <a:t>exchange of gases.</a:t>
            </a:r>
          </a:p>
          <a:p>
            <a:pPr marL="496888" indent="-258763">
              <a:lnSpc>
                <a:spcPct val="90000"/>
              </a:lnSpc>
              <a:buFont typeface="Arial" panose="020B0604020202020204" pitchFamily="34" charset="0"/>
              <a:buChar char="•"/>
              <a:defRPr sz="2800"/>
            </a:pPr>
            <a:r>
              <a:rPr dirty="0"/>
              <a:t>They are always thin and bathed in water.</a:t>
            </a:r>
          </a:p>
          <a:p>
            <a:pPr marL="496888" indent="-258763">
              <a:lnSpc>
                <a:spcPct val="90000"/>
              </a:lnSpc>
              <a:buFont typeface="Arial" panose="020B0604020202020204" pitchFamily="34" charset="0"/>
              <a:buChar char="•"/>
              <a:defRPr sz="2800"/>
            </a:pPr>
            <a:r>
              <a:rPr dirty="0"/>
              <a:t>In most animals, the respiratory medium is a thin, moist epithelium</a:t>
            </a:r>
            <a:r>
              <a:rPr lang="en-US" dirty="0"/>
              <a:t> with a large surface area that </a:t>
            </a:r>
            <a:r>
              <a:rPr dirty="0"/>
              <a:t>separates the respiratory medium from the blood.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0887A00-77EE-4CCA-61C7-A53946E10F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213" y="5380193"/>
            <a:ext cx="7772400" cy="75670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80306684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The lungs are the respiratory organs and the site of gas exchange.…"/>
          <p:cNvSpPr txBox="1">
            <a:spLocks noGrp="1"/>
          </p:cNvSpPr>
          <p:nvPr>
            <p:ph type="body" idx="1"/>
          </p:nvPr>
        </p:nvSpPr>
        <p:spPr>
          <a:xfrm>
            <a:off x="685800" y="1504950"/>
            <a:ext cx="7772400" cy="4046764"/>
          </a:xfrm>
          <a:prstGeom prst="rect">
            <a:avLst/>
          </a:prstGeom>
        </p:spPr>
        <p:txBody>
          <a:bodyPr/>
          <a:lstStyle/>
          <a:p>
            <a:pPr marL="496888" indent="-258763">
              <a:buFont typeface="Arial" panose="020B0604020202020204" pitchFamily="34" charset="0"/>
              <a:buChar char="•"/>
              <a:defRPr sz="2800"/>
            </a:pPr>
            <a:r>
              <a:rPr dirty="0"/>
              <a:t>The lungs are the respiratory organs and the site of gas exchange</a:t>
            </a:r>
            <a:r>
              <a:rPr lang="en-US" dirty="0"/>
              <a:t> in mammals</a:t>
            </a:r>
            <a:r>
              <a:rPr dirty="0"/>
              <a:t>.</a:t>
            </a:r>
          </a:p>
          <a:p>
            <a:pPr marL="496888" indent="-258763">
              <a:buFont typeface="Arial" panose="020B0604020202020204" pitchFamily="34" charset="0"/>
              <a:buChar char="•"/>
              <a:defRPr sz="2800"/>
            </a:pPr>
            <a:r>
              <a:rPr dirty="0"/>
              <a:t>They have a dense net of capillaries immediately below the epithelium on the respiratory surface.</a:t>
            </a:r>
          </a:p>
          <a:p>
            <a:pPr marL="496888" indent="-258763">
              <a:buFont typeface="Arial" panose="020B0604020202020204" pitchFamily="34" charset="0"/>
              <a:buChar char="•"/>
              <a:defRPr sz="2800"/>
            </a:pPr>
            <a:r>
              <a:rPr dirty="0"/>
              <a:t>They are connected to a closed system that transports gases to and from other regions of the body.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AE982BD-1C93-BA61-D4A2-ECFC723760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5584371"/>
            <a:ext cx="7772400" cy="100533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DCA4E10B-638B-19F9-FD21-653CD7514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Lungs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ctr">
              <a:buClr>
                <a:srgbClr val="000000"/>
              </a:buClr>
              <a:buFont typeface="Arial"/>
              <a:defRPr sz="1400"/>
            </a:lvl1pPr>
          </a:lstStyle>
          <a:p>
            <a:r>
              <a:t>travismulthaupt.com</a:t>
            </a:r>
          </a:p>
        </p:txBody>
      </p:sp>
      <p:pic>
        <p:nvPicPr>
          <p:cNvPr id="157" name="42_23MammalRespSystem_CL.jpg" descr="42_23MammalRespSystem_CL.jpg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2700" y="323850"/>
            <a:ext cx="9144001" cy="61849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passage_of_air.jpg" descr="passage_of_ai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9500" y="1968500"/>
            <a:ext cx="4064000" cy="415290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3" name="Nares, pharynx, larynx, trachea, bronchi, bronchioles, alveoli…"/>
          <p:cNvSpPr txBox="1">
            <a:spLocks noGrp="1"/>
          </p:cNvSpPr>
          <p:nvPr>
            <p:ph type="body" sz="half" idx="1"/>
          </p:nvPr>
        </p:nvSpPr>
        <p:spPr>
          <a:xfrm>
            <a:off x="139700" y="1625600"/>
            <a:ext cx="4635500" cy="4838700"/>
          </a:xfrm>
          <a:prstGeom prst="rect">
            <a:avLst/>
          </a:prstGeom>
        </p:spPr>
        <p:txBody>
          <a:bodyPr/>
          <a:lstStyle/>
          <a:p>
            <a:pPr marL="496888" indent="-258763">
              <a:buFont typeface="Arial" panose="020B0604020202020204" pitchFamily="34" charset="0"/>
              <a:buChar char="•"/>
              <a:defRPr sz="2800"/>
            </a:pPr>
            <a:r>
              <a:rPr dirty="0"/>
              <a:t>Nares, pharynx, larynx, trachea, bronchi, bronchioles, alveoli</a:t>
            </a:r>
          </a:p>
          <a:p>
            <a:pPr marL="496888" indent="-258763">
              <a:buFont typeface="Arial" panose="020B0604020202020204" pitchFamily="34" charset="0"/>
              <a:buChar char="•"/>
              <a:defRPr sz="2800"/>
            </a:pPr>
            <a:r>
              <a:rPr dirty="0"/>
              <a:t>It resembles a tree tipped upside down.</a:t>
            </a:r>
          </a:p>
          <a:p>
            <a:pPr marL="496888" indent="-258763">
              <a:buFont typeface="Arial" panose="020B0604020202020204" pitchFamily="34" charset="0"/>
              <a:buChar char="•"/>
              <a:defRPr sz="2800"/>
            </a:pPr>
            <a:r>
              <a:rPr dirty="0"/>
              <a:t>The epithelial lining of the three major branches of the respiratory system are covered by cilia and a thin film of mucus.</a:t>
            </a:r>
          </a:p>
        </p:txBody>
      </p:sp>
      <p:sp>
        <p:nvSpPr>
          <p:cNvPr id="164" name="http://www.syvum.com/cgi/online/serve.cgi/squizzes/biology/respi.html?question_hide"/>
          <p:cNvSpPr/>
          <p:nvPr/>
        </p:nvSpPr>
        <p:spPr>
          <a:xfrm>
            <a:off x="4889500" y="5981700"/>
            <a:ext cx="4254500" cy="17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defRPr sz="600" u="sng">
                <a:hlinkClick r:id="rId4"/>
              </a:defRPr>
            </a:lvl1pPr>
          </a:lstStyle>
          <a:p>
            <a:pPr>
              <a:defRPr u="none"/>
            </a:pPr>
            <a:r>
              <a:rPr u="sng">
                <a:hlinkClick r:id="rId4"/>
              </a:rPr>
              <a:t>http://www.syvum.com/cgi/online/serve.cgi/squizzes/biology/respi.html?question_hide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809230B-C3F7-5049-FE0E-9996168D2C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Air Pathway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The mucus traps particulate matter and the cilia sweeps it out."/>
          <p:cNvSpPr txBox="1">
            <a:spLocks noGrp="1"/>
          </p:cNvSpPr>
          <p:nvPr>
            <p:ph type="body" idx="1"/>
          </p:nvPr>
        </p:nvSpPr>
        <p:spPr>
          <a:xfrm>
            <a:off x="685800" y="1346200"/>
            <a:ext cx="7772400" cy="54102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pPr marL="496888" indent="-258763">
              <a:buFont typeface="Arial" panose="020B0604020202020204" pitchFamily="34" charset="0"/>
              <a:buChar char="•"/>
            </a:pPr>
            <a:r>
              <a:rPr dirty="0"/>
              <a:t>The mucus traps particulate matter and the cilia sweeps it out.</a:t>
            </a:r>
          </a:p>
        </p:txBody>
      </p:sp>
      <p:pic>
        <p:nvPicPr>
          <p:cNvPr id="170" name="43_03ExternalDefense_LP.jpg" descr="43_03ExternalDefense_LP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4035" y="2441226"/>
            <a:ext cx="5715930" cy="4286948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F493494-9EBB-30F1-C67B-551589A14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Air Pathway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0166A.gif" descr="0166A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5663" y="2642697"/>
            <a:ext cx="5381873" cy="4036406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5" name="The thinnest bronchioles are dead end sacs called alveoli, and have a high SA."/>
          <p:cNvSpPr txBox="1">
            <a:spLocks noGrp="1"/>
          </p:cNvSpPr>
          <p:nvPr>
            <p:ph type="body" sz="quarter" idx="1"/>
          </p:nvPr>
        </p:nvSpPr>
        <p:spPr>
          <a:xfrm>
            <a:off x="254000" y="1530899"/>
            <a:ext cx="8636000" cy="1333500"/>
          </a:xfrm>
          <a:prstGeom prst="rect">
            <a:avLst/>
          </a:prstGeom>
        </p:spPr>
        <p:txBody>
          <a:bodyPr/>
          <a:lstStyle>
            <a:lvl1pPr marL="574040" indent="-533400">
              <a:defRPr sz="2800"/>
            </a:lvl1pPr>
          </a:lstStyle>
          <a:p>
            <a:pPr marL="573088" indent="-334963">
              <a:buFont typeface="Arial" panose="020B0604020202020204" pitchFamily="34" charset="0"/>
              <a:buChar char="•"/>
            </a:pPr>
            <a:r>
              <a:rPr dirty="0"/>
              <a:t>The thinnest bronchioles are dead end sacs called alveoli, and have a high SA.</a:t>
            </a:r>
          </a:p>
        </p:txBody>
      </p:sp>
      <p:sp>
        <p:nvSpPr>
          <p:cNvPr id="17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30092" y="6332537"/>
            <a:ext cx="283816" cy="27940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8</a:t>
            </a:fld>
            <a:endParaRPr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CCF6EC5-6D28-52CB-D3A5-6FE5B608A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Air Pathway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Air is carried to the lungs in the trachea and bronchi and then to the alveoli in bronchioles."/>
          <p:cNvSpPr txBox="1">
            <a:spLocks noGrp="1"/>
          </p:cNvSpPr>
          <p:nvPr>
            <p:ph type="body" sz="quarter" idx="1"/>
          </p:nvPr>
        </p:nvSpPr>
        <p:spPr>
          <a:xfrm>
            <a:off x="0" y="2057400"/>
            <a:ext cx="3591499" cy="3581400"/>
          </a:xfrm>
          <a:prstGeom prst="rect">
            <a:avLst/>
          </a:prstGeom>
        </p:spPr>
        <p:txBody>
          <a:bodyPr/>
          <a:lstStyle>
            <a:lvl1pPr marL="574040" indent="-533400">
              <a:defRPr sz="2800"/>
            </a:lvl1pPr>
          </a:lstStyle>
          <a:p>
            <a:pPr marL="541338" indent="-303213">
              <a:buFont typeface="Arial" panose="020B0604020202020204" pitchFamily="34" charset="0"/>
              <a:buChar char="•"/>
            </a:pPr>
            <a:r>
              <a:rPr dirty="0"/>
              <a:t>Air is carried to the lungs in the trachea and bronchi and then to the alveoli in bronchioles.</a:t>
            </a:r>
          </a:p>
        </p:txBody>
      </p:sp>
      <p:pic>
        <p:nvPicPr>
          <p:cNvPr id="181" name="lung_1_01.gif" descr="lung_1_01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9" y="2057400"/>
            <a:ext cx="5397500" cy="4343400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2" name="http://www.medicinenet.com/smokers_lung_pathology_photo_essay/article.htm"/>
          <p:cNvSpPr/>
          <p:nvPr/>
        </p:nvSpPr>
        <p:spPr>
          <a:xfrm>
            <a:off x="3733800" y="6375400"/>
            <a:ext cx="5410200" cy="17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defRPr sz="600" u="sng">
                <a:hlinkClick r:id="rId3"/>
              </a:defRPr>
            </a:lvl1pPr>
          </a:lstStyle>
          <a:p>
            <a:pPr>
              <a:defRPr u="none"/>
            </a:pPr>
            <a:r>
              <a:rPr u="sng">
                <a:hlinkClick r:id="rId3"/>
              </a:rPr>
              <a:t>http://www.medicinenet.com/smokers_lung_pathology_photo_essay/article.htm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C047BBA-C51D-522E-C182-69990D567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Air Pathway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The alveoli consist of a thin layer of cells adapted to carry out gas exchange, and there are two types.…"/>
          <p:cNvSpPr txBox="1">
            <a:spLocks noGrp="1"/>
          </p:cNvSpPr>
          <p:nvPr>
            <p:ph type="body" idx="1"/>
          </p:nvPr>
        </p:nvSpPr>
        <p:spPr>
          <a:xfrm>
            <a:off x="215106" y="1104899"/>
            <a:ext cx="8712200" cy="4648200"/>
          </a:xfrm>
          <a:prstGeom prst="rect">
            <a:avLst/>
          </a:prstGeom>
        </p:spPr>
        <p:txBody>
          <a:bodyPr/>
          <a:lstStyle/>
          <a:p>
            <a:pPr marL="496888" indent="-258763">
              <a:buFont typeface="Arial" panose="020B0604020202020204" pitchFamily="34" charset="0"/>
              <a:buChar char="•"/>
              <a:defRPr sz="2800"/>
            </a:pPr>
            <a:r>
              <a:rPr dirty="0"/>
              <a:t>The alveoli consist of a thin layer of cells adapted to carry out gas exchange, and there are two types.</a:t>
            </a:r>
          </a:p>
          <a:p>
            <a:pPr marL="954088" lvl="1" indent="-260350">
              <a:buFont typeface="Arial" panose="020B0604020202020204" pitchFamily="34" charset="0"/>
              <a:buChar char="•"/>
              <a:defRPr sz="2400"/>
            </a:pPr>
            <a:r>
              <a:rPr dirty="0"/>
              <a:t>Type I pneumocytes</a:t>
            </a:r>
          </a:p>
          <a:p>
            <a:pPr marL="954088" lvl="1" indent="-260350">
              <a:buFont typeface="Arial" panose="020B0604020202020204" pitchFamily="34" charset="0"/>
              <a:buChar char="•"/>
              <a:defRPr sz="2400"/>
            </a:pPr>
            <a:r>
              <a:rPr dirty="0"/>
              <a:t>Type II pneumocytes</a:t>
            </a:r>
          </a:p>
        </p:txBody>
      </p:sp>
      <p:pic>
        <p:nvPicPr>
          <p:cNvPr id="186" name="RespAlv.jpg" descr="RespAlv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4727" y="2045607"/>
            <a:ext cx="4301886" cy="3083542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7" name="http://www.people.vcu.edu/~aszakal/course_syllabi/RESPIRATORY%20SYS%20502.htm"/>
          <p:cNvSpPr/>
          <p:nvPr/>
        </p:nvSpPr>
        <p:spPr>
          <a:xfrm>
            <a:off x="4081369" y="5096354"/>
            <a:ext cx="4956615" cy="2026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>
              <a:defRPr sz="600" u="sng">
                <a:hlinkClick r:id="rId3"/>
              </a:defRPr>
            </a:lvl1pPr>
          </a:lstStyle>
          <a:p>
            <a:pPr>
              <a:defRPr u="none"/>
            </a:pPr>
            <a:r>
              <a:rPr u="sng" dirty="0">
                <a:hlinkClick r:id="rId3"/>
              </a:rPr>
              <a:t>http://www.people.vcu.edu/~aszakal/course_syllabi/RESPIRATORY%20SYS%20502.htm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FA68731-ADA4-0A36-7C3F-745B4013E9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5334776"/>
            <a:ext cx="7772400" cy="147016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0ED9139C-4F20-93EA-2C61-1F32F2F91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Lung Cells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Type I pneumocytes are extremely thin alveolar cells that are adapted to carry out gas exchange."/>
          <p:cNvSpPr txBox="1">
            <a:spLocks noGrp="1"/>
          </p:cNvSpPr>
          <p:nvPr>
            <p:ph type="body" idx="1"/>
          </p:nvPr>
        </p:nvSpPr>
        <p:spPr>
          <a:xfrm>
            <a:off x="685800" y="1473200"/>
            <a:ext cx="7770813" cy="4648200"/>
          </a:xfrm>
          <a:prstGeom prst="rect">
            <a:avLst/>
          </a:prstGeom>
        </p:spPr>
        <p:txBody>
          <a:bodyPr/>
          <a:lstStyle>
            <a:lvl1pPr marL="574040" indent="-533400">
              <a:defRPr sz="2800"/>
            </a:lvl1pPr>
          </a:lstStyle>
          <a:p>
            <a:pPr marL="573088" indent="-334963">
              <a:buFont typeface="Arial" panose="020B0604020202020204" pitchFamily="34" charset="0"/>
              <a:buChar char="•"/>
            </a:pPr>
            <a:r>
              <a:rPr dirty="0"/>
              <a:t>Type I pneumocytes are extremely thin alveolar cells that are adapted to carry out gas exchange.</a:t>
            </a:r>
          </a:p>
        </p:txBody>
      </p:sp>
      <p:pic>
        <p:nvPicPr>
          <p:cNvPr id="191" name="gas-barrier-small.jpg" descr="gas-barrier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3942" y="2707044"/>
            <a:ext cx="5305335" cy="3906247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2" name="https://beyondthedish.wordpress.com/2011/11/21/"/>
          <p:cNvSpPr/>
          <p:nvPr/>
        </p:nvSpPr>
        <p:spPr>
          <a:xfrm>
            <a:off x="3571387" y="6604896"/>
            <a:ext cx="1829555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>
              <a:defRPr sz="600" u="sng">
                <a:hlinkClick r:id="rId3"/>
              </a:defRPr>
            </a:lvl1pPr>
          </a:lstStyle>
          <a:p>
            <a:pPr>
              <a:defRPr u="none"/>
            </a:pPr>
            <a:r>
              <a:rPr u="sng">
                <a:hlinkClick r:id="rId3"/>
              </a:rPr>
              <a:t>https://beyondthedish.wordpress.com/2011/11/21/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68DA822-867A-B472-BB27-32AFD976A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Lung Cells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Type II pneumocytes secrete a solution containing surfactant that creates a moist surface inside the alveoli to prevent the sides of the alveolus from adhering to each other by reducing surface tension."/>
          <p:cNvSpPr txBox="1">
            <a:spLocks noGrp="1"/>
          </p:cNvSpPr>
          <p:nvPr>
            <p:ph type="body" idx="1"/>
          </p:nvPr>
        </p:nvSpPr>
        <p:spPr>
          <a:xfrm>
            <a:off x="63652" y="1414482"/>
            <a:ext cx="8470596" cy="4016336"/>
          </a:xfrm>
          <a:prstGeom prst="rect">
            <a:avLst/>
          </a:prstGeom>
        </p:spPr>
        <p:txBody>
          <a:bodyPr/>
          <a:lstStyle>
            <a:lvl1pPr marL="574040" indent="-533400">
              <a:defRPr sz="2800"/>
            </a:lvl1pPr>
          </a:lstStyle>
          <a:p>
            <a:pPr marL="573088" indent="-334963">
              <a:buFont typeface="Arial" panose="020B0604020202020204" pitchFamily="34" charset="0"/>
              <a:buChar char="•"/>
            </a:pPr>
            <a:r>
              <a:rPr dirty="0"/>
              <a:t>Type II pneumocytes secrete a solution containing surfactant that creates a moist surface inside the alveoli to prevent the sides of the alveolus from adhering to each other by reducing surface tension.</a:t>
            </a:r>
          </a:p>
        </p:txBody>
      </p:sp>
      <p:pic>
        <p:nvPicPr>
          <p:cNvPr id="196" name="loadBinary_005.gif" descr="loadBinary_005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3922" y="3299212"/>
            <a:ext cx="4784388" cy="351463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888D5544-C1B4-5C29-7284-237AD1AC3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Lung Cells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resp_memb.jpg" descr="resp_mem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6885" y="1291772"/>
            <a:ext cx="2946400" cy="4318000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9" name="O2 dissolves in the moist film covering the epithelium and quickly diffuses into the web of capillaries surrounding the alveolus.…"/>
          <p:cNvSpPr txBox="1">
            <a:spLocks noGrp="1"/>
          </p:cNvSpPr>
          <p:nvPr>
            <p:ph type="body" sz="half" idx="1"/>
          </p:nvPr>
        </p:nvSpPr>
        <p:spPr>
          <a:xfrm>
            <a:off x="0" y="1227475"/>
            <a:ext cx="6106885" cy="4826000"/>
          </a:xfrm>
          <a:prstGeom prst="rect">
            <a:avLst/>
          </a:prstGeom>
        </p:spPr>
        <p:txBody>
          <a:bodyPr/>
          <a:lstStyle/>
          <a:p>
            <a:pPr marL="496888" indent="-258763">
              <a:buFont typeface="Arial" panose="020B0604020202020204" pitchFamily="34" charset="0"/>
              <a:buChar char="•"/>
              <a:defRPr sz="2800"/>
            </a:pPr>
            <a:r>
              <a:rPr lang="en-US" dirty="0"/>
              <a:t>A concentration gradient drives the exchange of gases at the respiratory surface.</a:t>
            </a:r>
          </a:p>
          <a:p>
            <a:pPr marL="496888" indent="-258763">
              <a:buFont typeface="Arial" panose="020B0604020202020204" pitchFamily="34" charset="0"/>
              <a:buChar char="•"/>
              <a:defRPr sz="2800"/>
            </a:pPr>
            <a:r>
              <a:rPr dirty="0"/>
              <a:t>O</a:t>
            </a:r>
            <a:r>
              <a:rPr baseline="-22285" dirty="0"/>
              <a:t>2</a:t>
            </a:r>
            <a:r>
              <a:rPr dirty="0"/>
              <a:t> dissolves in the moist film covering the epithelium and quickly diffuses into the web of capillaries surrounding the alveolus.</a:t>
            </a:r>
          </a:p>
          <a:p>
            <a:pPr marL="496888" indent="-258763">
              <a:buFont typeface="Arial" panose="020B0604020202020204" pitchFamily="34" charset="0"/>
              <a:buChar char="•"/>
              <a:defRPr sz="2800"/>
            </a:pPr>
            <a:r>
              <a:rPr dirty="0"/>
              <a:t>CO</a:t>
            </a:r>
            <a:r>
              <a:rPr baseline="-22285" dirty="0"/>
              <a:t>2</a:t>
            </a:r>
            <a:r>
              <a:rPr dirty="0"/>
              <a:t> diffuses in the opposite direction.</a:t>
            </a:r>
          </a:p>
        </p:txBody>
      </p:sp>
      <p:sp>
        <p:nvSpPr>
          <p:cNvPr id="201" name="http://www.diatronic.co.uk/nds/webpub/gaseous_exchange.htm"/>
          <p:cNvSpPr/>
          <p:nvPr/>
        </p:nvSpPr>
        <p:spPr>
          <a:xfrm>
            <a:off x="6039303" y="5566230"/>
            <a:ext cx="3081565" cy="1949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>
              <a:defRPr sz="600" u="sng">
                <a:hlinkClick r:id="rId3"/>
              </a:defRPr>
            </a:lvl1pPr>
          </a:lstStyle>
          <a:p>
            <a:pPr>
              <a:defRPr u="none"/>
            </a:pPr>
            <a:r>
              <a:rPr u="sng" dirty="0">
                <a:hlinkClick r:id="rId3"/>
              </a:rPr>
              <a:t>http://www.diatronic.co.uk/nds/webpub/gaseous_exchange.htm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434EA41-45CD-8938-BD32-E999240CC0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2628" y="5849034"/>
            <a:ext cx="7772400" cy="97290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3CD66624-5022-3D69-DD9C-6AEA21C3A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Air Pathway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Alveolar Gas Exchange.jpg" descr="Alveolar Gas Exchan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7814" y="1626568"/>
            <a:ext cx="4597172" cy="4493864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04" name="The act of breathing is called ventilation, and it maintains the concentration gradients of oxygen and carbon dioxide between air in alveoli and blood flowing in adjacent capillaries."/>
          <p:cNvSpPr txBox="1">
            <a:spLocks noGrp="1"/>
          </p:cNvSpPr>
          <p:nvPr>
            <p:ph type="body" sz="half" idx="1"/>
          </p:nvPr>
        </p:nvSpPr>
        <p:spPr>
          <a:xfrm>
            <a:off x="89014" y="1549400"/>
            <a:ext cx="4240099" cy="4648200"/>
          </a:xfrm>
          <a:prstGeom prst="rect">
            <a:avLst/>
          </a:prstGeom>
        </p:spPr>
        <p:txBody>
          <a:bodyPr/>
          <a:lstStyle>
            <a:lvl1pPr marL="574040" indent="-533400">
              <a:defRPr sz="2800"/>
            </a:lvl1pPr>
          </a:lstStyle>
          <a:p>
            <a:pPr marL="573088" indent="-334963">
              <a:buFont typeface="Arial" panose="020B0604020202020204" pitchFamily="34" charset="0"/>
              <a:buChar char="•"/>
            </a:pPr>
            <a:r>
              <a:rPr dirty="0"/>
              <a:t>The act of breathing is called ventilation, and it maintains the concentration gradients of oxygen and carbon dioxide between air in alveoli and blood flowing in adjacent capillaries.</a:t>
            </a:r>
          </a:p>
        </p:txBody>
      </p:sp>
      <p:sp>
        <p:nvSpPr>
          <p:cNvPr id="206" name="http://rrapid.leeds.ac.uk/ebook/04-breathing-01-1.html"/>
          <p:cNvSpPr/>
          <p:nvPr/>
        </p:nvSpPr>
        <p:spPr>
          <a:xfrm>
            <a:off x="4457700" y="6108700"/>
            <a:ext cx="4686300" cy="17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defRPr sz="600" u="sng">
                <a:hlinkClick r:id="rId4"/>
              </a:defRPr>
            </a:lvl1pPr>
          </a:lstStyle>
          <a:p>
            <a:pPr>
              <a:defRPr u="none"/>
            </a:pPr>
            <a:r>
              <a:rPr u="sng">
                <a:hlinkClick r:id="rId4"/>
              </a:rPr>
              <a:t>http://rrapid.leeds.ac.uk/ebook/04-breathing-01-1.html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A948F65-1C78-90EB-6164-589D6FAD5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Breathing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external_respiration1322538586478.jpg" descr="external_respiration132253858647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0733" y="2048838"/>
            <a:ext cx="3927933" cy="4271624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09" name="Breathing"/>
          <p:cNvSpPr txBox="1">
            <a:spLocks noGrp="1"/>
          </p:cNvSpPr>
          <p:nvPr>
            <p:ph type="title"/>
          </p:nvPr>
        </p:nvSpPr>
        <p:spPr>
          <a:xfrm>
            <a:off x="685800" y="141514"/>
            <a:ext cx="7772400" cy="1469571"/>
          </a:xfrm>
          <a:prstGeom prst="rect">
            <a:avLst/>
          </a:prstGeom>
        </p:spPr>
        <p:txBody>
          <a:bodyPr/>
          <a:lstStyle>
            <a:lvl1pPr>
              <a:defRPr>
                <a:effectLst>
                  <a:outerShdw blurRad="12700" dist="38100" dir="2700000" rotWithShape="0">
                    <a:srgbClr val="000000"/>
                  </a:outerShdw>
                </a:effectLst>
              </a:defRPr>
            </a:lvl1pPr>
          </a:lstStyle>
          <a:p>
            <a:r>
              <a:rPr dirty="0">
                <a:effectLst>
                  <a:outerShdw blurRad="12700" dist="38100" sx="1000" sy="1000" rotWithShape="0">
                    <a:srgbClr val="000000"/>
                  </a:outerShdw>
                </a:effectLst>
              </a:rPr>
              <a:t>Breathing</a:t>
            </a:r>
          </a:p>
        </p:txBody>
      </p:sp>
      <p:sp>
        <p:nvSpPr>
          <p:cNvPr id="210" name="The diffusion of a gas depends on partial pressures.…"/>
          <p:cNvSpPr txBox="1">
            <a:spLocks noGrp="1"/>
          </p:cNvSpPr>
          <p:nvPr>
            <p:ph type="body" idx="1"/>
          </p:nvPr>
        </p:nvSpPr>
        <p:spPr>
          <a:xfrm>
            <a:off x="-38100" y="1524000"/>
            <a:ext cx="5232400" cy="5334000"/>
          </a:xfrm>
          <a:prstGeom prst="rect">
            <a:avLst/>
          </a:prstGeom>
        </p:spPr>
        <p:txBody>
          <a:bodyPr/>
          <a:lstStyle/>
          <a:p>
            <a:pPr marL="574675" indent="-336550">
              <a:buFont typeface="Arial" panose="020B0604020202020204" pitchFamily="34" charset="0"/>
              <a:buChar char="•"/>
              <a:defRPr sz="2800"/>
            </a:pPr>
            <a:r>
              <a:rPr dirty="0"/>
              <a:t>The diffusion of a gas depends on partial pressures.</a:t>
            </a:r>
          </a:p>
          <a:p>
            <a:pPr marL="574675" indent="-336550">
              <a:buFont typeface="Arial" panose="020B0604020202020204" pitchFamily="34" charset="0"/>
              <a:buChar char="•"/>
              <a:defRPr sz="2800"/>
            </a:pPr>
            <a:r>
              <a:rPr dirty="0"/>
              <a:t>When water is exposed to air, the amount of gas dissolved in the water is proportional to the partial pressure in the air, and its solubility in water.</a:t>
            </a:r>
          </a:p>
          <a:p>
            <a:pPr marL="574675" indent="-336550">
              <a:buFont typeface="Arial" panose="020B0604020202020204" pitchFamily="34" charset="0"/>
              <a:buChar char="•"/>
              <a:defRPr sz="2800"/>
            </a:pPr>
            <a:r>
              <a:rPr dirty="0"/>
              <a:t>Gases always diffuse from regions of high partial pressure to regions of low partial pressure.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Muscle contractions cause the pressure changes inside the thorax that force air in and out of the lungs to ventilate them."/>
          <p:cNvSpPr txBox="1">
            <a:spLocks noGrp="1"/>
          </p:cNvSpPr>
          <p:nvPr>
            <p:ph type="body" idx="1"/>
          </p:nvPr>
        </p:nvSpPr>
        <p:spPr>
          <a:xfrm>
            <a:off x="685800" y="2209800"/>
            <a:ext cx="7770813" cy="4376057"/>
          </a:xfrm>
          <a:prstGeom prst="rect">
            <a:avLst/>
          </a:prstGeom>
        </p:spPr>
        <p:txBody>
          <a:bodyPr/>
          <a:lstStyle>
            <a:lvl1pPr marL="574040" indent="-533400">
              <a:defRPr sz="2800"/>
            </a:lvl1pPr>
          </a:lstStyle>
          <a:p>
            <a:pPr marL="573088" indent="-334963">
              <a:buFont typeface="Arial" panose="020B0604020202020204" pitchFamily="34" charset="0"/>
              <a:buChar char="•"/>
            </a:pPr>
            <a:r>
              <a:rPr dirty="0"/>
              <a:t>Muscle contractions cause the pressure changes inside the thorax that force air in and out of the lungs to ventilate them.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BB33F35-9742-FC81-DD11-FE7CE4C7B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Breathing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breathing-muscles.png" descr="breathing-muscl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1841500"/>
            <a:ext cx="3709155" cy="365578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18" name="Of the muscles involved in breathing, three of them are of particular importance:…"/>
          <p:cNvSpPr txBox="1">
            <a:spLocks noGrp="1"/>
          </p:cNvSpPr>
          <p:nvPr>
            <p:ph type="body" idx="1"/>
          </p:nvPr>
        </p:nvSpPr>
        <p:spPr>
          <a:xfrm>
            <a:off x="166695" y="1665514"/>
            <a:ext cx="5167305" cy="5357586"/>
          </a:xfrm>
          <a:prstGeom prst="rect">
            <a:avLst/>
          </a:prstGeom>
        </p:spPr>
        <p:txBody>
          <a:bodyPr/>
          <a:lstStyle/>
          <a:p>
            <a:pPr marL="574675" indent="-336550">
              <a:buFont typeface="Arial" panose="020B0604020202020204" pitchFamily="34" charset="0"/>
              <a:buChar char="•"/>
              <a:defRPr sz="2800"/>
            </a:pPr>
            <a:r>
              <a:rPr dirty="0"/>
              <a:t>Of the muscles involved in breathing, three of them are of particular importance:</a:t>
            </a:r>
          </a:p>
          <a:p>
            <a:pPr marL="801688" lvl="2" indent="0">
              <a:buNone/>
              <a:defRPr sz="2400"/>
            </a:pPr>
            <a:r>
              <a:rPr dirty="0"/>
              <a:t>A.  Diaphragm</a:t>
            </a:r>
          </a:p>
          <a:p>
            <a:pPr marL="801688" lvl="2" indent="0">
              <a:buNone/>
              <a:defRPr sz="2400"/>
            </a:pPr>
            <a:r>
              <a:rPr dirty="0"/>
              <a:t>B.   External intercostal muscles</a:t>
            </a:r>
          </a:p>
          <a:p>
            <a:pPr marL="801688" lvl="2" indent="0">
              <a:buNone/>
              <a:defRPr sz="2400"/>
            </a:pPr>
            <a:r>
              <a:rPr dirty="0"/>
              <a:t>C.   Internal intercostal muscles</a:t>
            </a:r>
          </a:p>
        </p:txBody>
      </p:sp>
      <p:sp>
        <p:nvSpPr>
          <p:cNvPr id="220" name="http://www.howtosingbettertoday.com/how-to-improve-your-voice-role-support/"/>
          <p:cNvSpPr/>
          <p:nvPr/>
        </p:nvSpPr>
        <p:spPr>
          <a:xfrm>
            <a:off x="5236029" y="5480958"/>
            <a:ext cx="2787747" cy="17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>
              <a:defRPr sz="600" u="sng">
                <a:hlinkClick r:id="rId3"/>
              </a:defRPr>
            </a:lvl1pPr>
          </a:lstStyle>
          <a:p>
            <a:pPr>
              <a:defRPr u="none"/>
            </a:pPr>
            <a:r>
              <a:rPr u="sng">
                <a:hlinkClick r:id="rId3"/>
              </a:rPr>
              <a:t>http://www.howtosingbettertoday.com/how-to-improve-your-voice-role-support/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2F4BBC1-DBF0-B15D-6708-4D850D0F2C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429" y="5833764"/>
            <a:ext cx="7772400" cy="75670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3A386382-7519-99D9-65A6-3E62A2CA2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Breathing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Different muscles are required for inspiration and expiration because muscles only do work when they contract."/>
          <p:cNvSpPr txBox="1">
            <a:spLocks noGrp="1"/>
          </p:cNvSpPr>
          <p:nvPr>
            <p:ph type="body" idx="1"/>
          </p:nvPr>
        </p:nvSpPr>
        <p:spPr>
          <a:xfrm>
            <a:off x="419100" y="1282700"/>
            <a:ext cx="7770813" cy="4648200"/>
          </a:xfrm>
          <a:prstGeom prst="rect">
            <a:avLst/>
          </a:prstGeom>
        </p:spPr>
        <p:txBody>
          <a:bodyPr/>
          <a:lstStyle>
            <a:lvl1pPr marL="574040" indent="-533400">
              <a:defRPr sz="2800"/>
            </a:lvl1pPr>
          </a:lstStyle>
          <a:p>
            <a:pPr marL="573088" indent="-334963">
              <a:buFont typeface="Arial" panose="020B0604020202020204" pitchFamily="34" charset="0"/>
              <a:buChar char="•"/>
            </a:pPr>
            <a:r>
              <a:rPr dirty="0"/>
              <a:t>Different muscles are required for inspiration and expiration because muscles only do work when they contract.</a:t>
            </a:r>
          </a:p>
        </p:txBody>
      </p:sp>
      <p:pic>
        <p:nvPicPr>
          <p:cNvPr id="224" name="Breathing_diagram.png" descr="Breathing_diagr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8807" y="2720781"/>
            <a:ext cx="5546386" cy="3908619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225" name="http://g09respirationc.wikispaces.com/(4)%09+Breathing+%26+gas+exchange?showComments=1"/>
          <p:cNvSpPr/>
          <p:nvPr/>
        </p:nvSpPr>
        <p:spPr>
          <a:xfrm>
            <a:off x="1798807" y="6643914"/>
            <a:ext cx="5537200" cy="17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defRPr sz="600" u="sng">
                <a:hlinkClick r:id="rId3"/>
              </a:defRPr>
            </a:lvl1pPr>
          </a:lstStyle>
          <a:p>
            <a:pPr>
              <a:defRPr u="none"/>
            </a:pPr>
            <a:r>
              <a:rPr u="sng" dirty="0">
                <a:hlinkClick r:id="rId3"/>
              </a:rPr>
              <a:t>http://g09respirationc.wikispaces.com/(4)%09+Breathing+%26+gas+exchange?showComments=1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C5C54C3-D00A-FC67-B881-FD5938124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Breathing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When people breathe, their diaphragm contracts enlarging the thoracic cavity and lowering the pressure inside the lungs."/>
          <p:cNvSpPr txBox="1">
            <a:spLocks noGrp="1"/>
          </p:cNvSpPr>
          <p:nvPr>
            <p:ph type="body" idx="1"/>
          </p:nvPr>
        </p:nvSpPr>
        <p:spPr>
          <a:xfrm>
            <a:off x="457199" y="1162957"/>
            <a:ext cx="8229601" cy="5156200"/>
          </a:xfrm>
          <a:prstGeom prst="rect">
            <a:avLst/>
          </a:prstGeom>
        </p:spPr>
        <p:txBody>
          <a:bodyPr/>
          <a:lstStyle>
            <a:lvl1pPr marL="574040" indent="-533400">
              <a:defRPr sz="2800"/>
            </a:lvl1pPr>
          </a:lstStyle>
          <a:p>
            <a:pPr marL="573088" indent="-334963">
              <a:buFont typeface="Arial" panose="020B0604020202020204" pitchFamily="34" charset="0"/>
              <a:buChar char="•"/>
            </a:pPr>
            <a:r>
              <a:rPr dirty="0"/>
              <a:t>When people breathe, their diaphragm contracts enlarging the thoracic cavity and lowering the pressure inside the lungs.</a:t>
            </a:r>
          </a:p>
        </p:txBody>
      </p:sp>
      <p:pic>
        <p:nvPicPr>
          <p:cNvPr id="229" name="breathing1.jpg" descr="breathing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9552" y="2701189"/>
            <a:ext cx="6024894" cy="377309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30" name="www.actors.co.ke"/>
          <p:cNvSpPr/>
          <p:nvPr/>
        </p:nvSpPr>
        <p:spPr>
          <a:xfrm>
            <a:off x="1478643" y="6474279"/>
            <a:ext cx="747797" cy="17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>
              <a:defRPr sz="600" u="sng">
                <a:hlinkClick r:id="rId3"/>
              </a:defRPr>
            </a:lvl1pPr>
          </a:lstStyle>
          <a:p>
            <a:pPr>
              <a:defRPr u="none"/>
            </a:pPr>
            <a:r>
              <a:rPr u="sng">
                <a:hlinkClick r:id="rId3"/>
              </a:rPr>
              <a:t>www.actors.co.ke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937720C-6B8D-9E18-A861-AB6CFE98A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Breathing</a:t>
            </a: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The external intercostal muscles assist the diaphragm by increasing the diameter of the chest cavity."/>
          <p:cNvSpPr txBox="1">
            <a:spLocks noGrp="1"/>
          </p:cNvSpPr>
          <p:nvPr>
            <p:ph type="body" idx="1"/>
          </p:nvPr>
        </p:nvSpPr>
        <p:spPr>
          <a:xfrm>
            <a:off x="685800" y="1397000"/>
            <a:ext cx="7770813" cy="4648200"/>
          </a:xfrm>
          <a:prstGeom prst="rect">
            <a:avLst/>
          </a:prstGeom>
        </p:spPr>
        <p:txBody>
          <a:bodyPr/>
          <a:lstStyle>
            <a:lvl1pPr marL="574040" indent="-533400">
              <a:defRPr sz="2800"/>
            </a:lvl1pPr>
          </a:lstStyle>
          <a:p>
            <a:pPr marL="573088" indent="-334963">
              <a:buFont typeface="Arial" panose="020B0604020202020204" pitchFamily="34" charset="0"/>
              <a:buChar char="•"/>
            </a:pPr>
            <a:r>
              <a:rPr dirty="0"/>
              <a:t>The external intercostal muscles assist the diaphragm by increasing the diameter of the chest cavity.</a:t>
            </a:r>
          </a:p>
        </p:txBody>
      </p:sp>
      <p:sp>
        <p:nvSpPr>
          <p:cNvPr id="2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30092" y="6332537"/>
            <a:ext cx="283816" cy="27940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20</a:t>
            </a:fld>
            <a:endParaRPr/>
          </a:p>
        </p:txBody>
      </p:sp>
      <p:pic>
        <p:nvPicPr>
          <p:cNvPr id="235" name="figure_16_11b_0_labeled.jpg" descr="figure_16_11b_0_labele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0376" y="2415378"/>
            <a:ext cx="5364248" cy="422434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36" name="http://droualb.faculty.mjc.edu/Course%20Materials/Physiology%20101/Chapter%20Notes/Fall%202011/chapter_16%20Fall%202011.htm"/>
          <p:cNvSpPr/>
          <p:nvPr/>
        </p:nvSpPr>
        <p:spPr>
          <a:xfrm>
            <a:off x="3302000" y="6629400"/>
            <a:ext cx="9144000" cy="17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defRPr sz="600" u="sng">
                <a:hlinkClick r:id="rId3"/>
              </a:defRPr>
            </a:lvl1pPr>
          </a:lstStyle>
          <a:p>
            <a:pPr>
              <a:defRPr u="none"/>
            </a:pPr>
            <a:r>
              <a:rPr u="sng">
                <a:hlinkClick r:id="rId3"/>
              </a:rPr>
              <a:t>http://droualb.faculty.mjc.edu/Course%20Materials/Physiology%20101/Chapter%20Notes/Fall%202011/chapter_16%20Fall%202011.htm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1E090B1-0E5B-FEC1-7FED-BB7130BD2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Breathing</a:t>
            </a: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The internal intercostal muscles help with exhaling by pulling the rib cage down helping to force air out of the lungs."/>
          <p:cNvSpPr txBox="1">
            <a:spLocks noGrp="1"/>
          </p:cNvSpPr>
          <p:nvPr>
            <p:ph type="body" idx="1"/>
          </p:nvPr>
        </p:nvSpPr>
        <p:spPr>
          <a:xfrm>
            <a:off x="685800" y="1246414"/>
            <a:ext cx="7770813" cy="4648200"/>
          </a:xfrm>
          <a:prstGeom prst="rect">
            <a:avLst/>
          </a:prstGeom>
        </p:spPr>
        <p:txBody>
          <a:bodyPr/>
          <a:lstStyle>
            <a:lvl1pPr marL="574040" indent="-533400">
              <a:defRPr sz="2800"/>
            </a:lvl1pPr>
          </a:lstStyle>
          <a:p>
            <a:pPr marL="573088" indent="-334963">
              <a:buFont typeface="Arial" panose="020B0604020202020204" pitchFamily="34" charset="0"/>
              <a:buChar char="•"/>
            </a:pPr>
            <a:r>
              <a:rPr dirty="0"/>
              <a:t>The internal intercostal muscles help with exhaling by pulling the rib cage down helping to force air out of the lungs.</a:t>
            </a:r>
          </a:p>
        </p:txBody>
      </p:sp>
      <p:sp>
        <p:nvSpPr>
          <p:cNvPr id="240" name="http://droualb.faculty.mjc.edu/Course%20Materials/Physiology%20101/Chapter%20Notes/Fall%202011/chapter_16%20Fall%202011.htm"/>
          <p:cNvSpPr/>
          <p:nvPr/>
        </p:nvSpPr>
        <p:spPr>
          <a:xfrm>
            <a:off x="1957615" y="6669314"/>
            <a:ext cx="5716814" cy="1949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>
              <a:defRPr sz="600" u="sng">
                <a:hlinkClick r:id="rId2"/>
              </a:defRPr>
            </a:lvl1pPr>
          </a:lstStyle>
          <a:p>
            <a:pPr>
              <a:defRPr u="none"/>
            </a:pPr>
            <a:r>
              <a:rPr u="sng" dirty="0">
                <a:hlinkClick r:id="rId2"/>
              </a:rPr>
              <a:t>http://droualb.faculty.mjc.edu/Course%20Materials/Physiology%20101/Chapter%20Notes/Fall%202011/chapter_16%20Fall%202011.htm</a:t>
            </a:r>
          </a:p>
        </p:txBody>
      </p:sp>
      <p:pic>
        <p:nvPicPr>
          <p:cNvPr id="241" name="figure_16_11b_0_labeled.jpg" descr="figure_16_11b_0_labele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2319" y="2718396"/>
            <a:ext cx="5037774" cy="3967247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A694F95-167C-A64E-6F8D-E5F021FED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Breathing</a:t>
            </a: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Humans have negative pressure breathing.…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7772400" cy="4876800"/>
          </a:xfrm>
          <a:prstGeom prst="rect">
            <a:avLst/>
          </a:prstGeom>
        </p:spPr>
        <p:txBody>
          <a:bodyPr/>
          <a:lstStyle/>
          <a:p>
            <a:pPr marL="574675" indent="-336550">
              <a:buFont typeface="Arial" panose="020B0604020202020204" pitchFamily="34" charset="0"/>
              <a:buChar char="•"/>
              <a:defRPr sz="2800"/>
            </a:pPr>
            <a:r>
              <a:rPr dirty="0"/>
              <a:t>Humans have negative pressure breathing.</a:t>
            </a:r>
          </a:p>
          <a:p>
            <a:pPr marL="574675" indent="-336550">
              <a:buFont typeface="Arial" panose="020B0604020202020204" pitchFamily="34" charset="0"/>
              <a:buChar char="•"/>
              <a:defRPr sz="2800"/>
            </a:pPr>
            <a:r>
              <a:rPr dirty="0"/>
              <a:t>Tidal volume is the volume of air inhaled with each breath.</a:t>
            </a:r>
          </a:p>
          <a:p>
            <a:pPr lvl="1">
              <a:buFont typeface="Arial" panose="020B0604020202020204" pitchFamily="34" charset="0"/>
              <a:buChar char="•"/>
              <a:defRPr sz="2400"/>
            </a:pPr>
            <a:r>
              <a:rPr dirty="0"/>
              <a:t>Max. during forced breathing is 3-4.8L</a:t>
            </a:r>
          </a:p>
          <a:p>
            <a:pPr marL="574675" indent="-336550">
              <a:buFont typeface="Arial" panose="020B0604020202020204" pitchFamily="34" charset="0"/>
              <a:buChar char="•"/>
              <a:defRPr sz="2800"/>
            </a:pPr>
            <a:r>
              <a:rPr dirty="0"/>
              <a:t>Residual volume is the amount remaining in the lungs after a forced exhale.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9950DAA-1757-A4C4-D672-2793F852C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Breathing</a:t>
            </a: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Human breathing is mostly under autonomic control.…"/>
          <p:cNvSpPr txBox="1">
            <a:spLocks noGrp="1"/>
          </p:cNvSpPr>
          <p:nvPr>
            <p:ph type="body" idx="1"/>
          </p:nvPr>
        </p:nvSpPr>
        <p:spPr>
          <a:xfrm>
            <a:off x="0" y="1078895"/>
            <a:ext cx="5541484" cy="4876800"/>
          </a:xfrm>
          <a:prstGeom prst="rect">
            <a:avLst/>
          </a:prstGeom>
        </p:spPr>
        <p:txBody>
          <a:bodyPr/>
          <a:lstStyle/>
          <a:p>
            <a:pPr marL="574675" indent="-336550">
              <a:buFont typeface="Arial" panose="020B0604020202020204" pitchFamily="34" charset="0"/>
              <a:buChar char="•"/>
              <a:defRPr sz="2800"/>
            </a:pPr>
            <a:r>
              <a:rPr dirty="0"/>
              <a:t>Human breathing is mostly under autonomic control.</a:t>
            </a:r>
          </a:p>
          <a:p>
            <a:pPr marL="1031874" lvl="1" indent="-336550">
              <a:buFont typeface="Arial" panose="020B0604020202020204" pitchFamily="34" charset="0"/>
              <a:buChar char="•"/>
              <a:defRPr sz="2800"/>
            </a:pPr>
            <a:r>
              <a:rPr dirty="0"/>
              <a:t>2 regions of the brain control this:</a:t>
            </a:r>
          </a:p>
          <a:p>
            <a:pPr lvl="2">
              <a:buFont typeface="Arial" panose="020B0604020202020204" pitchFamily="34" charset="0"/>
              <a:buChar char="•"/>
              <a:defRPr sz="2400"/>
            </a:pPr>
            <a:r>
              <a:rPr dirty="0"/>
              <a:t>The pons and the medulla.</a:t>
            </a:r>
          </a:p>
          <a:p>
            <a:pPr marL="574675" indent="-336550">
              <a:buFont typeface="Arial" panose="020B0604020202020204" pitchFamily="34" charset="0"/>
              <a:buChar char="•"/>
              <a:defRPr sz="2800"/>
            </a:pPr>
            <a:r>
              <a:rPr dirty="0"/>
              <a:t>The pons controls the medulla which sets a basic breathing rhythm</a:t>
            </a:r>
            <a:r>
              <a:rPr lang="en-US" dirty="0"/>
              <a:t> based on feedback from </a:t>
            </a:r>
            <a:r>
              <a:rPr lang="en-US" dirty="0" err="1"/>
              <a:t>baro</a:t>
            </a:r>
            <a:r>
              <a:rPr lang="en-US" dirty="0"/>
              <a:t>– and chemoreceptors.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F3608C8-90BF-776F-C6F4-61FDAAF594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830" y="5536130"/>
            <a:ext cx="7772400" cy="125133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26" name="Picture 2" descr="Brainstem: What It Is, Function, Anatomy &amp; Location">
            <a:extLst>
              <a:ext uri="{FF2B5EF4-FFF2-40B4-BE49-F238E27FC236}">
                <a16:creationId xmlns:a16="http://schemas.microsoft.com/office/drawing/2014/main" id="{DCB40CA5-91CE-181C-7A2B-1047DF95B0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2871" y="1426844"/>
            <a:ext cx="3547339" cy="4004312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A410B9E5-50D5-B605-5E7E-8B37F6905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Breathing</a:t>
            </a:r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screen-shot-2010-11-08-at-3.00.10-pm.png" descr="screen-shot-2010-11-08-at-3.00.10-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1134" y="1214028"/>
            <a:ext cx="3050578" cy="385373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57" name="Sensors in the aorta and carotid arteries exert secondary control over breathing.…"/>
          <p:cNvSpPr txBox="1">
            <a:spLocks noGrp="1"/>
          </p:cNvSpPr>
          <p:nvPr>
            <p:ph type="body" sz="half" idx="1"/>
          </p:nvPr>
        </p:nvSpPr>
        <p:spPr>
          <a:xfrm>
            <a:off x="177800" y="1214028"/>
            <a:ext cx="5117082" cy="5105934"/>
          </a:xfrm>
          <a:prstGeom prst="rect">
            <a:avLst/>
          </a:prstGeom>
        </p:spPr>
        <p:txBody>
          <a:bodyPr/>
          <a:lstStyle/>
          <a:p>
            <a:pPr marL="574675" indent="-336550">
              <a:lnSpc>
                <a:spcPct val="90000"/>
              </a:lnSpc>
              <a:buFont typeface="Arial" panose="020B0604020202020204" pitchFamily="34" charset="0"/>
              <a:buChar char="•"/>
              <a:defRPr sz="2800"/>
            </a:pPr>
            <a:r>
              <a:rPr lang="en-US" dirty="0"/>
              <a:t>Baro receptors and chemoreceptors are s</a:t>
            </a:r>
            <a:r>
              <a:rPr dirty="0"/>
              <a:t>ensors in the aorta and carotid arteries exert secondary control over breathing.</a:t>
            </a:r>
          </a:p>
          <a:p>
            <a:pPr marL="574675" indent="-336550">
              <a:lnSpc>
                <a:spcPct val="90000"/>
              </a:lnSpc>
              <a:buFont typeface="Arial" panose="020B0604020202020204" pitchFamily="34" charset="0"/>
              <a:buChar char="•"/>
              <a:defRPr sz="2800"/>
            </a:pPr>
            <a:r>
              <a:rPr dirty="0"/>
              <a:t>These sensors monitor O</a:t>
            </a:r>
            <a:r>
              <a:rPr baseline="-22285" dirty="0"/>
              <a:t>2</a:t>
            </a:r>
            <a:r>
              <a:rPr dirty="0"/>
              <a:t>, CO</a:t>
            </a:r>
            <a:r>
              <a:rPr baseline="-22285" dirty="0"/>
              <a:t>2</a:t>
            </a:r>
            <a:r>
              <a:rPr dirty="0"/>
              <a:t> and blood </a:t>
            </a:r>
            <a:r>
              <a:rPr dirty="0" err="1"/>
              <a:t>pH.</a:t>
            </a:r>
            <a:endParaRPr dirty="0"/>
          </a:p>
          <a:p>
            <a:pPr marL="574675" indent="-336550">
              <a:lnSpc>
                <a:spcPct val="90000"/>
              </a:lnSpc>
              <a:buFont typeface="Arial" panose="020B0604020202020204" pitchFamily="34" charset="0"/>
              <a:buChar char="•"/>
              <a:defRPr sz="2800"/>
            </a:pPr>
            <a:r>
              <a:rPr dirty="0"/>
              <a:t>The pH is largely controlled by CO</a:t>
            </a:r>
            <a:r>
              <a:rPr baseline="-22285" dirty="0"/>
              <a:t>2</a:t>
            </a:r>
            <a:r>
              <a:rPr dirty="0"/>
              <a:t> levels.</a:t>
            </a:r>
          </a:p>
        </p:txBody>
      </p:sp>
      <p:sp>
        <p:nvSpPr>
          <p:cNvPr id="258" name="https://www.studyblue.com/notes/note/n/bild2-midterm-2/deck/198039"/>
          <p:cNvSpPr/>
          <p:nvPr/>
        </p:nvSpPr>
        <p:spPr>
          <a:xfrm>
            <a:off x="5518935" y="5067759"/>
            <a:ext cx="3025813" cy="1949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>
              <a:defRPr sz="600" u="sng">
                <a:hlinkClick r:id="rId4"/>
              </a:defRPr>
            </a:lvl1pPr>
          </a:lstStyle>
          <a:p>
            <a:pPr>
              <a:defRPr u="none"/>
            </a:pPr>
            <a:r>
              <a:rPr u="none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https://www.studyblue.com/notes/note/n/bild2-midterm-2/deck/198039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30ACCC9-19FB-3C2D-2428-BAEC0983B2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5273701"/>
            <a:ext cx="7772400" cy="151570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452E934C-1D53-21C2-8C6F-63B269A74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Breathing</a:t>
            </a:r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When CO2 levels increase, carbonic acid levels increase lowering the blood pH.…"/>
          <p:cNvSpPr txBox="1">
            <a:spLocks noGrp="1"/>
          </p:cNvSpPr>
          <p:nvPr>
            <p:ph type="body" sz="half" idx="1"/>
          </p:nvPr>
        </p:nvSpPr>
        <p:spPr>
          <a:xfrm>
            <a:off x="0" y="1112245"/>
            <a:ext cx="5130800" cy="4876800"/>
          </a:xfrm>
          <a:prstGeom prst="rect">
            <a:avLst/>
          </a:prstGeom>
        </p:spPr>
        <p:txBody>
          <a:bodyPr/>
          <a:lstStyle/>
          <a:p>
            <a:pPr marL="574675" indent="-336550">
              <a:buFont typeface="Arial" panose="020B0604020202020204" pitchFamily="34" charset="0"/>
              <a:buChar char="•"/>
              <a:defRPr sz="2800"/>
            </a:pPr>
            <a:r>
              <a:rPr dirty="0"/>
              <a:t>When CO</a:t>
            </a:r>
            <a:r>
              <a:rPr baseline="-22285" dirty="0"/>
              <a:t>2</a:t>
            </a:r>
            <a:r>
              <a:rPr dirty="0"/>
              <a:t> levels increase, carbonic acid levels increase lowering the blood </a:t>
            </a:r>
            <a:r>
              <a:rPr dirty="0" err="1"/>
              <a:t>pH.</a:t>
            </a:r>
            <a:endParaRPr dirty="0"/>
          </a:p>
          <a:p>
            <a:pPr marL="574675" indent="-336550">
              <a:buFont typeface="Arial" panose="020B0604020202020204" pitchFamily="34" charset="0"/>
              <a:buChar char="•"/>
              <a:defRPr sz="2800"/>
            </a:pPr>
            <a:r>
              <a:rPr dirty="0"/>
              <a:t>When pH drops, the depth and rate of breathing increases helping to remove excess CO</a:t>
            </a:r>
            <a:r>
              <a:rPr baseline="-22285" dirty="0"/>
              <a:t>2</a:t>
            </a:r>
            <a:r>
              <a:rPr dirty="0"/>
              <a:t>.</a:t>
            </a:r>
          </a:p>
          <a:p>
            <a:pPr marL="574675" indent="-336550">
              <a:buFont typeface="Arial" panose="020B0604020202020204" pitchFamily="34" charset="0"/>
              <a:buChar char="•"/>
              <a:defRPr sz="2800"/>
            </a:pPr>
            <a:r>
              <a:rPr dirty="0"/>
              <a:t>O</a:t>
            </a:r>
            <a:r>
              <a:rPr baseline="-22285" dirty="0"/>
              <a:t>2</a:t>
            </a:r>
            <a:r>
              <a:rPr dirty="0"/>
              <a:t> levels only have an effect on breathing rate at high altitudes.</a:t>
            </a:r>
          </a:p>
        </p:txBody>
      </p:sp>
      <p:pic>
        <p:nvPicPr>
          <p:cNvPr id="264" name="screen-shot-2010-11-08-at-3.00.10-pm.png" descr="screen-shot-2010-11-08-at-3.00.10-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0800" y="1099011"/>
            <a:ext cx="3870906" cy="4890034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65" name="https://www.studyblue.com/notes/note/n/bild2-midterm-2/deck/198039"/>
          <p:cNvSpPr/>
          <p:nvPr/>
        </p:nvSpPr>
        <p:spPr>
          <a:xfrm>
            <a:off x="5049857" y="5989045"/>
            <a:ext cx="3047541" cy="202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>
              <a:defRPr sz="600" u="sng">
                <a:hlinkClick r:id="rId4"/>
              </a:defRPr>
            </a:lvl1pPr>
          </a:lstStyle>
          <a:p>
            <a:pPr>
              <a:defRPr u="none"/>
            </a:pPr>
            <a:r>
              <a:rPr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</a:t>
            </a:r>
            <a:r>
              <a:rPr dirty="0" err="1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www.studyblue.com</a:t>
            </a:r>
            <a:r>
              <a:rPr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/notes/note/n/bild2-midterm-2/deck/198039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193563C-6E1E-87A2-03EC-7E9C3F829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Breathing</a:t>
            </a:r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In addition to transporting O2, hemoglobin helps transport CO2 and assists in buffering.…"/>
          <p:cNvSpPr txBox="1">
            <a:spLocks noGrp="1"/>
          </p:cNvSpPr>
          <p:nvPr>
            <p:ph type="body" idx="1"/>
          </p:nvPr>
        </p:nvSpPr>
        <p:spPr>
          <a:xfrm>
            <a:off x="304800" y="1828800"/>
            <a:ext cx="8636000" cy="4556502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buFont typeface="Arial" panose="020B0604020202020204" pitchFamily="34" charset="0"/>
              <a:buChar char="•"/>
              <a:defRPr sz="2800"/>
            </a:pPr>
            <a:r>
              <a:rPr lang="en-US" dirty="0"/>
              <a:t>Carbon dioxide is transported in the blood three ways: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  <a:defRPr sz="2800"/>
            </a:pPr>
            <a:r>
              <a:rPr lang="en-US" dirty="0"/>
              <a:t>1. A small amount of carbon dioxide is dissolved in the blood plasma.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  <a:defRPr sz="2800"/>
            </a:pPr>
            <a:r>
              <a:rPr lang="en-US" dirty="0"/>
              <a:t>2. Some carbon dioxide is bound to hemoglobin.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  <a:defRPr sz="2800"/>
            </a:pPr>
            <a:r>
              <a:rPr lang="en-US" dirty="0"/>
              <a:t>3. Most carbon dioxide is reversibly converted to hydrogen carbonate ions and hydrogen ions in red blood cells.</a:t>
            </a:r>
            <a:endParaRPr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53DA58D-3EA7-E365-0B55-41592C368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Blood Gases</a:t>
            </a:r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DEC10A-A698-4729-A0AD-DBE6CFA452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In addition to transporting O2, hemoglobin helps transport CO2 and assists in buffering.…">
            <a:extLst>
              <a:ext uri="{FF2B5EF4-FFF2-40B4-BE49-F238E27FC236}">
                <a16:creationId xmlns:a16="http://schemas.microsoft.com/office/drawing/2014/main" id="{962897F3-E9E0-402D-0862-C2F4D9B5DBF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04800" y="1244600"/>
            <a:ext cx="8636000" cy="46482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buFont typeface="Arial" panose="020B0604020202020204" pitchFamily="34" charset="0"/>
              <a:buChar char="•"/>
              <a:defRPr sz="2800"/>
            </a:pPr>
            <a:r>
              <a:rPr dirty="0"/>
              <a:t>In addition to transporting O</a:t>
            </a:r>
            <a:r>
              <a:rPr baseline="-22285" dirty="0"/>
              <a:t>2</a:t>
            </a:r>
            <a:r>
              <a:rPr dirty="0"/>
              <a:t>, hemoglobin helps transport CO</a:t>
            </a:r>
            <a:r>
              <a:rPr baseline="-22285" dirty="0"/>
              <a:t>2</a:t>
            </a:r>
            <a:r>
              <a:rPr dirty="0"/>
              <a:t> and assists in buffering.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  <a:defRPr sz="2800"/>
            </a:pPr>
            <a:r>
              <a:rPr dirty="0"/>
              <a:t>Respiring cells produce CO</a:t>
            </a:r>
            <a:r>
              <a:rPr baseline="-22285" dirty="0"/>
              <a:t>2</a:t>
            </a:r>
            <a:r>
              <a:rPr dirty="0"/>
              <a:t>. Carbonic anhydrase catalyzes the reaction of CO</a:t>
            </a:r>
            <a:r>
              <a:rPr baseline="-22285" dirty="0"/>
              <a:t>2</a:t>
            </a:r>
            <a:r>
              <a:rPr dirty="0"/>
              <a:t> with H</a:t>
            </a:r>
            <a:r>
              <a:rPr baseline="-22285" dirty="0"/>
              <a:t>2</a:t>
            </a:r>
            <a:r>
              <a:rPr dirty="0"/>
              <a:t>O to form H</a:t>
            </a:r>
            <a:r>
              <a:rPr baseline="-22285" dirty="0"/>
              <a:t>2</a:t>
            </a:r>
            <a:r>
              <a:rPr dirty="0"/>
              <a:t>CO</a:t>
            </a:r>
            <a:r>
              <a:rPr baseline="-22285" dirty="0"/>
              <a:t>3</a:t>
            </a:r>
            <a:r>
              <a:rPr dirty="0"/>
              <a:t>. </a:t>
            </a:r>
          </a:p>
        </p:txBody>
      </p:sp>
      <p:pic>
        <p:nvPicPr>
          <p:cNvPr id="271" name="screen-shot-2013-05-07-at-5-04-55-pm.png" descr="screen-shot-2013-05-07-at-5-04-55-pm.png">
            <a:extLst>
              <a:ext uri="{FF2B5EF4-FFF2-40B4-BE49-F238E27FC236}">
                <a16:creationId xmlns:a16="http://schemas.microsoft.com/office/drawing/2014/main" id="{0975FD13-2977-1258-9C10-DE33742302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4428" y="3271162"/>
            <a:ext cx="5443443" cy="3528776"/>
          </a:xfrm>
          <a:prstGeom prst="rect">
            <a:avLst/>
          </a:prstGeom>
          <a:ln>
            <a:solidFill>
              <a:schemeClr val="tx2">
                <a:lumMod val="1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72" name="https://fmss12uchemd.wordpress.com/2013/05/06/carbonic-acid-bicarbonate-buffer-system/">
            <a:extLst>
              <a:ext uri="{FF2B5EF4-FFF2-40B4-BE49-F238E27FC236}">
                <a16:creationId xmlns:a16="http://schemas.microsoft.com/office/drawing/2014/main" id="{CEAA02B3-99E5-5899-F832-79B245B59B54}"/>
              </a:ext>
            </a:extLst>
          </p:cNvPr>
          <p:cNvSpPr/>
          <p:nvPr/>
        </p:nvSpPr>
        <p:spPr>
          <a:xfrm>
            <a:off x="3289300" y="6654800"/>
            <a:ext cx="3245357" cy="17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>
              <a:defRPr sz="600" u="sng">
                <a:hlinkClick r:id="rId4"/>
              </a:defRPr>
            </a:lvl1pPr>
          </a:lstStyle>
          <a:p>
            <a:pPr>
              <a:defRPr u="none"/>
            </a:pPr>
            <a:r>
              <a:rPr u="sng">
                <a:hlinkClick r:id="rId4"/>
              </a:rPr>
              <a:t>https://fmss12uchemd.wordpress.com/2013/05/06/carbonic-acid-bicarbonate-buffer-system/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CC86B60-B898-DA15-0E08-B0C840AB0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Breathing</a:t>
            </a:r>
          </a:p>
        </p:txBody>
      </p:sp>
    </p:spTree>
    <p:extLst>
      <p:ext uri="{BB962C8B-B14F-4D97-AF65-F5344CB8AC3E}">
        <p14:creationId xmlns:p14="http://schemas.microsoft.com/office/powerpoint/2010/main" val="401730938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H2CO3 dissociates into H+ + HCO3-…"/>
          <p:cNvSpPr txBox="1">
            <a:spLocks noGrp="1"/>
          </p:cNvSpPr>
          <p:nvPr>
            <p:ph type="body" idx="1"/>
          </p:nvPr>
        </p:nvSpPr>
        <p:spPr>
          <a:xfrm>
            <a:off x="139700" y="1104900"/>
            <a:ext cx="8115300" cy="46482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buFont typeface="Arial" panose="020B0604020202020204" pitchFamily="34" charset="0"/>
              <a:buChar char="•"/>
              <a:defRPr sz="2800"/>
            </a:pPr>
            <a:r>
              <a:rPr dirty="0"/>
              <a:t>H</a:t>
            </a:r>
            <a:r>
              <a:rPr baseline="-22285" dirty="0"/>
              <a:t>2</a:t>
            </a:r>
            <a:r>
              <a:rPr dirty="0"/>
              <a:t>CO</a:t>
            </a:r>
            <a:r>
              <a:rPr baseline="-22285" dirty="0"/>
              <a:t>3</a:t>
            </a:r>
            <a:r>
              <a:rPr dirty="0"/>
              <a:t> dissociates into H</a:t>
            </a:r>
            <a:r>
              <a:rPr baseline="30285" dirty="0"/>
              <a:t>+</a:t>
            </a:r>
            <a:r>
              <a:rPr dirty="0"/>
              <a:t> + HCO</a:t>
            </a:r>
            <a:r>
              <a:rPr baseline="-22285" dirty="0"/>
              <a:t>3</a:t>
            </a:r>
            <a:r>
              <a:rPr baseline="30285" dirty="0"/>
              <a:t>-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  <a:defRPr sz="2800"/>
            </a:pPr>
            <a:r>
              <a:rPr dirty="0"/>
              <a:t>Most of the H</a:t>
            </a:r>
            <a:r>
              <a:rPr baseline="30285" dirty="0"/>
              <a:t>+</a:t>
            </a:r>
            <a:r>
              <a:rPr dirty="0"/>
              <a:t> attaches to hemoglobin and other proteins minimizing the change in blood </a:t>
            </a:r>
            <a:r>
              <a:rPr dirty="0" err="1"/>
              <a:t>pH.</a:t>
            </a:r>
            <a:endParaRPr dirty="0"/>
          </a:p>
          <a:p>
            <a:pPr>
              <a:buFont typeface="Arial" panose="020B0604020202020204" pitchFamily="34" charset="0"/>
              <a:buChar char="•"/>
              <a:defRPr sz="2800"/>
            </a:pPr>
            <a:r>
              <a:rPr dirty="0"/>
              <a:t>HCO</a:t>
            </a:r>
            <a:r>
              <a:rPr baseline="-22285" dirty="0"/>
              <a:t>3</a:t>
            </a:r>
            <a:r>
              <a:rPr baseline="30285" dirty="0"/>
              <a:t>-</a:t>
            </a:r>
            <a:r>
              <a:rPr dirty="0"/>
              <a:t> diffuses into the plasma.</a:t>
            </a:r>
          </a:p>
        </p:txBody>
      </p:sp>
      <p:pic>
        <p:nvPicPr>
          <p:cNvPr id="278" name="CO2Bicarb-1.JPG" descr="CO2Bicarb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1594" y="3317343"/>
            <a:ext cx="4376606" cy="3526475"/>
          </a:xfrm>
          <a:prstGeom prst="rect">
            <a:avLst/>
          </a:prstGeom>
          <a:ln>
            <a:solidFill>
              <a:schemeClr val="tx2">
                <a:lumMod val="1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79" name="http://www.blc.arizona.edu/courses/schaffer/182/CO2-Bicarb.HTM"/>
          <p:cNvSpPr/>
          <p:nvPr/>
        </p:nvSpPr>
        <p:spPr>
          <a:xfrm>
            <a:off x="3971567" y="6730857"/>
            <a:ext cx="8280401" cy="1949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defRPr sz="600" u="sng">
                <a:hlinkClick r:id="rId3"/>
              </a:defRPr>
            </a:lvl1pPr>
          </a:lstStyle>
          <a:p>
            <a:pPr>
              <a:defRPr u="none"/>
            </a:pPr>
            <a:r>
              <a:rPr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http://www.blc.arizona.edu/courses/schaffer/182/CO2-Bicarb.HTM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4234A5C-91C9-72BB-C9D0-C5F5E6B7A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Breathing</a:t>
            </a:r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As blood flows through the lungs, the process is reversed.…"/>
          <p:cNvSpPr txBox="1">
            <a:spLocks noGrp="1"/>
          </p:cNvSpPr>
          <p:nvPr>
            <p:ph type="body" sz="half" idx="1"/>
          </p:nvPr>
        </p:nvSpPr>
        <p:spPr>
          <a:xfrm>
            <a:off x="21451" y="1623028"/>
            <a:ext cx="4356101" cy="5165124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 sz="2800"/>
            </a:pPr>
            <a:r>
              <a:rPr dirty="0"/>
              <a:t>As blood flows through the lungs, the process is reversed.</a:t>
            </a:r>
          </a:p>
          <a:p>
            <a:pPr>
              <a:buFont typeface="Arial" panose="020B0604020202020204" pitchFamily="34" charset="0"/>
              <a:buChar char="•"/>
              <a:defRPr sz="2800"/>
            </a:pPr>
            <a:r>
              <a:rPr dirty="0"/>
              <a:t>Diffusion of CO</a:t>
            </a:r>
            <a:r>
              <a:rPr baseline="-22285" dirty="0"/>
              <a:t>2</a:t>
            </a:r>
            <a:r>
              <a:rPr dirty="0"/>
              <a:t> out of the blood shifts the chemical equilibrium in favor of the conversion of HCO</a:t>
            </a:r>
            <a:r>
              <a:rPr baseline="-22285" dirty="0"/>
              <a:t>3</a:t>
            </a:r>
            <a:r>
              <a:rPr baseline="30285" dirty="0"/>
              <a:t>-</a:t>
            </a:r>
            <a:r>
              <a:rPr dirty="0"/>
              <a:t> to CO</a:t>
            </a:r>
            <a:r>
              <a:rPr baseline="-22285" dirty="0"/>
              <a:t>2</a:t>
            </a:r>
            <a:r>
              <a:rPr dirty="0"/>
              <a:t>.</a:t>
            </a:r>
          </a:p>
          <a:p>
            <a:pPr>
              <a:buFont typeface="Arial" panose="020B0604020202020204" pitchFamily="34" charset="0"/>
              <a:buChar char="•"/>
              <a:defRPr sz="2800"/>
            </a:pPr>
            <a:r>
              <a:rPr dirty="0"/>
              <a:t>This reaction is sped up by carbonic anhydrase.</a:t>
            </a:r>
          </a:p>
        </p:txBody>
      </p:sp>
      <p:pic>
        <p:nvPicPr>
          <p:cNvPr id="283" name="CO2Bicarb-2.jpg" descr="CO2Bicarb-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989" y="2254303"/>
            <a:ext cx="4774622" cy="4051194"/>
          </a:xfrm>
          <a:prstGeom prst="rect">
            <a:avLst/>
          </a:prstGeom>
          <a:ln>
            <a:solidFill>
              <a:schemeClr val="tx2">
                <a:lumMod val="1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84" name="http://www.blc.arizona.edu/courses/schaffer/182/CO2-Bicarb.HTM"/>
          <p:cNvSpPr/>
          <p:nvPr/>
        </p:nvSpPr>
        <p:spPr>
          <a:xfrm>
            <a:off x="4356100" y="6121400"/>
            <a:ext cx="8280400" cy="17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defRPr sz="600" u="sng">
                <a:hlinkClick r:id="rId4"/>
              </a:defRPr>
            </a:lvl1pPr>
          </a:lstStyle>
          <a:p>
            <a:pPr>
              <a:defRPr u="none"/>
            </a:pPr>
            <a:r>
              <a:rPr u="sng">
                <a:hlinkClick r:id="rId4"/>
              </a:rPr>
              <a:t>http://www.blc.arizona.edu/courses/schaffer/182/CO2-Bicarb.HTM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5E7923E-4FB7-7F80-9D24-EEC79349E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Breathing</a:t>
            </a:r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The key to the gas exchange are reversible reactions: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 sz="2800"/>
            </a:pPr>
            <a:r>
              <a:rPr dirty="0"/>
              <a:t>The key to the gas exchange are reversible reactions:</a:t>
            </a:r>
          </a:p>
          <a:p>
            <a:pPr>
              <a:buFont typeface="Arial" panose="020B0604020202020204" pitchFamily="34" charset="0"/>
              <a:buChar char="•"/>
              <a:defRPr sz="2800"/>
            </a:pPr>
            <a:r>
              <a:rPr dirty="0"/>
              <a:t>CO</a:t>
            </a:r>
            <a:r>
              <a:rPr baseline="-5999" dirty="0"/>
              <a:t>2</a:t>
            </a:r>
            <a:r>
              <a:rPr dirty="0"/>
              <a:t> + H</a:t>
            </a:r>
            <a:r>
              <a:rPr baseline="-5999" dirty="0"/>
              <a:t>2</a:t>
            </a:r>
            <a:r>
              <a:rPr dirty="0"/>
              <a:t>O          H</a:t>
            </a:r>
            <a:r>
              <a:rPr baseline="-5999" dirty="0"/>
              <a:t>2</a:t>
            </a:r>
            <a:r>
              <a:rPr dirty="0"/>
              <a:t>CO</a:t>
            </a:r>
            <a:r>
              <a:rPr baseline="-5999" dirty="0"/>
              <a:t>3</a:t>
            </a:r>
            <a:r>
              <a:rPr dirty="0"/>
              <a:t>          HCO</a:t>
            </a:r>
            <a:r>
              <a:rPr baseline="-5999" dirty="0"/>
              <a:t>3</a:t>
            </a:r>
            <a:r>
              <a:rPr baseline="31999" dirty="0"/>
              <a:t>- </a:t>
            </a:r>
            <a:r>
              <a:rPr dirty="0"/>
              <a:t> (+ H</a:t>
            </a:r>
            <a:r>
              <a:rPr baseline="31999" dirty="0"/>
              <a:t>+</a:t>
            </a:r>
            <a:r>
              <a:rPr dirty="0"/>
              <a:t>)</a:t>
            </a:r>
          </a:p>
        </p:txBody>
      </p:sp>
      <p:sp>
        <p:nvSpPr>
          <p:cNvPr id="291" name="Line"/>
          <p:cNvSpPr/>
          <p:nvPr/>
        </p:nvSpPr>
        <p:spPr>
          <a:xfrm flipV="1">
            <a:off x="3124200" y="3556000"/>
            <a:ext cx="596901" cy="1"/>
          </a:xfrm>
          <a:prstGeom prst="line">
            <a:avLst/>
          </a:prstGeom>
          <a:ln w="25400">
            <a:solidFill>
              <a:srgbClr val="000000"/>
            </a:solidFill>
            <a:headEnd type="stealth"/>
            <a:tailEnd type="stealth"/>
          </a:ln>
        </p:spPr>
        <p:txBody>
          <a:bodyPr lIns="0" tIns="0" rIns="0" bIns="0"/>
          <a:lstStyle/>
          <a:p>
            <a:pPr marL="0" marR="0" defTabSz="457200">
              <a:defRPr sz="12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92" name="Line"/>
          <p:cNvSpPr/>
          <p:nvPr/>
        </p:nvSpPr>
        <p:spPr>
          <a:xfrm flipV="1">
            <a:off x="5118100" y="3556000"/>
            <a:ext cx="596901" cy="1"/>
          </a:xfrm>
          <a:prstGeom prst="line">
            <a:avLst/>
          </a:prstGeom>
          <a:ln w="25400">
            <a:solidFill>
              <a:srgbClr val="000000"/>
            </a:solidFill>
            <a:headEnd type="stealth"/>
            <a:tailEnd type="stealth"/>
          </a:ln>
        </p:spPr>
        <p:txBody>
          <a:bodyPr lIns="0" tIns="0" rIns="0" bIns="0"/>
          <a:lstStyle/>
          <a:p>
            <a:pPr marL="0" marR="0" defTabSz="457200">
              <a:defRPr sz="12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684EA82-F237-E23C-869B-0FAE4937F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Breathing</a:t>
            </a:r>
          </a:p>
        </p:txBody>
      </p: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1D11A4-DDB4-1881-E681-F7D7E1F6F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The key to the gas exchange are reversible reactions:…">
            <a:extLst>
              <a:ext uri="{FF2B5EF4-FFF2-40B4-BE49-F238E27FC236}">
                <a16:creationId xmlns:a16="http://schemas.microsoft.com/office/drawing/2014/main" id="{E66F80E4-CDB2-AE18-E85B-9418D3453C5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54984" y="1606981"/>
            <a:ext cx="4985657" cy="4648200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 sz="2800"/>
            </a:pPr>
            <a:r>
              <a:rPr lang="en-US" dirty="0"/>
              <a:t>Hemoglobin is a protein within red blood cells complexed to a heme  group.</a:t>
            </a:r>
          </a:p>
          <a:p>
            <a:pPr>
              <a:buFont typeface="Arial" panose="020B0604020202020204" pitchFamily="34" charset="0"/>
              <a:buChar char="•"/>
              <a:defRPr sz="2800"/>
            </a:pPr>
            <a:r>
              <a:rPr lang="en-US" dirty="0"/>
              <a:t>Heme is a ring-shaped, iron containing component of hemoglobin that is necessary for oxygen to bind.</a:t>
            </a:r>
            <a:endParaRPr dirty="0"/>
          </a:p>
        </p:txBody>
      </p:sp>
      <p:pic>
        <p:nvPicPr>
          <p:cNvPr id="2" name="Google Shape;364;p56" descr="Heme | chemical compound | Britannica">
            <a:extLst>
              <a:ext uri="{FF2B5EF4-FFF2-40B4-BE49-F238E27FC236}">
                <a16:creationId xmlns:a16="http://schemas.microsoft.com/office/drawing/2014/main" id="{2F28F506-6A26-FEEC-92D8-5E07B11F5FE7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140641" y="1640817"/>
            <a:ext cx="3848375" cy="3610202"/>
          </a:xfrm>
          <a:prstGeom prst="rect">
            <a:avLst/>
          </a:prstGeom>
          <a:noFill/>
          <a:ln>
            <a:solidFill>
              <a:schemeClr val="tx2">
                <a:lumMod val="1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F9A516B1-3222-4A0F-44B4-48809CB07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Hemoglobin</a:t>
            </a:r>
          </a:p>
        </p:txBody>
      </p:sp>
    </p:spTree>
    <p:extLst>
      <p:ext uri="{BB962C8B-B14F-4D97-AF65-F5344CB8AC3E}">
        <p14:creationId xmlns:p14="http://schemas.microsoft.com/office/powerpoint/2010/main" val="1989368454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A69215-B1CE-8AEB-8B14-BC14863BF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The key to the gas exchange are reversible reactions:…">
            <a:extLst>
              <a:ext uri="{FF2B5EF4-FFF2-40B4-BE49-F238E27FC236}">
                <a16:creationId xmlns:a16="http://schemas.microsoft.com/office/drawing/2014/main" id="{775696D8-EABB-27B2-A2E8-E400B715F9F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 sz="2800"/>
            </a:pPr>
            <a:r>
              <a:rPr lang="en-US" dirty="0"/>
              <a:t>An oxygen dissociation curve is a graphical representation of hemoglobin’s affinity for oxygen under changing conditions.</a:t>
            </a:r>
          </a:p>
          <a:p>
            <a:pPr>
              <a:buFont typeface="Arial" panose="020B0604020202020204" pitchFamily="34" charset="0"/>
              <a:buChar char="•"/>
              <a:defRPr sz="2800"/>
            </a:pPr>
            <a:r>
              <a:rPr lang="en-US" dirty="0"/>
              <a:t>The air we breath is a mixture of various gases. The “partial pressure” of a gas refers to the partial pressure each gas contributes to the whole. </a:t>
            </a:r>
            <a:endParaRPr dirty="0"/>
          </a:p>
        </p:txBody>
      </p:sp>
      <p:sp>
        <p:nvSpPr>
          <p:cNvPr id="289" name="Slide Number">
            <a:extLst>
              <a:ext uri="{FF2B5EF4-FFF2-40B4-BE49-F238E27FC236}">
                <a16:creationId xmlns:a16="http://schemas.microsoft.com/office/drawing/2014/main" id="{24E457F0-879A-E42A-B930-5EA1D6A5D6C2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4430092" y="6332537"/>
            <a:ext cx="283816" cy="27940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32</a:t>
            </a:fld>
            <a:endParaRPr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8222F54-773F-3919-02C1-BEB2EA30B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Breathing and Oxygen Dissociation</a:t>
            </a:r>
          </a:p>
        </p:txBody>
      </p:sp>
    </p:spTree>
    <p:extLst>
      <p:ext uri="{BB962C8B-B14F-4D97-AF65-F5344CB8AC3E}">
        <p14:creationId xmlns:p14="http://schemas.microsoft.com/office/powerpoint/2010/main" val="1300724686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7BB4BA-6373-4FB4-4C08-1C76E4E50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The key to the gas exchange are reversible reactions:…">
            <a:extLst>
              <a:ext uri="{FF2B5EF4-FFF2-40B4-BE49-F238E27FC236}">
                <a16:creationId xmlns:a16="http://schemas.microsoft.com/office/drawing/2014/main" id="{06014655-7060-8510-1B79-A0ACDF10B3E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94468" y="1828800"/>
            <a:ext cx="8477573" cy="5029200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 sz="2800"/>
            </a:pPr>
            <a:r>
              <a:rPr lang="en-US" dirty="0"/>
              <a:t>The air we breath is mostly nitrogen (78%), oxygen (21%), argon (&lt;1%), and carbon dioxide (&lt;1%), along with some other trace gases.</a:t>
            </a:r>
          </a:p>
          <a:p>
            <a:pPr>
              <a:buFont typeface="Arial" panose="020B0604020202020204" pitchFamily="34" charset="0"/>
              <a:buChar char="•"/>
              <a:defRPr sz="2800"/>
            </a:pPr>
            <a:r>
              <a:rPr lang="en-US" dirty="0"/>
              <a:t>Each gas contributes a partial pressure to the whole.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B972AF1-6062-D42D-F01F-3C625FA5B9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3110" y="3943804"/>
            <a:ext cx="6860288" cy="2732959"/>
          </a:xfrm>
          <a:prstGeom prst="rect">
            <a:avLst/>
          </a:prstGeom>
          <a:ln>
            <a:solidFill>
              <a:schemeClr val="tx2">
                <a:lumMod val="1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DB08444-C720-2859-E254-50C5CC5BA062}"/>
              </a:ext>
            </a:extLst>
          </p:cNvPr>
          <p:cNvSpPr txBox="1"/>
          <p:nvPr/>
        </p:nvSpPr>
        <p:spPr>
          <a:xfrm>
            <a:off x="1064367" y="6677746"/>
            <a:ext cx="6080353" cy="18466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600" dirty="0"/>
              <a:t>https://</a:t>
            </a:r>
            <a:r>
              <a:rPr lang="en-US" sz="600" dirty="0" err="1"/>
              <a:t>upload.wikimedia.org</a:t>
            </a:r>
            <a:r>
              <a:rPr lang="en-US" sz="600" dirty="0"/>
              <a:t>/</a:t>
            </a:r>
            <a:r>
              <a:rPr lang="en-US" sz="600" dirty="0" err="1"/>
              <a:t>wikipedia</a:t>
            </a:r>
            <a:r>
              <a:rPr lang="en-US" sz="600" dirty="0"/>
              <a:t>/commons/thumb/c/</a:t>
            </a:r>
            <a:r>
              <a:rPr lang="en-US" sz="600" dirty="0" err="1"/>
              <a:t>cb</a:t>
            </a:r>
            <a:r>
              <a:rPr lang="en-US" sz="600" dirty="0"/>
              <a:t>/Dalton%27s_law_of_partial_pressures.svg/800px-Dalton%27s_law_of_partial_pressures.svg.png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83CD2A8-0A82-7E77-60E0-BF4FB4BCC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Breathing and Oxygen Dissociation</a:t>
            </a:r>
          </a:p>
        </p:txBody>
      </p:sp>
    </p:spTree>
    <p:extLst>
      <p:ext uri="{BB962C8B-B14F-4D97-AF65-F5344CB8AC3E}">
        <p14:creationId xmlns:p14="http://schemas.microsoft.com/office/powerpoint/2010/main" val="1479044380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BE2CCA-5F98-C838-6FDD-718A03A3AB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The key to the gas exchange are reversible reactions:…">
            <a:extLst>
              <a:ext uri="{FF2B5EF4-FFF2-40B4-BE49-F238E27FC236}">
                <a16:creationId xmlns:a16="http://schemas.microsoft.com/office/drawing/2014/main" id="{8AC62F01-FBD3-BE77-AC9C-9C2528A4AD4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3536" y="1002142"/>
            <a:ext cx="5312044" cy="5153186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 sz="2800"/>
            </a:pPr>
            <a:r>
              <a:rPr lang="en-US" dirty="0"/>
              <a:t>Hemoglobin has a very low affinity for oxygen at low partial pressures.</a:t>
            </a:r>
          </a:p>
          <a:p>
            <a:pPr>
              <a:buFont typeface="Arial" panose="020B0604020202020204" pitchFamily="34" charset="0"/>
              <a:buChar char="•"/>
              <a:defRPr sz="2800"/>
            </a:pPr>
            <a:r>
              <a:rPr lang="en-US" dirty="0"/>
              <a:t>As the partial pressure of oxygen increases, so too does hemoglobin’s affinity for it.</a:t>
            </a:r>
          </a:p>
          <a:p>
            <a:pPr>
              <a:buFont typeface="Arial" panose="020B0604020202020204" pitchFamily="34" charset="0"/>
              <a:buChar char="•"/>
              <a:defRPr sz="2800"/>
            </a:pPr>
            <a:r>
              <a:rPr lang="en-US" dirty="0"/>
              <a:t>At very high partial pressures, the curve flattens out as most of the hemoglobin have four molecules of oxygen attached.</a:t>
            </a:r>
            <a:endParaRPr dirty="0"/>
          </a:p>
        </p:txBody>
      </p:sp>
      <p:pic>
        <p:nvPicPr>
          <p:cNvPr id="1026" name="Picture 2" descr="Physiology Graph: Oxyhemoglobin dissociation curve. - PhysiologyWeb">
            <a:extLst>
              <a:ext uri="{FF2B5EF4-FFF2-40B4-BE49-F238E27FC236}">
                <a16:creationId xmlns:a16="http://schemas.microsoft.com/office/drawing/2014/main" id="{84A705BD-62D5-B1EE-6A86-8B79FBB57E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2927" y="1418676"/>
            <a:ext cx="3847537" cy="4020648"/>
          </a:xfrm>
          <a:prstGeom prst="rect">
            <a:avLst/>
          </a:prstGeom>
          <a:noFill/>
          <a:ln>
            <a:solidFill>
              <a:schemeClr val="tx2">
                <a:lumMod val="1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4067FDF-EA32-2230-A71E-A54C6C952D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5855611"/>
            <a:ext cx="7772400" cy="967808"/>
          </a:xfrm>
          <a:prstGeom prst="rect">
            <a:avLst/>
          </a:prstGeom>
          <a:ln>
            <a:solidFill>
              <a:schemeClr val="tx2">
                <a:lumMod val="1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C2BB39CE-730E-071A-5023-2EEA5FCEF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7770813" cy="914400"/>
          </a:xfrm>
        </p:spPr>
        <p:txBody>
          <a:bodyPr/>
          <a:lstStyle/>
          <a:p>
            <a:r>
              <a:rPr lang="en-US" dirty="0"/>
              <a:t>Oxygen Dissociation</a:t>
            </a:r>
          </a:p>
        </p:txBody>
      </p:sp>
    </p:spTree>
    <p:extLst>
      <p:ext uri="{BB962C8B-B14F-4D97-AF65-F5344CB8AC3E}">
        <p14:creationId xmlns:p14="http://schemas.microsoft.com/office/powerpoint/2010/main" val="541205964"/>
      </p:ext>
    </p:extLst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17F977-A1B9-7C0E-2643-9C9437D836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The key to the gas exchange are reversible reactions:…">
            <a:extLst>
              <a:ext uri="{FF2B5EF4-FFF2-40B4-BE49-F238E27FC236}">
                <a16:creationId xmlns:a16="http://schemas.microsoft.com/office/drawing/2014/main" id="{51898498-3816-EC78-AFD0-1B47C76F38C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3536" y="1813302"/>
            <a:ext cx="5312044" cy="4342026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 sz="2800"/>
            </a:pPr>
            <a:r>
              <a:rPr lang="en-US" dirty="0"/>
              <a:t>The curve has an S-shape (sigmoidal).</a:t>
            </a:r>
          </a:p>
          <a:p>
            <a:pPr>
              <a:buFont typeface="Arial" panose="020B0604020202020204" pitchFamily="34" charset="0"/>
              <a:buChar char="•"/>
              <a:defRPr sz="2800"/>
            </a:pPr>
            <a:r>
              <a:rPr lang="en-US" dirty="0"/>
              <a:t>Looking at the slow growth of the curve at the bottom, one can see that at low partial pressures, hemoglobin has a low affinity for oxygen.</a:t>
            </a:r>
          </a:p>
        </p:txBody>
      </p:sp>
      <p:pic>
        <p:nvPicPr>
          <p:cNvPr id="1026" name="Picture 2" descr="Physiology Graph: Oxyhemoglobin dissociation curve. - PhysiologyWeb">
            <a:extLst>
              <a:ext uri="{FF2B5EF4-FFF2-40B4-BE49-F238E27FC236}">
                <a16:creationId xmlns:a16="http://schemas.microsoft.com/office/drawing/2014/main" id="{C4D9281E-7D9E-8551-1735-822A0C58A6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2927" y="1813302"/>
            <a:ext cx="3847537" cy="4020648"/>
          </a:xfrm>
          <a:prstGeom prst="rect">
            <a:avLst/>
          </a:prstGeom>
          <a:noFill/>
          <a:ln>
            <a:solidFill>
              <a:schemeClr val="tx2">
                <a:lumMod val="1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71ABA200-E88A-43DF-66F2-0D718A669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Oxygen Dissociation</a:t>
            </a:r>
          </a:p>
        </p:txBody>
      </p:sp>
    </p:spTree>
    <p:extLst>
      <p:ext uri="{BB962C8B-B14F-4D97-AF65-F5344CB8AC3E}">
        <p14:creationId xmlns:p14="http://schemas.microsoft.com/office/powerpoint/2010/main" val="4278729334"/>
      </p:ext>
    </p:extLst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75311A-3357-A01A-0829-00D706D38B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The key to the gas exchange are reversible reactions:…">
            <a:extLst>
              <a:ext uri="{FF2B5EF4-FFF2-40B4-BE49-F238E27FC236}">
                <a16:creationId xmlns:a16="http://schemas.microsoft.com/office/drawing/2014/main" id="{F53C9FAF-61D7-65C5-EEEE-16AE9A9C4B2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21953" y="1629264"/>
            <a:ext cx="8698505" cy="4295531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 sz="2800"/>
            </a:pPr>
            <a:r>
              <a:rPr lang="en-US" dirty="0"/>
              <a:t>Oxygen binding changes the shape of hemoglobin, rapidly increasing its affinity for oxygen.</a:t>
            </a:r>
            <a:endParaRPr dirty="0"/>
          </a:p>
        </p:txBody>
      </p:sp>
      <p:pic>
        <p:nvPicPr>
          <p:cNvPr id="2" name="Picture 2" descr="Cooperative Binding/Release">
            <a:extLst>
              <a:ext uri="{FF2B5EF4-FFF2-40B4-BE49-F238E27FC236}">
                <a16:creationId xmlns:a16="http://schemas.microsoft.com/office/drawing/2014/main" id="{23074BC7-CCAA-0610-F88D-A3AB9E4363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27" y="3239146"/>
            <a:ext cx="4443547" cy="3343768"/>
          </a:xfrm>
          <a:prstGeom prst="rect">
            <a:avLst/>
          </a:prstGeom>
          <a:noFill/>
          <a:ln>
            <a:solidFill>
              <a:schemeClr val="tx2">
                <a:lumMod val="1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D97D649-29EE-140D-74B2-71319B872D60}"/>
              </a:ext>
            </a:extLst>
          </p:cNvPr>
          <p:cNvSpPr txBox="1"/>
          <p:nvPr/>
        </p:nvSpPr>
        <p:spPr>
          <a:xfrm>
            <a:off x="565687" y="6551917"/>
            <a:ext cx="4610746" cy="18466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600" dirty="0"/>
              <a:t>https://</a:t>
            </a:r>
            <a:r>
              <a:rPr lang="en-US" sz="600" dirty="0" err="1"/>
              <a:t>earth.callutheran.edu</a:t>
            </a:r>
            <a:r>
              <a:rPr lang="en-US" sz="600" dirty="0"/>
              <a:t>/</a:t>
            </a:r>
            <a:r>
              <a:rPr lang="en-US" sz="600" dirty="0" err="1"/>
              <a:t>Academic_Programs</a:t>
            </a:r>
            <a:r>
              <a:rPr lang="en-US" sz="600" dirty="0"/>
              <a:t>/Departments/</a:t>
            </a:r>
            <a:r>
              <a:rPr lang="en-US" sz="600" dirty="0" err="1"/>
              <a:t>BioDev</a:t>
            </a:r>
            <a:r>
              <a:rPr lang="en-US" sz="600" dirty="0"/>
              <a:t>/</a:t>
            </a:r>
            <a:r>
              <a:rPr lang="en-US" sz="600" dirty="0" err="1"/>
              <a:t>omm</a:t>
            </a:r>
            <a:r>
              <a:rPr lang="en-US" sz="600" dirty="0"/>
              <a:t>//</a:t>
            </a:r>
            <a:r>
              <a:rPr lang="en-US" sz="600" dirty="0" err="1"/>
              <a:t>jsmol</a:t>
            </a:r>
            <a:r>
              <a:rPr lang="en-US" sz="600" dirty="0"/>
              <a:t>/</a:t>
            </a:r>
            <a:r>
              <a:rPr lang="en-US" sz="600" dirty="0" err="1"/>
              <a:t>hemo</a:t>
            </a:r>
            <a:r>
              <a:rPr lang="en-US" sz="600" dirty="0"/>
              <a:t>/</a:t>
            </a:r>
            <a:r>
              <a:rPr lang="en-US" sz="600" dirty="0" err="1"/>
              <a:t>Hemoglobin_t-r_state_ani.gif</a:t>
            </a:r>
            <a:endParaRPr lang="en-US" sz="600" dirty="0"/>
          </a:p>
        </p:txBody>
      </p:sp>
      <p:pic>
        <p:nvPicPr>
          <p:cNvPr id="5" name="Google Shape;456;p68" descr="Asymmetric Cooperativity in a Symmetric Tetramer: Human Hemoglobin* -  Journal of Biological Chemistry">
            <a:extLst>
              <a:ext uri="{FF2B5EF4-FFF2-40B4-BE49-F238E27FC236}">
                <a16:creationId xmlns:a16="http://schemas.microsoft.com/office/drawing/2014/main" id="{AAF3B088-60B8-69F4-F19E-5690AC4974DE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28700" y="3239146"/>
            <a:ext cx="4460212" cy="3312771"/>
          </a:xfrm>
          <a:prstGeom prst="rect">
            <a:avLst/>
          </a:prstGeom>
          <a:noFill/>
          <a:ln>
            <a:solidFill>
              <a:schemeClr val="tx2">
                <a:lumMod val="1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99F1D61-E2C8-71F4-98E5-12B4E9C24AB3}"/>
              </a:ext>
            </a:extLst>
          </p:cNvPr>
          <p:cNvSpPr txBox="1"/>
          <p:nvPr/>
        </p:nvSpPr>
        <p:spPr>
          <a:xfrm>
            <a:off x="4796673" y="6551917"/>
            <a:ext cx="4572000" cy="18466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600" dirty="0"/>
              <a:t>https://encrypted-tbn0.gstatic.com/</a:t>
            </a:r>
            <a:r>
              <a:rPr lang="en-US" sz="600" dirty="0" err="1"/>
              <a:t>images?q</a:t>
            </a:r>
            <a:r>
              <a:rPr lang="en-US" sz="600" dirty="0"/>
              <a:t>=tbn:ANd9GcQtju7uGVJ18HgQNQ9gcueLgz4OhdTEyRUHEg&amp;s</a:t>
            </a:r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0190E83A-A35C-161D-9CA5-118257961F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7770813" cy="1504950"/>
          </a:xfrm>
        </p:spPr>
        <p:txBody>
          <a:bodyPr/>
          <a:lstStyle/>
          <a:p>
            <a:r>
              <a:rPr lang="en-US" dirty="0"/>
              <a:t>Oxygen Dissociation</a:t>
            </a:r>
          </a:p>
        </p:txBody>
      </p:sp>
    </p:spTree>
    <p:extLst>
      <p:ext uri="{BB962C8B-B14F-4D97-AF65-F5344CB8AC3E}">
        <p14:creationId xmlns:p14="http://schemas.microsoft.com/office/powerpoint/2010/main" val="2028413754"/>
      </p:ext>
    </p:extLst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7830E7-D995-1C77-3540-F621AB16F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The key to the gas exchange are reversible reactions:…">
            <a:extLst>
              <a:ext uri="{FF2B5EF4-FFF2-40B4-BE49-F238E27FC236}">
                <a16:creationId xmlns:a16="http://schemas.microsoft.com/office/drawing/2014/main" id="{04B4719A-D3A2-616A-38F5-1A331A2E38E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3536" y="1611824"/>
            <a:ext cx="5312044" cy="4543504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 sz="2800"/>
            </a:pPr>
            <a:r>
              <a:rPr lang="en-US" dirty="0"/>
              <a:t>This behavior of hemoglobin is an example of cooperative binding.</a:t>
            </a:r>
          </a:p>
          <a:p>
            <a:pPr>
              <a:buFont typeface="Arial" panose="020B0604020202020204" pitchFamily="34" charset="0"/>
              <a:buChar char="•"/>
              <a:defRPr sz="2800"/>
            </a:pPr>
            <a:r>
              <a:rPr lang="en-US" dirty="0"/>
              <a:t>At high partial pressures the curve flattens because most hemoglobin molecules are saturated with oxygen.</a:t>
            </a:r>
          </a:p>
        </p:txBody>
      </p:sp>
      <p:pic>
        <p:nvPicPr>
          <p:cNvPr id="1026" name="Picture 2" descr="Physiology Graph: Oxyhemoglobin dissociation curve. - PhysiologyWeb">
            <a:extLst>
              <a:ext uri="{FF2B5EF4-FFF2-40B4-BE49-F238E27FC236}">
                <a16:creationId xmlns:a16="http://schemas.microsoft.com/office/drawing/2014/main" id="{F087BC62-7DF5-84E9-F7DE-7012C232ED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6948" y="2333076"/>
            <a:ext cx="3847537" cy="4020648"/>
          </a:xfrm>
          <a:prstGeom prst="rect">
            <a:avLst/>
          </a:prstGeom>
          <a:noFill/>
          <a:ln>
            <a:solidFill>
              <a:schemeClr val="tx2">
                <a:lumMod val="1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2">
            <a:extLst>
              <a:ext uri="{FF2B5EF4-FFF2-40B4-BE49-F238E27FC236}">
                <a16:creationId xmlns:a16="http://schemas.microsoft.com/office/drawing/2014/main" id="{8D7DB6A0-F4BC-4DBA-CFEC-62D6812E0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7770813" cy="1504950"/>
          </a:xfrm>
        </p:spPr>
        <p:txBody>
          <a:bodyPr/>
          <a:lstStyle/>
          <a:p>
            <a:r>
              <a:rPr lang="en-US" dirty="0"/>
              <a:t>Oxygen Dissociation</a:t>
            </a:r>
          </a:p>
        </p:txBody>
      </p:sp>
    </p:spTree>
    <p:extLst>
      <p:ext uri="{BB962C8B-B14F-4D97-AF65-F5344CB8AC3E}">
        <p14:creationId xmlns:p14="http://schemas.microsoft.com/office/powerpoint/2010/main" val="2432123510"/>
      </p:ext>
    </p:extLst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DB6300-9EEA-17A2-FCD5-26AD2E7567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The key to the gas exchange are reversible reactions:…">
            <a:extLst>
              <a:ext uri="{FF2B5EF4-FFF2-40B4-BE49-F238E27FC236}">
                <a16:creationId xmlns:a16="http://schemas.microsoft.com/office/drawing/2014/main" id="{0F51A6C6-9DE4-FAC3-208C-5910CC6B820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4431" y="1089884"/>
            <a:ext cx="4720044" cy="5439324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 sz="2800"/>
            </a:pPr>
            <a:r>
              <a:rPr lang="en-US" dirty="0"/>
              <a:t>The Bohr shift occurs when an increase in carbon dioxide in the blood triggers the hemoglobin to readily release oxygen into the surrounding tissues.</a:t>
            </a:r>
          </a:p>
          <a:p>
            <a:pPr>
              <a:buFont typeface="Arial" panose="020B0604020202020204" pitchFamily="34" charset="0"/>
              <a:buChar char="•"/>
              <a:defRPr sz="2800"/>
            </a:pPr>
            <a:r>
              <a:rPr lang="en-US" dirty="0"/>
              <a:t>A high CO</a:t>
            </a:r>
            <a:r>
              <a:rPr lang="en-US" baseline="-25000" dirty="0"/>
              <a:t>2</a:t>
            </a:r>
            <a:r>
              <a:rPr lang="en-US" dirty="0"/>
              <a:t> level means that hemoglobin is less likely to hold onto oxygen. </a:t>
            </a:r>
          </a:p>
        </p:txBody>
      </p:sp>
      <p:pic>
        <p:nvPicPr>
          <p:cNvPr id="6146" name="Picture 2" descr="Oxygen-hemoglobin dissociation curve">
            <a:extLst>
              <a:ext uri="{FF2B5EF4-FFF2-40B4-BE49-F238E27FC236}">
                <a16:creationId xmlns:a16="http://schemas.microsoft.com/office/drawing/2014/main" id="{7AA13DE2-9F2C-6302-1FDC-BA59FCBAD5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5513" y="1296574"/>
            <a:ext cx="4488363" cy="3537703"/>
          </a:xfrm>
          <a:prstGeom prst="rect">
            <a:avLst/>
          </a:prstGeom>
          <a:noFill/>
          <a:ln>
            <a:solidFill>
              <a:schemeClr val="tx2">
                <a:lumMod val="1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70B796F-566D-D3EE-818F-6C24B8090839}"/>
              </a:ext>
            </a:extLst>
          </p:cNvPr>
          <p:cNvSpPr txBox="1"/>
          <p:nvPr/>
        </p:nvSpPr>
        <p:spPr>
          <a:xfrm>
            <a:off x="4434128" y="4829686"/>
            <a:ext cx="4579748" cy="18466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600" dirty="0"/>
              <a:t>https://</a:t>
            </a:r>
            <a:r>
              <a:rPr lang="en-US" sz="600" dirty="0" err="1"/>
              <a:t>www.unm.edu</a:t>
            </a:r>
            <a:r>
              <a:rPr lang="en-US" sz="600" dirty="0"/>
              <a:t>/~</a:t>
            </a:r>
            <a:r>
              <a:rPr lang="en-US" sz="600" dirty="0" err="1"/>
              <a:t>lkravitz</a:t>
            </a:r>
            <a:r>
              <a:rPr lang="en-US" sz="600" dirty="0"/>
              <a:t>/Extras2/Bohreffect3.gif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868C877-3446-DAF2-B496-89CE8C2DC7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5768116"/>
            <a:ext cx="7772400" cy="977785"/>
          </a:xfrm>
          <a:prstGeom prst="rect">
            <a:avLst/>
          </a:prstGeom>
          <a:ln>
            <a:solidFill>
              <a:schemeClr val="tx2">
                <a:lumMod val="1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A85DE3E2-9513-01C8-8FF4-880B36179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Bohr Effect (Shift)</a:t>
            </a:r>
          </a:p>
        </p:txBody>
      </p:sp>
    </p:spTree>
    <p:extLst>
      <p:ext uri="{BB962C8B-B14F-4D97-AF65-F5344CB8AC3E}">
        <p14:creationId xmlns:p14="http://schemas.microsoft.com/office/powerpoint/2010/main" val="2995205548"/>
      </p:ext>
    </p:extLst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965D57-DCBE-136D-61DD-986980D28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The key to the gas exchange are reversible reactions:…">
            <a:extLst>
              <a:ext uri="{FF2B5EF4-FFF2-40B4-BE49-F238E27FC236}">
                <a16:creationId xmlns:a16="http://schemas.microsoft.com/office/drawing/2014/main" id="{754F4059-5CF0-FD01-332C-4B6BB617E4E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59192" y="1253804"/>
            <a:ext cx="8625616" cy="1980991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 sz="2800"/>
            </a:pPr>
            <a:r>
              <a:rPr lang="en-US" dirty="0"/>
              <a:t>This graph does a nice job of summarizing the changes in oxygen saturation due to changes in CO</a:t>
            </a:r>
            <a:r>
              <a:rPr lang="en-US" baseline="-25000" dirty="0"/>
              <a:t>2</a:t>
            </a:r>
            <a:r>
              <a:rPr lang="en-US" dirty="0"/>
              <a:t> and pH levels.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BA6E7C-C4E7-789E-E5C7-CD2354D15F42}"/>
              </a:ext>
            </a:extLst>
          </p:cNvPr>
          <p:cNvSpPr txBox="1"/>
          <p:nvPr/>
        </p:nvSpPr>
        <p:spPr>
          <a:xfrm>
            <a:off x="4434128" y="4829686"/>
            <a:ext cx="4579748" cy="18466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600" dirty="0"/>
              <a:t>https://</a:t>
            </a:r>
            <a:r>
              <a:rPr lang="en-US" sz="600" dirty="0" err="1"/>
              <a:t>www.unm.edu</a:t>
            </a:r>
            <a:r>
              <a:rPr lang="en-US" sz="600" dirty="0"/>
              <a:t>/~</a:t>
            </a:r>
            <a:r>
              <a:rPr lang="en-US" sz="600" dirty="0" err="1"/>
              <a:t>lkravitz</a:t>
            </a:r>
            <a:r>
              <a:rPr lang="en-US" sz="600" dirty="0"/>
              <a:t>/Extras2/Bohreffect3.gif</a:t>
            </a:r>
          </a:p>
        </p:txBody>
      </p:sp>
      <p:pic>
        <p:nvPicPr>
          <p:cNvPr id="8194" name="Picture 2" descr="Picture">
            <a:extLst>
              <a:ext uri="{FF2B5EF4-FFF2-40B4-BE49-F238E27FC236}">
                <a16:creationId xmlns:a16="http://schemas.microsoft.com/office/drawing/2014/main" id="{35BF2B9D-91A5-633D-7071-6CD9449901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819" y="2636967"/>
            <a:ext cx="6140773" cy="4097047"/>
          </a:xfrm>
          <a:prstGeom prst="rect">
            <a:avLst/>
          </a:prstGeom>
          <a:noFill/>
          <a:ln>
            <a:solidFill>
              <a:schemeClr val="tx2">
                <a:lumMod val="1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89C8DDF-58B2-E38B-A44E-BA405E772989}"/>
              </a:ext>
            </a:extLst>
          </p:cNvPr>
          <p:cNvSpPr txBox="1"/>
          <p:nvPr/>
        </p:nvSpPr>
        <p:spPr>
          <a:xfrm>
            <a:off x="1485321" y="6702886"/>
            <a:ext cx="4572000" cy="18466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600" dirty="0"/>
              <a:t>https://</a:t>
            </a:r>
            <a:r>
              <a:rPr lang="en-US" sz="600" dirty="0" err="1"/>
              <a:t>www.mrgscience.com</a:t>
            </a:r>
            <a:r>
              <a:rPr lang="en-US" sz="600" dirty="0"/>
              <a:t>/d6-transport-of-respiratory-gases-hl.html</a:t>
            </a:r>
          </a:p>
        </p:txBody>
      </p:sp>
      <p:sp>
        <p:nvSpPr>
          <p:cNvPr id="6" name="Title 4">
            <a:extLst>
              <a:ext uri="{FF2B5EF4-FFF2-40B4-BE49-F238E27FC236}">
                <a16:creationId xmlns:a16="http://schemas.microsoft.com/office/drawing/2014/main" id="{5B1E01B1-BC4C-B4AB-0C29-F7D77FB7872B}"/>
              </a:ext>
            </a:extLst>
          </p:cNvPr>
          <p:cNvSpPr txBox="1">
            <a:spLocks/>
          </p:cNvSpPr>
          <p:nvPr/>
        </p:nvSpPr>
        <p:spPr>
          <a:xfrm>
            <a:off x="838200" y="152400"/>
            <a:ext cx="7770813" cy="15049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marL="40639" marR="40639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none" spc="0" baseline="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1pPr>
            <a:lvl2pPr marL="40639" marR="40639" indent="4572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2pPr>
            <a:lvl3pPr marL="40639" marR="40639" indent="9144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3pPr>
            <a:lvl4pPr marL="40639" marR="40639" indent="13716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4pPr>
            <a:lvl5pPr marL="40639" marR="40639" indent="18288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5pPr>
            <a:lvl6pPr marL="40639" marR="40639" indent="22860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6pPr>
            <a:lvl7pPr marL="40639" marR="40639" indent="27432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7pPr>
            <a:lvl8pPr marL="40639" marR="40639" indent="32004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8pPr>
            <a:lvl9pPr marL="40639" marR="40639" indent="36576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/>
            <a:r>
              <a:rPr lang="en-US"/>
              <a:t>The Bohr Effect (Shift)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8211976"/>
      </p:ext>
    </p:extLst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50E27A-C7C2-CF0A-85E1-6E60899683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The key to the gas exchange are reversible reactions:…">
            <a:extLst>
              <a:ext uri="{FF2B5EF4-FFF2-40B4-BE49-F238E27FC236}">
                <a16:creationId xmlns:a16="http://schemas.microsoft.com/office/drawing/2014/main" id="{11FA94E9-6F88-D096-4755-D007DC9754C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58859" y="1729352"/>
            <a:ext cx="4831595" cy="4648200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 sz="2800"/>
            </a:pPr>
            <a:r>
              <a:rPr lang="en-US" dirty="0"/>
              <a:t>Adult (</a:t>
            </a:r>
            <a:r>
              <a:rPr lang="en-US" dirty="0" err="1"/>
              <a:t>HbA</a:t>
            </a:r>
            <a:r>
              <a:rPr lang="en-US" dirty="0"/>
              <a:t>) and fetal (</a:t>
            </a:r>
            <a:r>
              <a:rPr lang="en-US" dirty="0" err="1"/>
              <a:t>HbF</a:t>
            </a:r>
            <a:r>
              <a:rPr lang="en-US" dirty="0"/>
              <a:t>) hemoglobin differ significantly from each other and from myoglobin (Mb) in their ability to bind and transport oxygen to cells.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1344266-0BBF-AF85-A3A5-AED87DC971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0218" y="1729351"/>
            <a:ext cx="4194733" cy="4005021"/>
          </a:xfrm>
          <a:prstGeom prst="rect">
            <a:avLst/>
          </a:prstGeom>
          <a:ln>
            <a:solidFill>
              <a:schemeClr val="tx2">
                <a:lumMod val="1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AA76E1E-7710-0302-5BD2-1CEE6D7E365A}"/>
              </a:ext>
            </a:extLst>
          </p:cNvPr>
          <p:cNvSpPr txBox="1"/>
          <p:nvPr/>
        </p:nvSpPr>
        <p:spPr>
          <a:xfrm>
            <a:off x="4792074" y="5734372"/>
            <a:ext cx="4579748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600" dirty="0"/>
              <a:t>https://</a:t>
            </a:r>
            <a:r>
              <a:rPr lang="en-US" sz="600" dirty="0" err="1"/>
              <a:t>www.khanacademy.org</a:t>
            </a:r>
            <a:r>
              <a:rPr lang="en-US" sz="600" dirty="0"/>
              <a:t>/test-prep/</a:t>
            </a:r>
            <a:r>
              <a:rPr lang="en-US" sz="600" dirty="0" err="1"/>
              <a:t>mcat</a:t>
            </a:r>
            <a:r>
              <a:rPr lang="en-US" sz="600" dirty="0"/>
              <a:t>/biological-sciences-practice/x04f6bc56:mcat-bio-biochem-foundation-3-passages/e/hematologic-system--passage-2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51B360-AC12-A499-2C17-06ED494895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6042183"/>
            <a:ext cx="7772400" cy="738327"/>
          </a:xfrm>
          <a:prstGeom prst="rect">
            <a:avLst/>
          </a:prstGeom>
          <a:ln>
            <a:solidFill>
              <a:schemeClr val="tx2">
                <a:lumMod val="1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DC3625D5-FCBF-F6FA-4837-8A36A6390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Adult vs. Fetal Hemoglobin</a:t>
            </a:r>
          </a:p>
        </p:txBody>
      </p:sp>
    </p:spTree>
    <p:extLst>
      <p:ext uri="{BB962C8B-B14F-4D97-AF65-F5344CB8AC3E}">
        <p14:creationId xmlns:p14="http://schemas.microsoft.com/office/powerpoint/2010/main" val="4101968062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Calisto MT"/>
        <a:ea typeface="Calisto MT"/>
        <a:cs typeface="Calisto MT"/>
      </a:majorFont>
      <a:minorFont>
        <a:latin typeface="Calisto MT"/>
        <a:ea typeface="Calisto MT"/>
        <a:cs typeface="Calisto M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6E6E9"/>
        </a:solidFill>
        <a:ln w="9525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40639" marR="40639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9525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40639" marR="40639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Calisto MT"/>
        <a:ea typeface="Calisto MT"/>
        <a:cs typeface="Calisto MT"/>
      </a:majorFont>
      <a:minorFont>
        <a:latin typeface="Calisto MT"/>
        <a:ea typeface="Calisto MT"/>
        <a:cs typeface="Calisto M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6E6E9"/>
        </a:solidFill>
        <a:ln w="9525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40639" marR="40639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9525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40639" marR="40639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1418</TotalTime>
  <Words>1859</Words>
  <Application>Microsoft Macintosh PowerPoint</Application>
  <PresentationFormat>On-screen Show (4:3)</PresentationFormat>
  <Paragraphs>167</Paragraphs>
  <Slides>40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Arial</vt:lpstr>
      <vt:lpstr>Lucida Grande</vt:lpstr>
      <vt:lpstr>White</vt:lpstr>
      <vt:lpstr>Chapter 42 Circulation and Gas Exchange</vt:lpstr>
      <vt:lpstr>Gas Exchange</vt:lpstr>
      <vt:lpstr>Respiratory System</vt:lpstr>
      <vt:lpstr>Lungs</vt:lpstr>
      <vt:lpstr>PowerPoint Presentation</vt:lpstr>
      <vt:lpstr>Air Pathway</vt:lpstr>
      <vt:lpstr>Air Pathway</vt:lpstr>
      <vt:lpstr>Air Pathway</vt:lpstr>
      <vt:lpstr>Air Pathway</vt:lpstr>
      <vt:lpstr>Lung Cells</vt:lpstr>
      <vt:lpstr>Lung Cells</vt:lpstr>
      <vt:lpstr>Lung Cells</vt:lpstr>
      <vt:lpstr>Air Pathway</vt:lpstr>
      <vt:lpstr>Breathing</vt:lpstr>
      <vt:lpstr>Breathing</vt:lpstr>
      <vt:lpstr>Breathing</vt:lpstr>
      <vt:lpstr>Breathing</vt:lpstr>
      <vt:lpstr>Breathing</vt:lpstr>
      <vt:lpstr>Breathing</vt:lpstr>
      <vt:lpstr>Breathing</vt:lpstr>
      <vt:lpstr>Breathing</vt:lpstr>
      <vt:lpstr>Breathing</vt:lpstr>
      <vt:lpstr>Breathing</vt:lpstr>
      <vt:lpstr>Breathing</vt:lpstr>
      <vt:lpstr>Breathing</vt:lpstr>
      <vt:lpstr>Blood Gases</vt:lpstr>
      <vt:lpstr>Breathing</vt:lpstr>
      <vt:lpstr>Breathing</vt:lpstr>
      <vt:lpstr>Breathing</vt:lpstr>
      <vt:lpstr>Breathing</vt:lpstr>
      <vt:lpstr>Hemoglobin</vt:lpstr>
      <vt:lpstr>Breathing and Oxygen Dissociation</vt:lpstr>
      <vt:lpstr>Breathing and Oxygen Dissociation</vt:lpstr>
      <vt:lpstr>Oxygen Dissociation</vt:lpstr>
      <vt:lpstr>Oxygen Dissociation</vt:lpstr>
      <vt:lpstr>Oxygen Dissociation</vt:lpstr>
      <vt:lpstr>Oxygen Dissociation</vt:lpstr>
      <vt:lpstr>The Bohr Effect (Shift)</vt:lpstr>
      <vt:lpstr>PowerPoint Presentation</vt:lpstr>
      <vt:lpstr>Adult vs. Fetal Hemoglobin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MULTHAUPT, TRAVIS</cp:lastModifiedBy>
  <cp:revision>27</cp:revision>
  <dcterms:modified xsi:type="dcterms:W3CDTF">2026-03-18T12:28:22Z</dcterms:modified>
</cp:coreProperties>
</file>