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79" r:id="rId6"/>
    <p:sldId id="260" r:id="rId7"/>
    <p:sldId id="285" r:id="rId8"/>
    <p:sldId id="280" r:id="rId9"/>
    <p:sldId id="296" r:id="rId10"/>
    <p:sldId id="297" r:id="rId11"/>
    <p:sldId id="298" r:id="rId12"/>
    <p:sldId id="299" r:id="rId13"/>
    <p:sldId id="343" r:id="rId14"/>
    <p:sldId id="342" r:id="rId15"/>
    <p:sldId id="344" r:id="rId16"/>
    <p:sldId id="301" r:id="rId17"/>
    <p:sldId id="302" r:id="rId18"/>
    <p:sldId id="287" r:id="rId19"/>
    <p:sldId id="261" r:id="rId20"/>
    <p:sldId id="286" r:id="rId21"/>
    <p:sldId id="282" r:id="rId22"/>
    <p:sldId id="281" r:id="rId23"/>
    <p:sldId id="262" r:id="rId24"/>
    <p:sldId id="263" r:id="rId25"/>
    <p:sldId id="264" r:id="rId26"/>
    <p:sldId id="265" r:id="rId27"/>
    <p:sldId id="266" r:id="rId28"/>
    <p:sldId id="267" r:id="rId29"/>
    <p:sldId id="268" r:id="rId30"/>
    <p:sldId id="269" r:id="rId31"/>
    <p:sldId id="270" r:id="rId32"/>
    <p:sldId id="271" r:id="rId33"/>
    <p:sldId id="272" r:id="rId34"/>
    <p:sldId id="273" r:id="rId35"/>
    <p:sldId id="274" r:id="rId36"/>
    <p:sldId id="275" r:id="rId37"/>
    <p:sldId id="276" r:id="rId38"/>
    <p:sldId id="277" r:id="rId39"/>
    <p:sldId id="278" r:id="rId40"/>
    <p:sldId id="283" r:id="rId41"/>
    <p:sldId id="284" r:id="rId42"/>
    <p:sldId id="345" r:id="rId43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40639" marR="40639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Arial"/>
        <a:ea typeface="Arial"/>
        <a:cs typeface="Arial"/>
        <a:sym typeface="Arial"/>
      </a:defRPr>
    </a:lvl1pPr>
    <a:lvl2pPr marL="40639" marR="40639" indent="3429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Arial"/>
        <a:ea typeface="Arial"/>
        <a:cs typeface="Arial"/>
        <a:sym typeface="Arial"/>
      </a:defRPr>
    </a:lvl2pPr>
    <a:lvl3pPr marL="40639" marR="40639" indent="685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Arial"/>
        <a:ea typeface="Arial"/>
        <a:cs typeface="Arial"/>
        <a:sym typeface="Arial"/>
      </a:defRPr>
    </a:lvl3pPr>
    <a:lvl4pPr marL="40639" marR="40639" indent="10287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Arial"/>
        <a:ea typeface="Arial"/>
        <a:cs typeface="Arial"/>
        <a:sym typeface="Arial"/>
      </a:defRPr>
    </a:lvl4pPr>
    <a:lvl5pPr marL="40639" marR="40639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Arial"/>
        <a:ea typeface="Arial"/>
        <a:cs typeface="Arial"/>
        <a:sym typeface="Arial"/>
      </a:defRPr>
    </a:lvl5pPr>
    <a:lvl6pPr marL="40639" marR="40639" indent="17145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Arial"/>
        <a:ea typeface="Arial"/>
        <a:cs typeface="Arial"/>
        <a:sym typeface="Arial"/>
      </a:defRPr>
    </a:lvl6pPr>
    <a:lvl7pPr marL="40639" marR="40639" indent="2057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Arial"/>
        <a:ea typeface="Arial"/>
        <a:cs typeface="Arial"/>
        <a:sym typeface="Arial"/>
      </a:defRPr>
    </a:lvl7pPr>
    <a:lvl8pPr marL="40639" marR="40639" indent="24003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Arial"/>
        <a:ea typeface="Arial"/>
        <a:cs typeface="Arial"/>
        <a:sym typeface="Arial"/>
      </a:defRPr>
    </a:lvl8pPr>
    <a:lvl9pPr marL="40639" marR="40639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D51ADE6A-740E-44AE-83CC-AE7238B6C88D}" styleName="">
    <a:tblBg/>
    <a:wholeTbl>
      <a:tcTxStyle b="off" i="off">
        <a:fontRef idx="minor">
          <a:srgbClr val="3B3D39"/>
        </a:fontRef>
        <a:srgbClr val="3B3D39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3B3D39"/>
        </a:fontRef>
        <a:srgbClr val="3B3D39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3B3D39"/>
        </a:fontRef>
        <a:srgbClr val="3B3D39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3B3D39"/>
        </a:fontRef>
        <a:srgbClr val="3B3D39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4A9BC294-FFE2-49D5-8D69-9E1BD2C41BD5}" styleName="">
    <a:tblBg/>
    <a:wholeTbl>
      <a:tcTxStyle b="off" i="off">
        <a:fontRef idx="minor">
          <a:srgbClr val="E4E4DF"/>
        </a:fontRef>
        <a:srgbClr val="E4E4D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E4E4DF"/>
        </a:fontRef>
        <a:srgbClr val="E4E4DF"/>
      </a:tcTxStyle>
      <a:tcStyle>
        <a:tcBdr>
          <a:left>
            <a:ln w="28575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FFFF">
              <a:alpha val="35000"/>
            </a:srgbClr>
          </a:solidFill>
        </a:fill>
      </a:tcStyle>
    </a:firstCol>
    <a:lastRow>
      <a:tcTxStyle b="off" i="off">
        <a:fontRef idx="minor">
          <a:srgbClr val="E4E4DF"/>
        </a:fontRef>
        <a:srgbClr val="E4E4D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8575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FFFF">
              <a:alpha val="35000"/>
            </a:srgbClr>
          </a:solidFill>
        </a:fill>
      </a:tcStyle>
    </a:lastRow>
    <a:firstRow>
      <a:tcTxStyle b="off" i="off">
        <a:fontRef idx="minor">
          <a:srgbClr val="E4E4DF"/>
        </a:fontRef>
        <a:srgbClr val="E4E4D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8575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FFFF">
              <a:alpha val="35000"/>
            </a:srgbClr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44"/>
    <p:restoredTop sz="94694"/>
  </p:normalViewPr>
  <p:slideViewPr>
    <p:cSldViewPr snapToGrid="0">
      <p:cViewPr varScale="1">
        <p:scale>
          <a:sx n="121" d="100"/>
          <a:sy n="121" d="100"/>
        </p:scale>
        <p:origin x="6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8" name="Shape 13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4572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9144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13716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18288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2286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27432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32004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36576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4" name="Shape 14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Copyright ©2005 Pearson Education, Inc.  Publishing as Pearson Benjamin Cummings.  All rights reserved.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3" name="Shape 15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9" name="Shape 15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44307-20BC-9671-7CC7-67F0C7444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>
            <a:extLst>
              <a:ext uri="{FF2B5EF4-FFF2-40B4-BE49-F238E27FC236}">
                <a16:creationId xmlns:a16="http://schemas.microsoft.com/office/drawing/2014/main" id="{E9C30B91-11C4-8367-58AE-4CDF37D808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9" name="Shape 159">
            <a:extLst>
              <a:ext uri="{FF2B5EF4-FFF2-40B4-BE49-F238E27FC236}">
                <a16:creationId xmlns:a16="http://schemas.microsoft.com/office/drawing/2014/main" id="{286468C1-7D25-7DFE-6B9D-F0D466406B9A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4175983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4" name="Shape 16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171C6-855B-A665-32EE-12390C3A2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>
            <a:extLst>
              <a:ext uri="{FF2B5EF4-FFF2-40B4-BE49-F238E27FC236}">
                <a16:creationId xmlns:a16="http://schemas.microsoft.com/office/drawing/2014/main" id="{48392586-A26E-8867-1709-984C2FC2BB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4" name="Shape 164">
            <a:extLst>
              <a:ext uri="{FF2B5EF4-FFF2-40B4-BE49-F238E27FC236}">
                <a16:creationId xmlns:a16="http://schemas.microsoft.com/office/drawing/2014/main" id="{BF73F664-D1AB-5C05-B9E1-A1C74F4648B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7360547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814B0-674A-1038-E84E-F1A6C295E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>
            <a:extLst>
              <a:ext uri="{FF2B5EF4-FFF2-40B4-BE49-F238E27FC236}">
                <a16:creationId xmlns:a16="http://schemas.microsoft.com/office/drawing/2014/main" id="{6B2CD733-8B59-8D20-BCB4-B492E3E81B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4" name="Shape 164">
            <a:extLst>
              <a:ext uri="{FF2B5EF4-FFF2-40B4-BE49-F238E27FC236}">
                <a16:creationId xmlns:a16="http://schemas.microsoft.com/office/drawing/2014/main" id="{C37EC3D3-5A73-A3E6-C123-DFB65034B65B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859940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>
            <a:extLst>
              <a:ext uri="{FF2B5EF4-FFF2-40B4-BE49-F238E27FC236}">
                <a16:creationId xmlns:a16="http://schemas.microsoft.com/office/drawing/2014/main" id="{B32ABE37-0DF9-3775-C22D-3C28ED4A05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9E5BF47-B8BD-2E43-BB46-2BC7633B784A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119811" name="Rectangle 2">
            <a:extLst>
              <a:ext uri="{FF2B5EF4-FFF2-40B4-BE49-F238E27FC236}">
                <a16:creationId xmlns:a16="http://schemas.microsoft.com/office/drawing/2014/main" id="{6FC3FBED-DC2E-0398-5BBB-8DA996BF62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>
            <a:extLst>
              <a:ext uri="{FF2B5EF4-FFF2-40B4-BE49-F238E27FC236}">
                <a16:creationId xmlns:a16="http://schemas.microsoft.com/office/drawing/2014/main" id="{32202CF8-2580-F4A7-3EC8-65B9AE6E68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x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>
            <a:extLst>
              <a:ext uri="{FF2B5EF4-FFF2-40B4-BE49-F238E27FC236}">
                <a16:creationId xmlns:a16="http://schemas.microsoft.com/office/drawing/2014/main" id="{A72B6E2C-D626-3FB3-707E-8E70B33861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F558E39-4308-9D49-BBDC-3FCB03815578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121859" name="Rectangle 2">
            <a:extLst>
              <a:ext uri="{FF2B5EF4-FFF2-40B4-BE49-F238E27FC236}">
                <a16:creationId xmlns:a16="http://schemas.microsoft.com/office/drawing/2014/main" id="{098101CB-D08F-76BD-B805-4E77BE3ACB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>
            <a:extLst>
              <a:ext uri="{FF2B5EF4-FFF2-40B4-BE49-F238E27FC236}">
                <a16:creationId xmlns:a16="http://schemas.microsoft.com/office/drawing/2014/main" id="{341855F4-8AA9-E1BE-FFA3-19B33A13C8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x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>
            <a:extLst>
              <a:ext uri="{FF2B5EF4-FFF2-40B4-BE49-F238E27FC236}">
                <a16:creationId xmlns:a16="http://schemas.microsoft.com/office/drawing/2014/main" id="{A5ADD050-5AD4-0AE7-5B86-55C46D8D7C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9AC774F-1D99-634B-8AC7-F1D3E39A28A0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123907" name="Rectangle 2">
            <a:extLst>
              <a:ext uri="{FF2B5EF4-FFF2-40B4-BE49-F238E27FC236}">
                <a16:creationId xmlns:a16="http://schemas.microsoft.com/office/drawing/2014/main" id="{AB997B18-7B8B-24DA-4E22-FC2ED3007A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>
            <a:extLst>
              <a:ext uri="{FF2B5EF4-FFF2-40B4-BE49-F238E27FC236}">
                <a16:creationId xmlns:a16="http://schemas.microsoft.com/office/drawing/2014/main" id="{BED747B3-4B6A-B0A2-C0CB-457C853021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x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>
            <a:extLst>
              <a:ext uri="{FF2B5EF4-FFF2-40B4-BE49-F238E27FC236}">
                <a16:creationId xmlns:a16="http://schemas.microsoft.com/office/drawing/2014/main" id="{6B6A57B6-C935-A1CB-6190-C2A8D1E73F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28BA692-43D9-A942-AF03-779BC565964B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125955" name="Rectangle 2">
            <a:extLst>
              <a:ext uri="{FF2B5EF4-FFF2-40B4-BE49-F238E27FC236}">
                <a16:creationId xmlns:a16="http://schemas.microsoft.com/office/drawing/2014/main" id="{F216B40C-9C76-49FD-9F20-6F638E74CB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>
            <a:extLst>
              <a:ext uri="{FF2B5EF4-FFF2-40B4-BE49-F238E27FC236}">
                <a16:creationId xmlns:a16="http://schemas.microsoft.com/office/drawing/2014/main" id="{51186119-C855-6125-F41B-54C5D9A6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x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AE289-7192-305D-1A68-E8EA112F5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>
            <a:extLst>
              <a:ext uri="{FF2B5EF4-FFF2-40B4-BE49-F238E27FC236}">
                <a16:creationId xmlns:a16="http://schemas.microsoft.com/office/drawing/2014/main" id="{14207562-470C-0007-0593-C2BE76B3FA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9E5BF47-B8BD-2E43-BB46-2BC7633B784A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119811" name="Rectangle 2">
            <a:extLst>
              <a:ext uri="{FF2B5EF4-FFF2-40B4-BE49-F238E27FC236}">
                <a16:creationId xmlns:a16="http://schemas.microsoft.com/office/drawing/2014/main" id="{F43274A5-1A69-B2F6-C96E-7138447CC3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>
            <a:extLst>
              <a:ext uri="{FF2B5EF4-FFF2-40B4-BE49-F238E27FC236}">
                <a16:creationId xmlns:a16="http://schemas.microsoft.com/office/drawing/2014/main" id="{B9C43D51-4858-473E-329E-F6FE76E045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9055181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>
            <a:extLst>
              <a:ext uri="{FF2B5EF4-FFF2-40B4-BE49-F238E27FC236}">
                <a16:creationId xmlns:a16="http://schemas.microsoft.com/office/drawing/2014/main" id="{4E47446D-4248-B4BA-6D68-C211B29091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E5563C2-EC6F-584C-91C6-DCDAC4C8C3DC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128003" name="Rectangle 2">
            <a:extLst>
              <a:ext uri="{FF2B5EF4-FFF2-40B4-BE49-F238E27FC236}">
                <a16:creationId xmlns:a16="http://schemas.microsoft.com/office/drawing/2014/main" id="{0DFCCE50-CA16-1FAC-B3A4-1972896702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>
            <a:extLst>
              <a:ext uri="{FF2B5EF4-FFF2-40B4-BE49-F238E27FC236}">
                <a16:creationId xmlns:a16="http://schemas.microsoft.com/office/drawing/2014/main" id="{AD9632B2-2C10-9B7E-05CB-427F3AFDC5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x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E6553-3F46-7A44-917D-B529A8DC6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>
            <a:extLst>
              <a:ext uri="{FF2B5EF4-FFF2-40B4-BE49-F238E27FC236}">
                <a16:creationId xmlns:a16="http://schemas.microsoft.com/office/drawing/2014/main" id="{08530B75-2A19-6D83-E38B-78A16E147D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E5563C2-EC6F-584C-91C6-DCDAC4C8C3DC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128003" name="Rectangle 2">
            <a:extLst>
              <a:ext uri="{FF2B5EF4-FFF2-40B4-BE49-F238E27FC236}">
                <a16:creationId xmlns:a16="http://schemas.microsoft.com/office/drawing/2014/main" id="{397D32D7-C5F3-C3DA-694F-73E121F4A9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>
            <a:extLst>
              <a:ext uri="{FF2B5EF4-FFF2-40B4-BE49-F238E27FC236}">
                <a16:creationId xmlns:a16="http://schemas.microsoft.com/office/drawing/2014/main" id="{13366283-8B29-C732-522A-37BB544B39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8098544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>
            <a:extLst>
              <a:ext uri="{FF2B5EF4-FFF2-40B4-BE49-F238E27FC236}">
                <a16:creationId xmlns:a16="http://schemas.microsoft.com/office/drawing/2014/main" id="{3F8E347B-DB4F-6590-A256-A364C4CCB9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5458582-2763-EB4C-8D40-BBE19CC2C3B9}" type="slidenum">
              <a:rPr lang="en-US" altLang="en-US" sz="1200"/>
              <a:pPr/>
              <a:t>16</a:t>
            </a:fld>
            <a:endParaRPr lang="en-US" altLang="en-US" sz="1200"/>
          </a:p>
        </p:txBody>
      </p:sp>
      <p:sp>
        <p:nvSpPr>
          <p:cNvPr id="130051" name="Rectangle 2">
            <a:extLst>
              <a:ext uri="{FF2B5EF4-FFF2-40B4-BE49-F238E27FC236}">
                <a16:creationId xmlns:a16="http://schemas.microsoft.com/office/drawing/2014/main" id="{CED69E52-C68F-CAE4-D021-AD2393F4BA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>
            <a:extLst>
              <a:ext uri="{FF2B5EF4-FFF2-40B4-BE49-F238E27FC236}">
                <a16:creationId xmlns:a16="http://schemas.microsoft.com/office/drawing/2014/main" id="{9678057C-EEC5-0752-D230-C9ADA78CA3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x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>
            <a:extLst>
              <a:ext uri="{FF2B5EF4-FFF2-40B4-BE49-F238E27FC236}">
                <a16:creationId xmlns:a16="http://schemas.microsoft.com/office/drawing/2014/main" id="{20900745-D0FA-B4C9-E2C5-3F2ACEF0B0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DEBE64E-C8D2-C942-B318-7C1B6E149BC5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132099" name="Rectangle 2">
            <a:extLst>
              <a:ext uri="{FF2B5EF4-FFF2-40B4-BE49-F238E27FC236}">
                <a16:creationId xmlns:a16="http://schemas.microsoft.com/office/drawing/2014/main" id="{CD8BE5AC-FC24-7F5A-0954-1FFD668A29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>
            <a:extLst>
              <a:ext uri="{FF2B5EF4-FFF2-40B4-BE49-F238E27FC236}">
                <a16:creationId xmlns:a16="http://schemas.microsoft.com/office/drawing/2014/main" id="{1FF2661F-2869-2334-FD40-E508852414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x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17866-FC5F-0965-8083-0B00AE1FA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>
            <a:extLst>
              <a:ext uri="{FF2B5EF4-FFF2-40B4-BE49-F238E27FC236}">
                <a16:creationId xmlns:a16="http://schemas.microsoft.com/office/drawing/2014/main" id="{7BDF9954-4C8F-FE59-9675-39142DA6C1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4" name="Shape 164">
            <a:extLst>
              <a:ext uri="{FF2B5EF4-FFF2-40B4-BE49-F238E27FC236}">
                <a16:creationId xmlns:a16="http://schemas.microsoft.com/office/drawing/2014/main" id="{B0481266-E663-41FE-7274-87892010C4B9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7952572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DBB9A-D05F-3337-D3F0-9AAF0B5A0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>
            <a:extLst>
              <a:ext uri="{FF2B5EF4-FFF2-40B4-BE49-F238E27FC236}">
                <a16:creationId xmlns:a16="http://schemas.microsoft.com/office/drawing/2014/main" id="{CF320033-EA64-3B7F-9E19-579AA973CD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>
            <a:extLst>
              <a:ext uri="{FF2B5EF4-FFF2-40B4-BE49-F238E27FC236}">
                <a16:creationId xmlns:a16="http://schemas.microsoft.com/office/drawing/2014/main" id="{6006E4C3-CDD9-0285-C426-37AEADACEA9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0333612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A9355-5639-D874-0F05-B642E2872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>
            <a:extLst>
              <a:ext uri="{FF2B5EF4-FFF2-40B4-BE49-F238E27FC236}">
                <a16:creationId xmlns:a16="http://schemas.microsoft.com/office/drawing/2014/main" id="{FD6B2423-8FBE-B4E2-98EA-FA34737DDF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>
            <a:extLst>
              <a:ext uri="{FF2B5EF4-FFF2-40B4-BE49-F238E27FC236}">
                <a16:creationId xmlns:a16="http://schemas.microsoft.com/office/drawing/2014/main" id="{BC2C3F79-2CE0-78DF-EDE1-82475C1CF174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5091720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0A11F-4DEA-2616-3A18-FC5347D37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>
            <a:extLst>
              <a:ext uri="{FF2B5EF4-FFF2-40B4-BE49-F238E27FC236}">
                <a16:creationId xmlns:a16="http://schemas.microsoft.com/office/drawing/2014/main" id="{23FE94D8-3DF2-46CF-E42D-30778712B2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>
            <a:extLst>
              <a:ext uri="{FF2B5EF4-FFF2-40B4-BE49-F238E27FC236}">
                <a16:creationId xmlns:a16="http://schemas.microsoft.com/office/drawing/2014/main" id="{C69750F6-A1CD-180E-03BA-D6590B693A83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4012959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5" name="Shape 17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2" name="Shape 18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0" name="Shape 19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Copyright ©2005 Pearson Education, Inc.  Publishing as Pearson Benjamin Cummings.  All rights reserved.</a:t>
            </a:r>
          </a:p>
          <a:p>
            <a: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x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6" name="Shape 1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3" name="Shape 20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0" name="Shape 21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8" name="Shape 21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5" name="Shape 22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2" name="Shape 23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9" name="Shape 23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Arial"/>
              <a:defRPr sz="1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x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li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7770813" cy="1504950"/>
          </a:xfrm>
          <a:prstGeom prst="rect">
            <a:avLst/>
          </a:prstGeom>
        </p:spPr>
        <p:txBody>
          <a:bodyPr/>
          <a:lstStyle>
            <a:lvl1pPr>
              <a:defRPr sz="5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</a:lstStyle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2209800"/>
            <a:ext cx="7770813" cy="4648200"/>
          </a:xfrm>
          <a:prstGeom prst="rect">
            <a:avLst/>
          </a:prstGeom>
        </p:spPr>
        <p:txBody>
          <a:bodyPr/>
          <a:lstStyle>
            <a:lvl1pPr marL="497840" indent="-457200">
              <a:spcBef>
                <a:spcPts val="2000"/>
              </a:spcBef>
              <a:buClr>
                <a:srgbClr val="A09A8F"/>
              </a:buClr>
              <a:buChar char=""/>
              <a:defRPr sz="24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  <a:lvl2pPr marL="955039" indent="-457199">
              <a:buClr>
                <a:srgbClr val="59564F"/>
              </a:buClr>
              <a:buChar char=""/>
              <a:defRPr sz="22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2pPr>
            <a:lvl3pPr marL="1412239" indent="-457200">
              <a:spcBef>
                <a:spcPts val="600"/>
              </a:spcBef>
              <a:buClr>
                <a:srgbClr val="A09A8F"/>
              </a:buClr>
              <a:buChar char=""/>
              <a:defRPr sz="2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3pPr>
            <a:lvl4pPr marL="1869439" indent="-457200">
              <a:spcBef>
                <a:spcPts val="600"/>
              </a:spcBef>
              <a:buClr>
                <a:srgbClr val="59564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4pPr>
            <a:lvl5pPr marL="2326639" indent="-457200">
              <a:spcBef>
                <a:spcPts val="600"/>
              </a:spcBef>
              <a:buClr>
                <a:srgbClr val="A09A8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0092" y="6335030"/>
            <a:ext cx="283816" cy="27441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9B9B9B"/>
                </a:solidFill>
                <a:uFill>
                  <a:solidFill>
                    <a:srgbClr val="9B9B9B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Foli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CoverGlyph.png" descr="CoverGlyph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010025" y="3048000"/>
            <a:ext cx="1123950" cy="771525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7770813" cy="1504950"/>
          </a:xfrm>
          <a:prstGeom prst="rect">
            <a:avLst/>
          </a:prstGeom>
        </p:spPr>
        <p:txBody>
          <a:bodyPr/>
          <a:lstStyle>
            <a:lvl1pPr>
              <a:defRPr sz="5000">
                <a:solidFill>
                  <a:srgbClr val="E4E4DF"/>
                </a:solidFill>
                <a:uFill>
                  <a:solidFill>
                    <a:srgbClr val="E4E4DF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</a:lstStyle>
          <a:p>
            <a:r>
              <a:t>Title Text</a:t>
            </a:r>
          </a:p>
        </p:txBody>
      </p:sp>
      <p:sp>
        <p:nvSpPr>
          <p:cNvPr id="31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2209800"/>
            <a:ext cx="7770813" cy="4648200"/>
          </a:xfrm>
          <a:prstGeom prst="rect">
            <a:avLst/>
          </a:prstGeom>
        </p:spPr>
        <p:txBody>
          <a:bodyPr/>
          <a:lstStyle>
            <a:lvl1pPr marL="497840" indent="-457200">
              <a:spcBef>
                <a:spcPts val="2000"/>
              </a:spcBef>
              <a:buClr>
                <a:srgbClr val="A09A8F"/>
              </a:buClr>
              <a:buChar char=""/>
              <a:defRPr sz="2400">
                <a:solidFill>
                  <a:srgbClr val="E4E4DF"/>
                </a:solidFill>
                <a:uFill>
                  <a:solidFill>
                    <a:srgbClr val="E4E4DF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  <a:lvl2pPr marL="955039" indent="-457199">
              <a:buClr>
                <a:srgbClr val="59564F"/>
              </a:buClr>
              <a:buChar char=""/>
              <a:defRPr sz="2200">
                <a:solidFill>
                  <a:srgbClr val="E4E4DF"/>
                </a:solidFill>
                <a:uFill>
                  <a:solidFill>
                    <a:srgbClr val="E4E4DF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2pPr>
            <a:lvl3pPr marL="1412239" indent="-457200">
              <a:spcBef>
                <a:spcPts val="600"/>
              </a:spcBef>
              <a:buClr>
                <a:srgbClr val="A09A8F"/>
              </a:buClr>
              <a:buChar char=""/>
              <a:defRPr sz="2000">
                <a:solidFill>
                  <a:srgbClr val="E4E4DF"/>
                </a:solidFill>
                <a:uFill>
                  <a:solidFill>
                    <a:srgbClr val="E4E4DF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3pPr>
            <a:lvl4pPr marL="1869439" indent="-457200">
              <a:spcBef>
                <a:spcPts val="600"/>
              </a:spcBef>
              <a:buClr>
                <a:srgbClr val="59564F"/>
              </a:buClr>
              <a:buChar char=""/>
              <a:defRPr sz="1800">
                <a:solidFill>
                  <a:srgbClr val="E4E4DF"/>
                </a:solidFill>
                <a:uFill>
                  <a:solidFill>
                    <a:srgbClr val="E4E4DF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4pPr>
            <a:lvl5pPr marL="2326639" indent="-457200">
              <a:spcBef>
                <a:spcPts val="600"/>
              </a:spcBef>
              <a:buClr>
                <a:srgbClr val="A09A8F"/>
              </a:buClr>
              <a:buChar char=""/>
              <a:defRPr sz="1800">
                <a:solidFill>
                  <a:srgbClr val="E4E4DF"/>
                </a:solidFill>
                <a:uFill>
                  <a:solidFill>
                    <a:srgbClr val="E4E4DF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345334" y="6388100"/>
            <a:ext cx="453332" cy="44722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Foli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7770813" cy="1504950"/>
          </a:xfrm>
          <a:prstGeom prst="rect">
            <a:avLst/>
          </a:prstGeom>
        </p:spPr>
        <p:txBody>
          <a:bodyPr/>
          <a:lstStyle>
            <a:lvl1pPr>
              <a:defRPr sz="5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2209800"/>
            <a:ext cx="7770813" cy="4648200"/>
          </a:xfrm>
          <a:prstGeom prst="rect">
            <a:avLst/>
          </a:prstGeom>
        </p:spPr>
        <p:txBody>
          <a:bodyPr/>
          <a:lstStyle>
            <a:lvl1pPr marL="497840" indent="-457200">
              <a:spcBef>
                <a:spcPts val="2000"/>
              </a:spcBef>
              <a:buClr>
                <a:srgbClr val="A09A8F"/>
              </a:buClr>
              <a:buChar char=""/>
              <a:defRPr sz="24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  <a:lvl2pPr marL="955039" indent="-457199">
              <a:buClr>
                <a:srgbClr val="59564F"/>
              </a:buClr>
              <a:buChar char=""/>
              <a:defRPr sz="22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2pPr>
            <a:lvl3pPr marL="1412239" indent="-457200">
              <a:spcBef>
                <a:spcPts val="600"/>
              </a:spcBef>
              <a:buClr>
                <a:srgbClr val="A09A8F"/>
              </a:buClr>
              <a:buChar char=""/>
              <a:defRPr sz="2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3pPr>
            <a:lvl4pPr marL="1869439" indent="-457200">
              <a:spcBef>
                <a:spcPts val="600"/>
              </a:spcBef>
              <a:buClr>
                <a:srgbClr val="59564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4pPr>
            <a:lvl5pPr marL="2326639" indent="-457200">
              <a:spcBef>
                <a:spcPts val="600"/>
              </a:spcBef>
              <a:buClr>
                <a:srgbClr val="A09A8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0092" y="6335030"/>
            <a:ext cx="283816" cy="27441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9B9B9B"/>
                </a:solidFill>
                <a:uFill>
                  <a:solidFill>
                    <a:srgbClr val="9B9B9B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Foli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lyph-SectionHeader.png" descr="Glyph-SectionHeader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173412"/>
            <a:ext cx="1066800" cy="590551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Title Text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7770813" cy="1504950"/>
          </a:xfrm>
          <a:prstGeom prst="rect">
            <a:avLst/>
          </a:prstGeom>
        </p:spPr>
        <p:txBody>
          <a:bodyPr/>
          <a:lstStyle>
            <a:lvl1pPr>
              <a:defRPr sz="5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</a:lstStyle>
          <a:p>
            <a:r>
              <a:t>Title Text</a:t>
            </a:r>
          </a:p>
        </p:txBody>
      </p:sp>
      <p:sp>
        <p:nvSpPr>
          <p:cNvPr id="50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2209800"/>
            <a:ext cx="7770813" cy="4648200"/>
          </a:xfrm>
          <a:prstGeom prst="rect">
            <a:avLst/>
          </a:prstGeom>
        </p:spPr>
        <p:txBody>
          <a:bodyPr/>
          <a:lstStyle>
            <a:lvl1pPr marL="497840" indent="-457200">
              <a:spcBef>
                <a:spcPts val="2000"/>
              </a:spcBef>
              <a:buClr>
                <a:srgbClr val="A09A8F"/>
              </a:buClr>
              <a:buChar char=""/>
              <a:defRPr sz="24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  <a:lvl2pPr marL="955039" indent="-457199">
              <a:buClr>
                <a:srgbClr val="59564F"/>
              </a:buClr>
              <a:buChar char=""/>
              <a:defRPr sz="22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2pPr>
            <a:lvl3pPr marL="1412239" indent="-457200">
              <a:spcBef>
                <a:spcPts val="600"/>
              </a:spcBef>
              <a:buClr>
                <a:srgbClr val="A09A8F"/>
              </a:buClr>
              <a:buChar char=""/>
              <a:defRPr sz="2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3pPr>
            <a:lvl4pPr marL="1869439" indent="-457200">
              <a:spcBef>
                <a:spcPts val="600"/>
              </a:spcBef>
              <a:buClr>
                <a:srgbClr val="59564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4pPr>
            <a:lvl5pPr marL="2326639" indent="-457200">
              <a:spcBef>
                <a:spcPts val="600"/>
              </a:spcBef>
              <a:buClr>
                <a:srgbClr val="A09A8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0092" y="6335030"/>
            <a:ext cx="283816" cy="27441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9B9B9B"/>
                </a:solidFill>
                <a:uFill>
                  <a:solidFill>
                    <a:srgbClr val="9B9B9B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Foli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HR-Glyph-R3.png" descr="HR-Glyph-R3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749675" y="1658937"/>
            <a:ext cx="1644650" cy="169863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Title Text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7770813" cy="1504950"/>
          </a:xfrm>
          <a:prstGeom prst="rect">
            <a:avLst/>
          </a:prstGeom>
        </p:spPr>
        <p:txBody>
          <a:bodyPr/>
          <a:lstStyle>
            <a:lvl1pPr>
              <a:defRPr sz="5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</a:lstStyle>
          <a:p>
            <a:r>
              <a:t>Title Text</a:t>
            </a:r>
          </a:p>
        </p:txBody>
      </p:sp>
      <p:sp>
        <p:nvSpPr>
          <p:cNvPr id="60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2209800"/>
            <a:ext cx="7770813" cy="4648200"/>
          </a:xfrm>
          <a:prstGeom prst="rect">
            <a:avLst/>
          </a:prstGeom>
        </p:spPr>
        <p:txBody>
          <a:bodyPr/>
          <a:lstStyle>
            <a:lvl1pPr marL="497840" indent="-457200">
              <a:spcBef>
                <a:spcPts val="2000"/>
              </a:spcBef>
              <a:buClr>
                <a:srgbClr val="A09A8F"/>
              </a:buClr>
              <a:buChar char=""/>
              <a:defRPr sz="24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  <a:lvl2pPr marL="955039" indent="-457199">
              <a:buClr>
                <a:srgbClr val="59564F"/>
              </a:buClr>
              <a:buChar char=""/>
              <a:defRPr sz="22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2pPr>
            <a:lvl3pPr marL="1412239" indent="-457200">
              <a:spcBef>
                <a:spcPts val="600"/>
              </a:spcBef>
              <a:buClr>
                <a:srgbClr val="A09A8F"/>
              </a:buClr>
              <a:buChar char=""/>
              <a:defRPr sz="2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3pPr>
            <a:lvl4pPr marL="1869439" indent="-457200">
              <a:spcBef>
                <a:spcPts val="600"/>
              </a:spcBef>
              <a:buClr>
                <a:srgbClr val="59564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4pPr>
            <a:lvl5pPr marL="2326639" indent="-457200">
              <a:spcBef>
                <a:spcPts val="600"/>
              </a:spcBef>
              <a:buClr>
                <a:srgbClr val="A09A8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0092" y="6335030"/>
            <a:ext cx="283816" cy="27441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9B9B9B"/>
                </a:solidFill>
                <a:uFill>
                  <a:solidFill>
                    <a:srgbClr val="9B9B9B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Foli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HR-Glyph-R3.png" descr="HR-Glyph-R3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749675" y="1658937"/>
            <a:ext cx="1644650" cy="169863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7770813" cy="1504950"/>
          </a:xfrm>
          <a:prstGeom prst="rect">
            <a:avLst/>
          </a:prstGeom>
        </p:spPr>
        <p:txBody>
          <a:bodyPr/>
          <a:lstStyle>
            <a:lvl1pPr>
              <a:defRPr sz="5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</a:lstStyle>
          <a:p>
            <a:r>
              <a:t>Title Text</a:t>
            </a:r>
          </a:p>
        </p:txBody>
      </p:sp>
      <p:sp>
        <p:nvSpPr>
          <p:cNvPr id="70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2209800"/>
            <a:ext cx="7770813" cy="4648200"/>
          </a:xfrm>
          <a:prstGeom prst="rect">
            <a:avLst/>
          </a:prstGeom>
        </p:spPr>
        <p:txBody>
          <a:bodyPr/>
          <a:lstStyle>
            <a:lvl1pPr marL="497840" indent="-457200">
              <a:spcBef>
                <a:spcPts val="2000"/>
              </a:spcBef>
              <a:buClr>
                <a:srgbClr val="A09A8F"/>
              </a:buClr>
              <a:buChar char=""/>
              <a:defRPr sz="24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  <a:lvl2pPr marL="955039" indent="-457199">
              <a:buClr>
                <a:srgbClr val="59564F"/>
              </a:buClr>
              <a:buChar char=""/>
              <a:defRPr sz="22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2pPr>
            <a:lvl3pPr marL="1412239" indent="-457200">
              <a:spcBef>
                <a:spcPts val="600"/>
              </a:spcBef>
              <a:buClr>
                <a:srgbClr val="A09A8F"/>
              </a:buClr>
              <a:buChar char=""/>
              <a:defRPr sz="2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3pPr>
            <a:lvl4pPr marL="1869439" indent="-457200">
              <a:spcBef>
                <a:spcPts val="600"/>
              </a:spcBef>
              <a:buClr>
                <a:srgbClr val="59564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4pPr>
            <a:lvl5pPr marL="2326639" indent="-457200">
              <a:spcBef>
                <a:spcPts val="600"/>
              </a:spcBef>
              <a:buClr>
                <a:srgbClr val="A09A8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0092" y="6335030"/>
            <a:ext cx="283816" cy="27441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9B9B9B"/>
                </a:solidFill>
                <a:uFill>
                  <a:solidFill>
                    <a:srgbClr val="9B9B9B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Foli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HR-Glyph-R3.png" descr="HR-Glyph-R3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749675" y="1658937"/>
            <a:ext cx="1644650" cy="169863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Title Text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7770813" cy="1504950"/>
          </a:xfrm>
          <a:prstGeom prst="rect">
            <a:avLst/>
          </a:prstGeom>
        </p:spPr>
        <p:txBody>
          <a:bodyPr/>
          <a:lstStyle>
            <a:lvl1pPr>
              <a:defRPr sz="5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</a:lstStyle>
          <a:p>
            <a:r>
              <a:t>Title Text</a:t>
            </a:r>
          </a:p>
        </p:txBody>
      </p:sp>
      <p:sp>
        <p:nvSpPr>
          <p:cNvPr id="80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2209800"/>
            <a:ext cx="7770813" cy="4648200"/>
          </a:xfrm>
          <a:prstGeom prst="rect">
            <a:avLst/>
          </a:prstGeom>
        </p:spPr>
        <p:txBody>
          <a:bodyPr/>
          <a:lstStyle>
            <a:lvl1pPr marL="497840" indent="-457200">
              <a:spcBef>
                <a:spcPts val="2000"/>
              </a:spcBef>
              <a:buClr>
                <a:srgbClr val="A09A8F"/>
              </a:buClr>
              <a:buChar char=""/>
              <a:defRPr sz="24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  <a:lvl2pPr marL="955039" indent="-457199">
              <a:buClr>
                <a:srgbClr val="59564F"/>
              </a:buClr>
              <a:buChar char=""/>
              <a:defRPr sz="22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2pPr>
            <a:lvl3pPr marL="1412239" indent="-457200">
              <a:spcBef>
                <a:spcPts val="600"/>
              </a:spcBef>
              <a:buClr>
                <a:srgbClr val="A09A8F"/>
              </a:buClr>
              <a:buChar char=""/>
              <a:defRPr sz="2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3pPr>
            <a:lvl4pPr marL="1869439" indent="-457200">
              <a:spcBef>
                <a:spcPts val="600"/>
              </a:spcBef>
              <a:buClr>
                <a:srgbClr val="59564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4pPr>
            <a:lvl5pPr marL="2326639" indent="-457200">
              <a:spcBef>
                <a:spcPts val="600"/>
              </a:spcBef>
              <a:buClr>
                <a:srgbClr val="A09A8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0092" y="6335030"/>
            <a:ext cx="283816" cy="27441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9B9B9B"/>
                </a:solidFill>
                <a:uFill>
                  <a:solidFill>
                    <a:srgbClr val="9B9B9B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Foli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HR-Glyph-R3.png" descr="HR-Glyph-R3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665287" y="2286000"/>
            <a:ext cx="1644651" cy="169863"/>
          </a:xfrm>
          <a:prstGeom prst="rect">
            <a:avLst/>
          </a:prstGeom>
          <a:ln w="12700">
            <a:miter lim="400000"/>
          </a:ln>
        </p:spPr>
      </p:pic>
      <p:sp>
        <p:nvSpPr>
          <p:cNvPr id="89" name="Title Text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7770813" cy="1504950"/>
          </a:xfrm>
          <a:prstGeom prst="rect">
            <a:avLst/>
          </a:prstGeom>
        </p:spPr>
        <p:txBody>
          <a:bodyPr/>
          <a:lstStyle>
            <a:lvl1pPr>
              <a:defRPr sz="5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</a:lstStyle>
          <a:p>
            <a:r>
              <a:t>Title Text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2209800"/>
            <a:ext cx="7770813" cy="4648200"/>
          </a:xfrm>
          <a:prstGeom prst="rect">
            <a:avLst/>
          </a:prstGeom>
        </p:spPr>
        <p:txBody>
          <a:bodyPr/>
          <a:lstStyle>
            <a:lvl1pPr marL="497840" indent="-457200">
              <a:spcBef>
                <a:spcPts val="2000"/>
              </a:spcBef>
              <a:buClr>
                <a:srgbClr val="A09A8F"/>
              </a:buClr>
              <a:buChar char=""/>
              <a:defRPr sz="24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  <a:lvl2pPr marL="955039" indent="-457199">
              <a:buClr>
                <a:srgbClr val="59564F"/>
              </a:buClr>
              <a:buChar char=""/>
              <a:defRPr sz="22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2pPr>
            <a:lvl3pPr marL="1412239" indent="-457200">
              <a:spcBef>
                <a:spcPts val="600"/>
              </a:spcBef>
              <a:buClr>
                <a:srgbClr val="A09A8F"/>
              </a:buClr>
              <a:buChar char=""/>
              <a:defRPr sz="2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3pPr>
            <a:lvl4pPr marL="1869439" indent="-457200">
              <a:spcBef>
                <a:spcPts val="600"/>
              </a:spcBef>
              <a:buClr>
                <a:srgbClr val="59564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4pPr>
            <a:lvl5pPr marL="2326639" indent="-457200">
              <a:spcBef>
                <a:spcPts val="600"/>
              </a:spcBef>
              <a:buClr>
                <a:srgbClr val="A09A8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0092" y="6335030"/>
            <a:ext cx="283816" cy="27441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9B9B9B"/>
                </a:solidFill>
                <a:uFill>
                  <a:solidFill>
                    <a:srgbClr val="9B9B9B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Foli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HR-Glyph-R3.png" descr="HR-Glyph-R3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805487" y="2286000"/>
            <a:ext cx="1644651" cy="169863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Title Text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7770813" cy="1504950"/>
          </a:xfrm>
          <a:prstGeom prst="rect">
            <a:avLst/>
          </a:prstGeom>
        </p:spPr>
        <p:txBody>
          <a:bodyPr/>
          <a:lstStyle>
            <a:lvl1pPr>
              <a:defRPr sz="5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</a:lstStyle>
          <a:p>
            <a:r>
              <a:t>Title Text</a:t>
            </a:r>
          </a:p>
        </p:txBody>
      </p:sp>
      <p:sp>
        <p:nvSpPr>
          <p:cNvPr id="100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2209800"/>
            <a:ext cx="7770813" cy="4648200"/>
          </a:xfrm>
          <a:prstGeom prst="rect">
            <a:avLst/>
          </a:prstGeom>
        </p:spPr>
        <p:txBody>
          <a:bodyPr/>
          <a:lstStyle>
            <a:lvl1pPr marL="497840" indent="-457200">
              <a:spcBef>
                <a:spcPts val="2000"/>
              </a:spcBef>
              <a:buClr>
                <a:srgbClr val="A09A8F"/>
              </a:buClr>
              <a:buChar char=""/>
              <a:defRPr sz="24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  <a:lvl2pPr marL="955039" indent="-457199">
              <a:buClr>
                <a:srgbClr val="59564F"/>
              </a:buClr>
              <a:buChar char=""/>
              <a:defRPr sz="22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2pPr>
            <a:lvl3pPr marL="1412239" indent="-457200">
              <a:spcBef>
                <a:spcPts val="600"/>
              </a:spcBef>
              <a:buClr>
                <a:srgbClr val="A09A8F"/>
              </a:buClr>
              <a:buChar char=""/>
              <a:defRPr sz="2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3pPr>
            <a:lvl4pPr marL="1869439" indent="-457200">
              <a:spcBef>
                <a:spcPts val="600"/>
              </a:spcBef>
              <a:buClr>
                <a:srgbClr val="59564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4pPr>
            <a:lvl5pPr marL="2326639" indent="-457200">
              <a:spcBef>
                <a:spcPts val="600"/>
              </a:spcBef>
              <a:buClr>
                <a:srgbClr val="A09A8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0092" y="6335030"/>
            <a:ext cx="283816" cy="27441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9B9B9B"/>
                </a:solidFill>
                <a:uFill>
                  <a:solidFill>
                    <a:srgbClr val="9B9B9B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Foli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HR-Glyph-R3.png" descr="HR-Glyph-R3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749675" y="4889500"/>
            <a:ext cx="1644650" cy="171451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7770813" cy="1504950"/>
          </a:xfrm>
          <a:prstGeom prst="rect">
            <a:avLst/>
          </a:prstGeom>
        </p:spPr>
        <p:txBody>
          <a:bodyPr/>
          <a:lstStyle>
            <a:lvl1pPr>
              <a:defRPr sz="5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</a:lstStyle>
          <a:p>
            <a:r>
              <a:t>Title Text</a:t>
            </a:r>
          </a:p>
        </p:txBody>
      </p:sp>
      <p:sp>
        <p:nvSpPr>
          <p:cNvPr id="110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2209800"/>
            <a:ext cx="7770813" cy="4648200"/>
          </a:xfrm>
          <a:prstGeom prst="rect">
            <a:avLst/>
          </a:prstGeom>
        </p:spPr>
        <p:txBody>
          <a:bodyPr/>
          <a:lstStyle>
            <a:lvl1pPr marL="497840" indent="-457200">
              <a:spcBef>
                <a:spcPts val="2000"/>
              </a:spcBef>
              <a:buClr>
                <a:srgbClr val="A09A8F"/>
              </a:buClr>
              <a:buChar char=""/>
              <a:defRPr sz="24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  <a:lvl2pPr marL="955039" indent="-457199">
              <a:buClr>
                <a:srgbClr val="59564F"/>
              </a:buClr>
              <a:buChar char=""/>
              <a:defRPr sz="22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2pPr>
            <a:lvl3pPr marL="1412239" indent="-457200">
              <a:spcBef>
                <a:spcPts val="600"/>
              </a:spcBef>
              <a:buClr>
                <a:srgbClr val="A09A8F"/>
              </a:buClr>
              <a:buChar char=""/>
              <a:defRPr sz="2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3pPr>
            <a:lvl4pPr marL="1869439" indent="-457200">
              <a:spcBef>
                <a:spcPts val="600"/>
              </a:spcBef>
              <a:buClr>
                <a:srgbClr val="59564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4pPr>
            <a:lvl5pPr marL="2326639" indent="-457200">
              <a:spcBef>
                <a:spcPts val="600"/>
              </a:spcBef>
              <a:buClr>
                <a:srgbClr val="A09A8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0092" y="6335030"/>
            <a:ext cx="283816" cy="27441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9B9B9B"/>
                </a:solidFill>
                <a:uFill>
                  <a:solidFill>
                    <a:srgbClr val="9B9B9B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Foli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HR-Glyph-R3.png" descr="HR-Glyph-R3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749675" y="1658937"/>
            <a:ext cx="1644650" cy="169863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Title Text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7770813" cy="1504950"/>
          </a:xfrm>
          <a:prstGeom prst="rect">
            <a:avLst/>
          </a:prstGeom>
        </p:spPr>
        <p:txBody>
          <a:bodyPr/>
          <a:lstStyle>
            <a:lvl1pPr>
              <a:defRPr sz="5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</a:lstStyle>
          <a:p>
            <a:r>
              <a:t>Title Text</a:t>
            </a:r>
          </a:p>
        </p:txBody>
      </p:sp>
      <p:sp>
        <p:nvSpPr>
          <p:cNvPr id="120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2209800"/>
            <a:ext cx="7770813" cy="4648200"/>
          </a:xfrm>
          <a:prstGeom prst="rect">
            <a:avLst/>
          </a:prstGeom>
        </p:spPr>
        <p:txBody>
          <a:bodyPr/>
          <a:lstStyle>
            <a:lvl1pPr marL="497840" indent="-457200">
              <a:spcBef>
                <a:spcPts val="2000"/>
              </a:spcBef>
              <a:buClr>
                <a:srgbClr val="A09A8F"/>
              </a:buClr>
              <a:buChar char=""/>
              <a:defRPr sz="24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  <a:lvl2pPr marL="955039" indent="-457199">
              <a:buClr>
                <a:srgbClr val="59564F"/>
              </a:buClr>
              <a:buChar char=""/>
              <a:defRPr sz="22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2pPr>
            <a:lvl3pPr marL="1412239" indent="-457200">
              <a:spcBef>
                <a:spcPts val="600"/>
              </a:spcBef>
              <a:buClr>
                <a:srgbClr val="A09A8F"/>
              </a:buClr>
              <a:buChar char=""/>
              <a:defRPr sz="2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3pPr>
            <a:lvl4pPr marL="1869439" indent="-457200">
              <a:spcBef>
                <a:spcPts val="600"/>
              </a:spcBef>
              <a:buClr>
                <a:srgbClr val="59564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4pPr>
            <a:lvl5pPr marL="2326639" indent="-457200">
              <a:spcBef>
                <a:spcPts val="600"/>
              </a:spcBef>
              <a:buClr>
                <a:srgbClr val="A09A8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0092" y="6335030"/>
            <a:ext cx="283816" cy="27441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9B9B9B"/>
                </a:solidFill>
                <a:uFill>
                  <a:solidFill>
                    <a:srgbClr val="9B9B9B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Foli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HR-Glyph-R3.png" descr="HR-Glyph-R3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053931" y="3115468"/>
            <a:ext cx="1644651" cy="169864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Title Text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7770813" cy="1504950"/>
          </a:xfrm>
          <a:prstGeom prst="rect">
            <a:avLst/>
          </a:prstGeom>
        </p:spPr>
        <p:txBody>
          <a:bodyPr/>
          <a:lstStyle>
            <a:lvl1pPr>
              <a:defRPr sz="5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</a:lstStyle>
          <a:p>
            <a:r>
              <a:t>Title Text</a:t>
            </a:r>
          </a:p>
        </p:txBody>
      </p:sp>
      <p:sp>
        <p:nvSpPr>
          <p:cNvPr id="130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2209800"/>
            <a:ext cx="7770813" cy="4648200"/>
          </a:xfrm>
          <a:prstGeom prst="rect">
            <a:avLst/>
          </a:prstGeom>
        </p:spPr>
        <p:txBody>
          <a:bodyPr/>
          <a:lstStyle>
            <a:lvl1pPr marL="497840" indent="-457200">
              <a:spcBef>
                <a:spcPts val="2000"/>
              </a:spcBef>
              <a:buClr>
                <a:srgbClr val="A09A8F"/>
              </a:buClr>
              <a:buChar char=""/>
              <a:defRPr sz="24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1pPr>
            <a:lvl2pPr marL="955039" indent="-457199">
              <a:buClr>
                <a:srgbClr val="59564F"/>
              </a:buClr>
              <a:buChar char=""/>
              <a:defRPr sz="22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2pPr>
            <a:lvl3pPr marL="1412239" indent="-457200">
              <a:spcBef>
                <a:spcPts val="600"/>
              </a:spcBef>
              <a:buClr>
                <a:srgbClr val="A09A8F"/>
              </a:buClr>
              <a:buChar char=""/>
              <a:defRPr sz="20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3pPr>
            <a:lvl4pPr marL="1869439" indent="-457200">
              <a:spcBef>
                <a:spcPts val="600"/>
              </a:spcBef>
              <a:buClr>
                <a:srgbClr val="59564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4pPr>
            <a:lvl5pPr marL="2326639" indent="-457200">
              <a:spcBef>
                <a:spcPts val="600"/>
              </a:spcBef>
              <a:buClr>
                <a:srgbClr val="A09A8F"/>
              </a:buClr>
              <a:buChar char=""/>
              <a:defRPr sz="1800">
                <a:solidFill>
                  <a:srgbClr val="3B3D39"/>
                </a:solidFill>
                <a:uFill>
                  <a:solidFill>
                    <a:srgbClr val="3B3D39"/>
                  </a:solidFill>
                </a:uFill>
                <a:latin typeface="+mn-lt"/>
                <a:ea typeface="+mn-ea"/>
                <a:cs typeface="+mn-cs"/>
                <a:sym typeface="Calisto M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0092" y="6335030"/>
            <a:ext cx="283816" cy="27441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9B9B9B"/>
                </a:solidFill>
                <a:uFill>
                  <a:solidFill>
                    <a:srgbClr val="9B9B9B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R-Glyph-R3.png">
            <a:extLst>
              <a:ext uri="{FF2B5EF4-FFF2-40B4-BE49-F238E27FC236}">
                <a16:creationId xmlns:a16="http://schemas.microsoft.com/office/drawing/2014/main" id="{3E05B1F0-93FF-BE64-7ED2-45BEA22DF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675" y="1658938"/>
            <a:ext cx="1644650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C976459-1259-AC90-063A-C5FA06836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08D020F-F0B7-1D07-FF95-2D3E38250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17D320B-7B5F-1360-FF56-45253125B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F26AB0-A1BA-494C-BFE5-1099E7F1FD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2607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87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/>
          <a:lstStyle>
            <a:lvl2pPr marL="783590" indent="-285750">
              <a:spcBef>
                <a:spcPts val="600"/>
              </a:spcBef>
              <a:buChar char="–"/>
              <a:defRPr sz="2800"/>
            </a:lvl2pPr>
            <a:lvl3pPr marL="1183639" indent="-228600">
              <a:spcBef>
                <a:spcPts val="500"/>
              </a:spcBef>
              <a:defRPr sz="2400"/>
            </a:lvl3pPr>
            <a:lvl4pPr marL="1640839" indent="-228600">
              <a:spcBef>
                <a:spcPts val="400"/>
              </a:spcBef>
              <a:buChar char="–"/>
              <a:defRPr sz="2000"/>
            </a:lvl4pPr>
            <a:lvl5pPr marL="2098039" indent="-228600">
              <a:spcBef>
                <a:spcPts val="400"/>
              </a:spcBef>
              <a:buChar char="»"/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349666" y="6248400"/>
            <a:ext cx="312068" cy="298984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marL="0" marR="0" algn="ctr" defTabSz="584200">
              <a:defRPr sz="1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hf sldNum="0" hdr="0" ftr="0" dt="0"/>
  <p:txStyles>
    <p:titleStyle>
      <a:lvl1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1pPr>
      <a:lvl2pPr marL="40639" marR="40639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2pPr>
      <a:lvl3pPr marL="40639" marR="40639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3pPr>
      <a:lvl4pPr marL="40639" marR="40639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4pPr>
      <a:lvl5pPr marL="40639" marR="40639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5pPr>
      <a:lvl6pPr marL="40639" marR="40639" indent="22860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6pPr>
      <a:lvl7pPr marL="40639" marR="40639" indent="2743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7pPr>
      <a:lvl8pPr marL="40639" marR="40639" indent="3200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8pPr>
      <a:lvl9pPr marL="40639" marR="40639" indent="3657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9pPr>
    </p:titleStyle>
    <p:bodyStyle>
      <a:lvl1pPr marL="383540" marR="40639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1pPr>
      <a:lvl2pPr marL="824411" marR="40639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2pPr>
      <a:lvl3pPr marL="1259839" marR="40639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3pPr>
      <a:lvl4pPr marL="17780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4pPr>
      <a:lvl5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5pPr>
      <a:lvl6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6pPr>
      <a:lvl7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7pPr>
      <a:lvl8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8pPr>
      <a:lvl9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0" marR="0" indent="2286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0" marR="0" indent="2743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0" marR="0" indent="3200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0" marR="0" indent="3657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slideshare.net/Traceywithane/control-of-heart-rate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dullary.com" TargetMode="Externa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Heart_rate" TargetMode="Externa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tmedweb.tulane.edu/pharmwiki/lib/exe/detail.php/ans_heart.png?id=introduction_to_cardiac_physiology_electrophysiology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ravismulthaupt.com"/>
          <p:cNvSpPr/>
          <p:nvPr/>
        </p:nvSpPr>
        <p:spPr>
          <a:xfrm>
            <a:off x="3124200" y="62484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ctr">
              <a:buClr>
                <a:srgbClr val="000000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141" name="Chapter 42…"/>
          <p:cNvSpPr txBox="1">
            <a:spLocks noGrp="1"/>
          </p:cNvSpPr>
          <p:nvPr>
            <p:ph type="title"/>
          </p:nvPr>
        </p:nvSpPr>
        <p:spPr>
          <a:xfrm>
            <a:off x="685800" y="1828800"/>
            <a:ext cx="7772400" cy="2057400"/>
          </a:xfrm>
          <a:prstGeom prst="rect">
            <a:avLst/>
          </a:prstGeom>
          <a:effectLst>
            <a:outerShdw blurRad="63500" dist="38100" dir="2700000" rotWithShape="0">
              <a:srgbClr val="929292">
                <a:alpha val="74996"/>
              </a:srgbClr>
            </a:outerShdw>
          </a:effectLst>
        </p:spPr>
        <p:txBody>
          <a:bodyPr/>
          <a:lstStyle/>
          <a:p>
            <a:pPr>
              <a:defRPr b="1">
                <a:solidFill>
                  <a:srgbClr val="EBD200"/>
                </a:solidFill>
                <a:uFill>
                  <a:solidFill>
                    <a:srgbClr val="EBD200"/>
                  </a:solidFill>
                </a:uFill>
              </a:defRPr>
            </a:pPr>
            <a:r>
              <a:t>Chapter 42</a:t>
            </a:r>
          </a:p>
          <a:p>
            <a:pPr>
              <a:spcBef>
                <a:spcPts val="700"/>
              </a:spcBef>
              <a:defRPr sz="3200" b="1">
                <a:solidFill>
                  <a:srgbClr val="EBD200"/>
                </a:solidFill>
                <a:uFill>
                  <a:solidFill>
                    <a:srgbClr val="EBD200"/>
                  </a:solidFill>
                </a:uFill>
              </a:defRPr>
            </a:pPr>
            <a:r>
              <a:t>The  Blood System</a:t>
            </a:r>
          </a:p>
        </p:txBody>
      </p:sp>
      <p:sp>
        <p:nvSpPr>
          <p:cNvPr id="142" name="Essential Idea:  The blood system continuously transports substances to cells and simultaneously collects waste products."/>
          <p:cNvSpPr txBox="1">
            <a:spLocks noGrp="1"/>
          </p:cNvSpPr>
          <p:nvPr>
            <p:ph type="body" sz="half" idx="1"/>
          </p:nvPr>
        </p:nvSpPr>
        <p:spPr>
          <a:xfrm>
            <a:off x="431800" y="4432300"/>
            <a:ext cx="8191500" cy="2425700"/>
          </a:xfrm>
          <a:prstGeom prst="rect">
            <a:avLst/>
          </a:prstGeom>
          <a:effectLst>
            <a:outerShdw blurRad="63500" dist="38100" dir="2700000" rotWithShape="0">
              <a:srgbClr val="929292">
                <a:alpha val="74996"/>
              </a:srgbClr>
            </a:outerShdw>
          </a:effectLst>
        </p:spPr>
        <p:txBody>
          <a:bodyPr/>
          <a:lstStyle/>
          <a:p>
            <a:pPr marL="40639" indent="0" algn="ctr">
              <a:buClr>
                <a:srgbClr val="EBD200"/>
              </a:buClr>
              <a:buSzTx/>
              <a:buFont typeface="Arial"/>
              <a:buNone/>
              <a:defRPr b="1">
                <a:solidFill>
                  <a:srgbClr val="EBD200"/>
                </a:solidFill>
                <a:uFill>
                  <a:solidFill>
                    <a:srgbClr val="EBD200"/>
                  </a:solidFill>
                </a:uFill>
              </a:defRPr>
            </a:pPr>
            <a:r>
              <a:t>Essential Idea:  </a:t>
            </a:r>
            <a:r>
              <a:rPr b="0"/>
              <a:t>The blood system continuously transports substances to cells and simultaneously collects waste products.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Double-click to edit"/>
          <p:cNvSpPr txBox="1">
            <a:spLocks noGrp="1"/>
          </p:cNvSpPr>
          <p:nvPr>
            <p:ph type="title"/>
          </p:nvPr>
        </p:nvSpPr>
        <p:spPr>
          <a:xfrm>
            <a:off x="685800" y="322729"/>
            <a:ext cx="7770813" cy="15049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7" name="TOK:  Our current understanding is that emotions are the product of activity in the brain rather than the heart.  Is knowledge based on science more valid than knowledge based on intuition?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b="1" dirty="0"/>
              <a:t>TOK:</a:t>
            </a:r>
            <a:r>
              <a:rPr dirty="0"/>
              <a:t>  Our current understanding is that emotions are the product of activity in the brain rather than the heart.  Is knowledge based on science more valid than knowledge based on intuition?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Vertebrates generally have 1 or 2 atria, and 1 or 2 ventricles.…"/>
          <p:cNvSpPr txBox="1">
            <a:spLocks noGrp="1"/>
          </p:cNvSpPr>
          <p:nvPr>
            <p:ph type="body" sz="half" idx="1"/>
          </p:nvPr>
        </p:nvSpPr>
        <p:spPr>
          <a:xfrm>
            <a:off x="546100" y="1828800"/>
            <a:ext cx="4559300" cy="47244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Vertebrates generally have 1 or 2 atria, and 1 or 2 ventricles.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It is a closed system.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Cardiovascular.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Atria receive blood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Ventricles pump blood</a:t>
            </a:r>
          </a:p>
        </p:txBody>
      </p:sp>
      <p:pic>
        <p:nvPicPr>
          <p:cNvPr id="151" name="42_05MammalCirculatorySys_L.jpg" descr="42_05MammalCirculatorySys_L.jp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373687" y="2590800"/>
            <a:ext cx="3632201" cy="41910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DED9DFE-EF25-19BD-1E96-903782DE6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Vertebrate Circulation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42_10BloodVessels-L.jpg" descr="42_10BloodVessels-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3128" y="1280368"/>
            <a:ext cx="4190243" cy="4457951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7" name="1.  Arteries—carry blood away from the heart.…"/>
          <p:cNvSpPr txBox="1">
            <a:spLocks noGrp="1"/>
          </p:cNvSpPr>
          <p:nvPr>
            <p:ph type="body" sz="half" idx="1"/>
          </p:nvPr>
        </p:nvSpPr>
        <p:spPr>
          <a:xfrm>
            <a:off x="261256" y="1543050"/>
            <a:ext cx="4355043" cy="409575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dirty="0"/>
              <a:t>1.  Arteries—carry blood away from the heart.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dirty="0"/>
              <a:t>2.  Veins—carry blood to the heart.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dirty="0"/>
              <a:t>3.  Capillaries—the spots where arteries and veins meet and nutrient exchange occurs.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2BCEDB-0DC6-F7DF-7A91-0037D008B8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5817167"/>
            <a:ext cx="7581900" cy="1003300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E98AE00-3862-0D45-1FAB-71A8BCDC9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Main Blood Vessel Types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3AC28-F7AD-DE7C-7E99-B87A5D2B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1.  Arteries—carry blood away from the heart.…">
            <a:extLst>
              <a:ext uri="{FF2B5EF4-FFF2-40B4-BE49-F238E27FC236}">
                <a16:creationId xmlns:a16="http://schemas.microsoft.com/office/drawing/2014/main" id="{58E45740-980C-F757-9B4B-E42E8160C8CA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119744" y="1613183"/>
            <a:ext cx="4355043" cy="409575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Blood vessel A is an artery.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It has a thicker wall and a narrower lumen.</a:t>
            </a:r>
            <a:endParaRPr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Blood vessel V is a vein.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It has a much thinner wall and a wider lumen.</a:t>
            </a:r>
            <a:endParaRPr dirty="0"/>
          </a:p>
        </p:txBody>
      </p:sp>
      <p:pic>
        <p:nvPicPr>
          <p:cNvPr id="2050" name="Picture 2" descr="Artery and vein">
            <a:extLst>
              <a:ext uri="{FF2B5EF4-FFF2-40B4-BE49-F238E27FC236}">
                <a16:creationId xmlns:a16="http://schemas.microsoft.com/office/drawing/2014/main" id="{CDFC220D-8519-AF7F-9E3E-51B7CD03F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627" y="1364683"/>
            <a:ext cx="4702629" cy="2939143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2EE026-84F2-421C-A323-E159C06125C2}"/>
              </a:ext>
            </a:extLst>
          </p:cNvPr>
          <p:cNvSpPr txBox="1"/>
          <p:nvPr/>
        </p:nvSpPr>
        <p:spPr>
          <a:xfrm>
            <a:off x="5749290" y="2972571"/>
            <a:ext cx="389850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0639" marR="40639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rPr>
              <a:t>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C493FE-8460-377E-E5C8-8D51D3208869}"/>
              </a:ext>
            </a:extLst>
          </p:cNvPr>
          <p:cNvSpPr txBox="1"/>
          <p:nvPr/>
        </p:nvSpPr>
        <p:spPr>
          <a:xfrm>
            <a:off x="7166610" y="2362330"/>
            <a:ext cx="389850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0639" marR="40639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rPr>
              <a:t>V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83F39B-D8EA-98B1-D4A1-27FA145387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5752652"/>
            <a:ext cx="7772400" cy="95783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9CB73DE-3577-EA55-2C43-824EEE2D2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Main Blood Vessels</a:t>
            </a:r>
          </a:p>
        </p:txBody>
      </p:sp>
    </p:spTree>
    <p:extLst>
      <p:ext uri="{BB962C8B-B14F-4D97-AF65-F5344CB8AC3E}">
        <p14:creationId xmlns:p14="http://schemas.microsoft.com/office/powerpoint/2010/main" val="54514578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Networks of capillaries infiltrate each tissue and exchange many nutrients with the tissues.…"/>
          <p:cNvSpPr txBox="1">
            <a:spLocks noGrp="1"/>
          </p:cNvSpPr>
          <p:nvPr>
            <p:ph type="body" idx="1"/>
          </p:nvPr>
        </p:nvSpPr>
        <p:spPr>
          <a:xfrm>
            <a:off x="179613" y="1225243"/>
            <a:ext cx="8783185" cy="5534785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Networks of capillaries infiltrate each tissue and exchange many nutrients with the tissues.</a:t>
            </a:r>
          </a:p>
        </p:txBody>
      </p:sp>
      <p:pic>
        <p:nvPicPr>
          <p:cNvPr id="1026" name="Picture 2" descr="8,300+ Capillary Blood Vessel Stock Photos, Pictures &amp; Royalty-Free Images  - iStock | Blood vessels, Vein, Blood vessel wall">
            <a:extLst>
              <a:ext uri="{FF2B5EF4-FFF2-40B4-BE49-F238E27FC236}">
                <a16:creationId xmlns:a16="http://schemas.microsoft.com/office/drawing/2014/main" id="{4A76B1F2-E94C-B1AE-DAA5-002FB5363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59" y="2656034"/>
            <a:ext cx="4009801" cy="2673201"/>
          </a:xfrm>
          <a:prstGeom prst="rect">
            <a:avLst/>
          </a:prstGeom>
          <a:noFill/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ology Notes for IGCSE 2014 &amp; 2024: # 72 Arteries, veins and capillaries -  structure and functions">
            <a:extLst>
              <a:ext uri="{FF2B5EF4-FFF2-40B4-BE49-F238E27FC236}">
                <a16:creationId xmlns:a16="http://schemas.microsoft.com/office/drawing/2014/main" id="{3A684201-0168-F379-7B90-5DC8C7A5F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967" y="2663766"/>
            <a:ext cx="3656174" cy="2665469"/>
          </a:xfrm>
          <a:prstGeom prst="rect">
            <a:avLst/>
          </a:prstGeom>
          <a:noFill/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00E8EC-AF18-B199-0EE8-EC067893B2BF}"/>
              </a:ext>
            </a:extLst>
          </p:cNvPr>
          <p:cNvSpPr txBox="1"/>
          <p:nvPr/>
        </p:nvSpPr>
        <p:spPr>
          <a:xfrm>
            <a:off x="4879185" y="5346029"/>
            <a:ext cx="3886200" cy="220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00" dirty="0"/>
              <a:t>https://</a:t>
            </a:r>
            <a:r>
              <a:rPr lang="en-US" sz="400" dirty="0" err="1"/>
              <a:t>blogger.googleusercontent.com</a:t>
            </a:r>
            <a:r>
              <a:rPr lang="en-US" sz="400" dirty="0"/>
              <a:t>/</a:t>
            </a:r>
            <a:r>
              <a:rPr lang="en-US" sz="400" dirty="0" err="1"/>
              <a:t>img</a:t>
            </a:r>
            <a:r>
              <a:rPr lang="en-US" sz="400" dirty="0"/>
              <a:t>/b/R29vZ2xl/AVvXsEhmPUSw_8ClPiA8CuXATn05dQd8moLZxItx9EmfPC0DQl0rxi6Ch-O8KhQ5Yb-a4Kv7YHdNqp4eOQmi6zz1AcOLh4bXjSYSsBdwiy70BVmtfetFbPOCSb9TRMm0MOuv9SONIRtMbpcdJFXE/s1600/capillary+3.jpg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BB4BAC-2558-394E-2C24-71254AF9D2BB}"/>
              </a:ext>
            </a:extLst>
          </p:cNvPr>
          <p:cNvSpPr txBox="1"/>
          <p:nvPr/>
        </p:nvSpPr>
        <p:spPr>
          <a:xfrm>
            <a:off x="179613" y="5379434"/>
            <a:ext cx="4572000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00" dirty="0"/>
              <a:t>https://</a:t>
            </a:r>
            <a:r>
              <a:rPr lang="en-US" sz="400" dirty="0" err="1"/>
              <a:t>media.istockphoto.com</a:t>
            </a:r>
            <a:r>
              <a:rPr lang="en-US" sz="400" dirty="0"/>
              <a:t>/id/940502394/photo/</a:t>
            </a:r>
            <a:r>
              <a:rPr lang="en-US" sz="400" dirty="0" err="1"/>
              <a:t>bloody-inflammatory-capillaries-on-the-skin.jpg?s</a:t>
            </a:r>
            <a:r>
              <a:rPr lang="en-US" sz="400" dirty="0"/>
              <a:t>=612x612&amp;w=0&amp;k=20&amp;c=i7Vx3PFcHAQaJEFS_L2zfdWbdESXL6C3e3vSW83dVUc=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FF84AE-4CC6-3FA6-0CA3-89844B8160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299" y="5579462"/>
            <a:ext cx="7772400" cy="121724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D47600E-00CD-D968-C7D9-583B44274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Blood Vessel Types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EB4B3-1050-FFAE-1617-CD248AE7B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Networks of capillaries infiltrate each tissue and exchange many nutrients with the tissues.…">
            <a:extLst>
              <a:ext uri="{FF2B5EF4-FFF2-40B4-BE49-F238E27FC236}">
                <a16:creationId xmlns:a16="http://schemas.microsoft.com/office/drawing/2014/main" id="{FCB4BBBA-9F23-750E-E431-6592F9FF411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79613" y="1225243"/>
            <a:ext cx="8783185" cy="5534785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Capillaries contain adaptations for the exchange of materials between the blood and the surrounding tissues.</a:t>
            </a:r>
          </a:p>
          <a:p>
            <a:pPr lvl="1"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Narrow diameters</a:t>
            </a:r>
          </a:p>
          <a:p>
            <a:pPr lvl="1"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Thin walls</a:t>
            </a:r>
          </a:p>
          <a:p>
            <a:pPr lvl="1"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Some fenestrations</a:t>
            </a:r>
          </a:p>
          <a:p>
            <a:pPr lvl="1"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Sphincters </a:t>
            </a:r>
          </a:p>
          <a:p>
            <a:pPr lvl="2"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Capillary lacks </a:t>
            </a:r>
          </a:p>
          <a:p>
            <a:pPr marL="955039" lvl="2" indent="0">
              <a:buNone/>
              <a:defRPr sz="2800"/>
            </a:pPr>
            <a:r>
              <a:rPr lang="en-US" dirty="0"/>
              <a:t>     smooth muscle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390A2A-EA31-B7A2-415E-3D43109519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936" y="2133600"/>
            <a:ext cx="3397862" cy="46264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9FC27A9-74EA-20AE-8C31-D1AC7467B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Capillaries</a:t>
            </a:r>
          </a:p>
        </p:txBody>
      </p:sp>
    </p:spTree>
    <p:extLst>
      <p:ext uri="{BB962C8B-B14F-4D97-AF65-F5344CB8AC3E}">
        <p14:creationId xmlns:p14="http://schemas.microsoft.com/office/powerpoint/2010/main" val="225625514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DE8E1-DF56-B414-6AE0-82DCE5BBE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Networks of capillaries infiltrate each tissue and exchange many nutrients with the tissues.…">
            <a:extLst>
              <a:ext uri="{FF2B5EF4-FFF2-40B4-BE49-F238E27FC236}">
                <a16:creationId xmlns:a16="http://schemas.microsoft.com/office/drawing/2014/main" id="{75CD9554-0352-DD05-6D85-A71B0496A92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44186" y="1136815"/>
            <a:ext cx="8655628" cy="2449534"/>
          </a:xfrm>
          <a:prstGeom prst="rect">
            <a:avLst/>
          </a:prstGeo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The exchange of materials from inside to outside is an important function for organisms.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It’s easy for unicellular organisms, but becomes more difficult for multicellular organisms.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Complex structures such as capillaries have evolved to allow for the exchange of materials.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8F2B4D-0EC0-E696-CC2A-C119FC465C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9513" y="3945540"/>
            <a:ext cx="4764973" cy="287683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D79CD31-AF40-0C0D-53DD-C6095E12F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Capillaries</a:t>
            </a:r>
          </a:p>
        </p:txBody>
      </p:sp>
    </p:spTree>
    <p:extLst>
      <p:ext uri="{BB962C8B-B14F-4D97-AF65-F5344CB8AC3E}">
        <p14:creationId xmlns:p14="http://schemas.microsoft.com/office/powerpoint/2010/main" val="403777936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Rectangle 3">
            <a:extLst>
              <a:ext uri="{FF2B5EF4-FFF2-40B4-BE49-F238E27FC236}">
                <a16:creationId xmlns:a16="http://schemas.microsoft.com/office/drawing/2014/main" id="{4D4D761C-6CFA-CCB8-0470-B2B69D07F7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8000" y="1193800"/>
            <a:ext cx="7770813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Substances move in and out by diffusion, endocytosis, and exocytosis.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There are many clefts between the endothelial cells—diffusion occurs here.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Blood pressure is largely responsible for movement of materials through the clefts however.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16CB639-ED1B-5151-7088-432F1835B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8719" y="3894740"/>
            <a:ext cx="4764973" cy="287683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59259C8-68A7-8197-B1DC-B828FFDC7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Capillary Beds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0D7076A7-604F-16CB-ED51-10974A2B30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a typeface="+mj-ea"/>
                <a:cs typeface="+mj-cs"/>
              </a:rPr>
              <a:t>In The Capillary Beds</a:t>
            </a:r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FE4B9B61-1E17-12AE-C1A8-6031AF5752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9382" y="1414152"/>
            <a:ext cx="4227615" cy="544384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ea typeface="ＭＳ Ｐゴシック" panose="020B0600070205080204" pitchFamily="34" charset="-128"/>
              </a:rPr>
              <a:t>Many substances are too large to cross the endothelium.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ea typeface="ＭＳ Ｐゴシック" panose="020B0600070205080204" pitchFamily="34" charset="-128"/>
              </a:rPr>
              <a:t>Osmotic pressure between the arteriole and venule remains constant.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ea typeface="ＭＳ Ｐゴシック" panose="020B0600070205080204" pitchFamily="34" charset="-128"/>
              </a:rPr>
              <a:t>However, blood pressure drops significantly between the arteriole and venule.</a:t>
            </a:r>
          </a:p>
        </p:txBody>
      </p:sp>
      <p:pic>
        <p:nvPicPr>
          <p:cNvPr id="120838" name="Picture 4" descr="42_14FluidExchange_CL">
            <a:extLst>
              <a:ext uri="{FF2B5EF4-FFF2-40B4-BE49-F238E27FC236}">
                <a16:creationId xmlns:a16="http://schemas.microsoft.com/office/drawing/2014/main" id="{A591B0FA-3444-EBE8-AE5C-8A600DA0E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551" y="2029691"/>
            <a:ext cx="4876800" cy="3584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30D4DB57-46B8-1A08-1D4E-E138A613A3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0813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  <a:cs typeface="+mj-cs"/>
              </a:rPr>
              <a:t>In The Capillary Beds</a:t>
            </a:r>
          </a:p>
        </p:txBody>
      </p:sp>
      <p:sp>
        <p:nvSpPr>
          <p:cNvPr id="122883" name="Rectangle 3">
            <a:extLst>
              <a:ext uri="{FF2B5EF4-FFF2-40B4-BE49-F238E27FC236}">
                <a16:creationId xmlns:a16="http://schemas.microsoft.com/office/drawing/2014/main" id="{3921478E-DBEC-C05C-34D5-67C6697352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869" y="1104900"/>
            <a:ext cx="7770813" cy="464820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800" dirty="0">
                <a:ea typeface="ＭＳ Ｐゴシック" panose="020B0600070205080204" pitchFamily="34" charset="-128"/>
              </a:rPr>
              <a:t>At the arteriole end, blood pressure is high compared to the osmotic pressure.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800" dirty="0">
                <a:ea typeface="ＭＳ Ｐゴシック" panose="020B0600070205080204" pitchFamily="34" charset="-128"/>
              </a:rPr>
              <a:t>Fluids flow out of the arteriole and into the interstitial fluid.</a:t>
            </a:r>
          </a:p>
        </p:txBody>
      </p:sp>
      <p:pic>
        <p:nvPicPr>
          <p:cNvPr id="122886" name="Picture 5" descr="42_14FluidExchange_CL">
            <a:extLst>
              <a:ext uri="{FF2B5EF4-FFF2-40B4-BE49-F238E27FC236}">
                <a16:creationId xmlns:a16="http://schemas.microsoft.com/office/drawing/2014/main" id="{D7E0F41A-AEB8-C48C-5379-2DD7DC9D6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211" y="2744794"/>
            <a:ext cx="4034589" cy="296552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28252BC-94BB-AED1-75C7-9CF6ACBD32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731" y="5816600"/>
            <a:ext cx="7772400" cy="98371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A0695C4D-30CE-308C-051E-EF3CFC208C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  <a:cs typeface="+mj-cs"/>
              </a:rPr>
              <a:t>In The Capillary Beds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7ABC6391-4807-A891-1F2D-37E01C8245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0369" y="1163888"/>
            <a:ext cx="4126039" cy="4705351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ea typeface="ＭＳ Ｐゴシック" panose="020B0600070205080204" pitchFamily="34" charset="-128"/>
              </a:rPr>
              <a:t>At the venule end, the blood pressure is low compared to the osmotic pressure.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ea typeface="ＭＳ Ｐゴシック" panose="020B0600070205080204" pitchFamily="34" charset="-128"/>
              </a:rPr>
              <a:t>Fluid flows into the venule from the interstitial fluid.</a:t>
            </a:r>
          </a:p>
          <a:p>
            <a:pPr lvl="1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ＭＳ Ｐゴシック" panose="020B0600070205080204" pitchFamily="34" charset="-128"/>
              </a:rPr>
              <a:t>85% of the fluid lost from the arteriole end is recovered.</a:t>
            </a:r>
          </a:p>
          <a:p>
            <a:pPr lvl="1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ＭＳ Ｐゴシック" panose="020B0600070205080204" pitchFamily="34" charset="-128"/>
              </a:rPr>
              <a:t>15% of the fluid is recovered by the lymphatic system.</a:t>
            </a:r>
          </a:p>
        </p:txBody>
      </p:sp>
      <p:pic>
        <p:nvPicPr>
          <p:cNvPr id="124934" name="Picture 4" descr="42_14FluidExchange_CL">
            <a:extLst>
              <a:ext uri="{FF2B5EF4-FFF2-40B4-BE49-F238E27FC236}">
                <a16:creationId xmlns:a16="http://schemas.microsoft.com/office/drawing/2014/main" id="{48CBADEA-B799-86B9-9854-E95DCA699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831" y="1724275"/>
            <a:ext cx="4876800" cy="3584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B312F8F-6D28-43BC-4B01-27D80AD92C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731" y="5816600"/>
            <a:ext cx="7772400" cy="98371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6E79A-60A2-F6B3-FEF9-8BC480447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EBB79F34-94E8-7603-137C-E67C7189E0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0813" cy="1016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  <a:cs typeface="+mj-cs"/>
              </a:rPr>
              <a:t>The Exchange of Materials</a:t>
            </a:r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2061E1E5-7EEE-70F5-93F9-25CB07CB6A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8000" y="1092200"/>
            <a:ext cx="7770813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Within the capillary beds there is an exchange of materials between the blood and the surrounding tissues.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The blood contains a variety of substances the respiring tissues need, and the tissues need to get rid of the wastes they are producing.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465E43-9ED2-4B99-BB14-10C41F0DA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" y="3436112"/>
            <a:ext cx="4207572" cy="254030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 descr="A diagram of different types of blood cells&#10;&#10;Description automatically generated">
            <a:extLst>
              <a:ext uri="{FF2B5EF4-FFF2-40B4-BE49-F238E27FC236}">
                <a16:creationId xmlns:a16="http://schemas.microsoft.com/office/drawing/2014/main" id="{3C3CDEA9-7274-65C1-77E5-5BD6A74FCC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1" y="3436112"/>
            <a:ext cx="3862185" cy="254030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643BF0-BD30-0E87-A6E6-6D91F407A2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6041579"/>
            <a:ext cx="7772400" cy="77832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477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22D676FD-128B-6830-32A0-6CC80A05FE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0813" cy="85169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  <a:cs typeface="+mj-cs"/>
              </a:rPr>
              <a:t>Lymphatic System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27D581A4-FF83-C7A0-D3A5-A27256D62A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7017" y="1435100"/>
            <a:ext cx="5603875" cy="4573586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ea typeface="ＭＳ Ｐゴシック" panose="020B0600070205080204" pitchFamily="34" charset="-128"/>
              </a:rPr>
              <a:t>The fluid of the lymphatic system is called lymph.</a:t>
            </a:r>
          </a:p>
          <a:p>
            <a:pPr lvl="1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ＭＳ Ｐゴシック" panose="020B0600070205080204" pitchFamily="34" charset="-128"/>
              </a:rPr>
              <a:t>It has roughly the same composition as interstitial fluid.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ea typeface="ＭＳ Ｐゴシック" panose="020B0600070205080204" pitchFamily="34" charset="-128"/>
              </a:rPr>
              <a:t>Lymph capillaries are interspersed throughout the cardiovascular capillaries.</a:t>
            </a:r>
          </a:p>
        </p:txBody>
      </p:sp>
      <p:pic>
        <p:nvPicPr>
          <p:cNvPr id="126983" name="Picture 8">
            <a:extLst>
              <a:ext uri="{FF2B5EF4-FFF2-40B4-BE49-F238E27FC236}">
                <a16:creationId xmlns:a16="http://schemas.microsoft.com/office/drawing/2014/main" id="{61DAF01B-C6AA-9AE9-193F-45BD8DA45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046" y="851693"/>
            <a:ext cx="2906712" cy="5829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6985" name="Rectangle 10">
            <a:extLst>
              <a:ext uri="{FF2B5EF4-FFF2-40B4-BE49-F238E27FC236}">
                <a16:creationId xmlns:a16="http://schemas.microsoft.com/office/drawing/2014/main" id="{F8BC058A-8200-C9F1-B6F9-D6512B1691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6275" y="6680993"/>
            <a:ext cx="22796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800" dirty="0" err="1"/>
              <a:t>www.naturalhealthschool.com</a:t>
            </a:r>
            <a:r>
              <a:rPr lang="en-US" altLang="en-US" sz="800" dirty="0"/>
              <a:t>/ </a:t>
            </a:r>
            <a:r>
              <a:rPr lang="en-US" altLang="en-US" sz="800" dirty="0" err="1"/>
              <a:t>img</a:t>
            </a:r>
            <a:r>
              <a:rPr lang="en-US" altLang="en-US" sz="800" dirty="0"/>
              <a:t>/</a:t>
            </a:r>
            <a:r>
              <a:rPr lang="en-US" altLang="en-US" sz="800" dirty="0" err="1"/>
              <a:t>immune.gif</a:t>
            </a:r>
            <a:endParaRPr lang="en-US" altLang="en-US" sz="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B3B5D9-509F-551E-DF83-10A4CA7FBD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5814" y="4621299"/>
            <a:ext cx="2743994" cy="218001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B8161-4A71-D52F-C29F-88454FB61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23DE4211-6FF4-D44D-DC93-D4808085AA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0813" cy="85169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  <a:cs typeface="+mj-cs"/>
              </a:rPr>
              <a:t>Lymphatic System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95EDC252-6729-13F1-DC1B-8E3F722D07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7017" y="1181100"/>
            <a:ext cx="4768683" cy="546015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ea typeface="ＭＳ Ｐゴシック" panose="020B0600070205080204" pitchFamily="34" charset="-128"/>
              </a:rPr>
              <a:t>During normal circulation, fluid leaks from the blood capillaries into the tissues.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ea typeface="ＭＳ Ｐゴシック" panose="020B0600070205080204" pitchFamily="34" charset="-128"/>
              </a:rPr>
              <a:t>Lymph capillaries assist with the reabsorption of excess tissue fluid.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ea typeface="ＭＳ Ｐゴシック" panose="020B0600070205080204" pitchFamily="34" charset="-128"/>
              </a:rPr>
              <a:t>Lymph vessels collect fluid and return it to the bloodstream at the subclavian vein.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A5B453-168B-D324-D39F-055B8B31B1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2851" y="1303756"/>
            <a:ext cx="2743994" cy="218001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B3A5D82-0744-4AF8-FC1F-ADCC5FEDE9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0783" y="3733799"/>
            <a:ext cx="3886200" cy="290745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99F5B9-1639-1506-CF50-CFAC80B72B8E}"/>
              </a:ext>
            </a:extLst>
          </p:cNvPr>
          <p:cNvSpPr txBox="1"/>
          <p:nvPr/>
        </p:nvSpPr>
        <p:spPr>
          <a:xfrm>
            <a:off x="4953000" y="6615852"/>
            <a:ext cx="3706851" cy="1846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600" dirty="0"/>
              <a:t>https://</a:t>
            </a:r>
            <a:r>
              <a:rPr lang="en-US" sz="600" dirty="0" err="1"/>
              <a:t>courses.lumenlearning.com</a:t>
            </a:r>
            <a:r>
              <a:rPr lang="en-US" sz="600" dirty="0"/>
              <a:t>/suny-ap2/chapter/anatomy-of-the-lymphatic-and-immune-systems/</a:t>
            </a:r>
          </a:p>
        </p:txBody>
      </p:sp>
    </p:spTree>
    <p:extLst>
      <p:ext uri="{BB962C8B-B14F-4D97-AF65-F5344CB8AC3E}">
        <p14:creationId xmlns:p14="http://schemas.microsoft.com/office/powerpoint/2010/main" val="354531439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93A1B45E-BCDD-0825-2289-C9403048EE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0813" cy="1042191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  <a:cs typeface="+mj-cs"/>
              </a:rPr>
              <a:t>Lymphatic System</a:t>
            </a:r>
          </a:p>
        </p:txBody>
      </p:sp>
      <p:sp>
        <p:nvSpPr>
          <p:cNvPr id="129027" name="Rectangle 3">
            <a:extLst>
              <a:ext uri="{FF2B5EF4-FFF2-40B4-BE49-F238E27FC236}">
                <a16:creationId xmlns:a16="http://schemas.microsoft.com/office/drawing/2014/main" id="{64917F11-C50C-A44D-D453-21A9C4AB93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" y="909635"/>
            <a:ext cx="3971675" cy="464820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The lymph vessels are very similar to veins.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They have valves that prevent the backflow.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Rhythmic contractions of smooth muscle assist in lymph flow.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Skeletal muscle contractions are the main sources of lymph movement.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D24C71A-DCB9-4C7A-1981-1602DE141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50" y="5758434"/>
            <a:ext cx="7772400" cy="100533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4B22701F-D51B-9D67-E50D-ABC0E5957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288" y="953291"/>
            <a:ext cx="2317771" cy="464820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10">
            <a:extLst>
              <a:ext uri="{FF2B5EF4-FFF2-40B4-BE49-F238E27FC236}">
                <a16:creationId xmlns:a16="http://schemas.microsoft.com/office/drawing/2014/main" id="{6BF8A725-3B36-317D-4CAA-BFFD4D370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5275" y="5557835"/>
            <a:ext cx="186172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600" dirty="0" err="1"/>
              <a:t>www.naturalhealthschool.com</a:t>
            </a:r>
            <a:r>
              <a:rPr lang="en-US" altLang="en-US" sz="600" dirty="0"/>
              <a:t>/ </a:t>
            </a:r>
            <a:r>
              <a:rPr lang="en-US" altLang="en-US" sz="600" dirty="0" err="1"/>
              <a:t>img</a:t>
            </a:r>
            <a:r>
              <a:rPr lang="en-US" altLang="en-US" sz="600" dirty="0"/>
              <a:t>/</a:t>
            </a:r>
            <a:r>
              <a:rPr lang="en-US" altLang="en-US" sz="600" dirty="0" err="1"/>
              <a:t>immune.gif</a:t>
            </a:r>
            <a:endParaRPr lang="en-US" altLang="en-US" sz="600" dirty="0"/>
          </a:p>
        </p:txBody>
      </p:sp>
      <p:pic>
        <p:nvPicPr>
          <p:cNvPr id="28674" name="Picture 2" descr="What Impact Does Yoga Have on the Lymphatic System? — Doctor Yogi">
            <a:extLst>
              <a:ext uri="{FF2B5EF4-FFF2-40B4-BE49-F238E27FC236}">
                <a16:creationId xmlns:a16="http://schemas.microsoft.com/office/drawing/2014/main" id="{83566EE6-D593-D6B1-4018-8EA2D4625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676" y="2298700"/>
            <a:ext cx="2597212" cy="252449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7D80D39-6B8D-16AE-7247-F98F48744E5A}"/>
              </a:ext>
            </a:extLst>
          </p:cNvPr>
          <p:cNvSpPr txBox="1"/>
          <p:nvPr/>
        </p:nvSpPr>
        <p:spPr>
          <a:xfrm>
            <a:off x="3899641" y="4833203"/>
            <a:ext cx="2463059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00" dirty="0"/>
              <a:t>https://</a:t>
            </a:r>
            <a:r>
              <a:rPr lang="en-US" sz="400" dirty="0" err="1"/>
              <a:t>www.doctor-yogi.com</a:t>
            </a:r>
            <a:r>
              <a:rPr lang="en-US" sz="400" dirty="0"/>
              <a:t>/yoga-anatomy-blog/2022/7/1/what-impact-does-yoga-have-on-the-lymphatic-system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F120291E-99FA-BE78-C4AF-02EFA3249B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0813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  <a:cs typeface="+mj-cs"/>
              </a:rPr>
              <a:t>Lymphatic System</a:t>
            </a: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20786014-60D2-44BE-8BB7-3E787E6AF6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1" y="1698625"/>
            <a:ext cx="5067300" cy="4648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ea typeface="ＭＳ Ｐゴシック" panose="020B0600070205080204" pitchFamily="34" charset="-128"/>
              </a:rPr>
              <a:t>Lymph nodes are lymph vessel organs.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ea typeface="ＭＳ Ｐゴシック" panose="020B0600070205080204" pitchFamily="34" charset="-128"/>
              </a:rPr>
              <a:t>They contain WBC’s (lymphocytes) and cells specialized for defense (macrophages).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ea typeface="ＭＳ Ｐゴシック" panose="020B0600070205080204" pitchFamily="34" charset="-128"/>
              </a:rPr>
              <a:t>They filter the lymph and attack foreign invaders (antigens).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ea typeface="ＭＳ Ｐゴシック" panose="020B0600070205080204" pitchFamily="34" charset="-128"/>
              </a:rPr>
              <a:t>They often swell when we are ill.</a:t>
            </a:r>
          </a:p>
        </p:txBody>
      </p:sp>
      <p:pic>
        <p:nvPicPr>
          <p:cNvPr id="131078" name="Picture 4">
            <a:extLst>
              <a:ext uri="{FF2B5EF4-FFF2-40B4-BE49-F238E27FC236}">
                <a16:creationId xmlns:a16="http://schemas.microsoft.com/office/drawing/2014/main" id="{0C015AD1-6DBD-38E7-7E68-F3CC33AFD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914400"/>
            <a:ext cx="3886200" cy="31083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79" name="Picture 5" descr="43_01Macrophage_LP">
            <a:extLst>
              <a:ext uri="{FF2B5EF4-FFF2-40B4-BE49-F238E27FC236}">
                <a16:creationId xmlns:a16="http://schemas.microsoft.com/office/drawing/2014/main" id="{5D061B33-5DD0-0B43-90AA-052323CD4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038600"/>
            <a:ext cx="3886200" cy="2755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A3D9C-6987-57FB-49B3-D6555636B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Networks of capillaries infiltrate each tissue and exchange many nutrients with the tissues.…">
            <a:extLst>
              <a:ext uri="{FF2B5EF4-FFF2-40B4-BE49-F238E27FC236}">
                <a16:creationId xmlns:a16="http://schemas.microsoft.com/office/drawing/2014/main" id="{00BEAF66-D924-926D-2A0E-B30D8FD1A1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79614" y="1504949"/>
            <a:ext cx="4773386" cy="5255079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Arterioles are the sites where small vessels convey blood to the capillaries.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At the downstream end, capillaries converge into venules which converge into veins.</a:t>
            </a:r>
          </a:p>
        </p:txBody>
      </p:sp>
      <p:pic>
        <p:nvPicPr>
          <p:cNvPr id="1026" name="Picture 2" descr="8,300+ Capillary Blood Vessel Stock Photos, Pictures &amp; Royalty-Free Images  - iStock | Blood vessels, Vein, Blood vessel wall">
            <a:extLst>
              <a:ext uri="{FF2B5EF4-FFF2-40B4-BE49-F238E27FC236}">
                <a16:creationId xmlns:a16="http://schemas.microsoft.com/office/drawing/2014/main" id="{E42350FB-68FA-6AE9-488A-E3E40ADB9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998" y="1040181"/>
            <a:ext cx="4009801" cy="2673201"/>
          </a:xfrm>
          <a:prstGeom prst="rect">
            <a:avLst/>
          </a:prstGeom>
          <a:noFill/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ology Notes for IGCSE 2014 &amp; 2024: # 72 Arteries, veins and capillaries -  structure and functions">
            <a:extLst>
              <a:ext uri="{FF2B5EF4-FFF2-40B4-BE49-F238E27FC236}">
                <a16:creationId xmlns:a16="http://schemas.microsoft.com/office/drawing/2014/main" id="{B0E339FB-5E8C-3B61-C41D-1CFC4CE78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998" y="3778699"/>
            <a:ext cx="4011388" cy="2924431"/>
          </a:xfrm>
          <a:prstGeom prst="rect">
            <a:avLst/>
          </a:prstGeom>
          <a:noFill/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A41B30-5DE1-379E-49E3-DDBD40C7274E}"/>
              </a:ext>
            </a:extLst>
          </p:cNvPr>
          <p:cNvSpPr txBox="1"/>
          <p:nvPr/>
        </p:nvSpPr>
        <p:spPr>
          <a:xfrm>
            <a:off x="4822371" y="6675661"/>
            <a:ext cx="3886200" cy="220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00" dirty="0"/>
              <a:t>https://</a:t>
            </a:r>
            <a:r>
              <a:rPr lang="en-US" sz="400" dirty="0" err="1"/>
              <a:t>blogger.googleusercontent.com</a:t>
            </a:r>
            <a:r>
              <a:rPr lang="en-US" sz="400" dirty="0"/>
              <a:t>/</a:t>
            </a:r>
            <a:r>
              <a:rPr lang="en-US" sz="400" dirty="0" err="1"/>
              <a:t>img</a:t>
            </a:r>
            <a:r>
              <a:rPr lang="en-US" sz="400" dirty="0"/>
              <a:t>/b/R29vZ2xl/AVvXsEhmPUSw_8ClPiA8CuXATn05dQd8moLZxItx9EmfPC0DQl0rxi6Ch-O8KhQ5Yb-a4Kv7YHdNqp4eOQmi6zz1AcOLh4bXjSYSsBdwiy70BVmtfetFbPOCSb9TRMm0MOuv9SONIRtMbpcdJFXE/s1600/capillary+3.jpg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7E2B5F-A078-0919-58D5-1CC81D219019}"/>
              </a:ext>
            </a:extLst>
          </p:cNvPr>
          <p:cNvSpPr txBox="1"/>
          <p:nvPr/>
        </p:nvSpPr>
        <p:spPr>
          <a:xfrm>
            <a:off x="4822371" y="3664887"/>
            <a:ext cx="4572000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00" dirty="0"/>
              <a:t>https://</a:t>
            </a:r>
            <a:r>
              <a:rPr lang="en-US" sz="400" dirty="0" err="1"/>
              <a:t>media.istockphoto.com</a:t>
            </a:r>
            <a:r>
              <a:rPr lang="en-US" sz="400" dirty="0"/>
              <a:t>/id/940502394/photo/</a:t>
            </a:r>
            <a:r>
              <a:rPr lang="en-US" sz="400" dirty="0" err="1"/>
              <a:t>bloody-inflammatory-capillaries-on-the-skin.jpg?s</a:t>
            </a:r>
            <a:r>
              <a:rPr lang="en-US" sz="400" dirty="0"/>
              <a:t>=612x612&amp;w=0&amp;k=20&amp;c=i7Vx3PFcHAQaJEFS_L2zfdWbdESXL6C3e3vSW83dVUc=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B366D7E-D28B-D6C3-275B-26CCABF59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Blood Vessel Types</a:t>
            </a:r>
          </a:p>
        </p:txBody>
      </p:sp>
    </p:spTree>
    <p:extLst>
      <p:ext uri="{BB962C8B-B14F-4D97-AF65-F5344CB8AC3E}">
        <p14:creationId xmlns:p14="http://schemas.microsoft.com/office/powerpoint/2010/main" val="1965396891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here is a separate circulation system for the lungs.…"/>
          <p:cNvSpPr txBox="1">
            <a:spLocks noGrp="1"/>
          </p:cNvSpPr>
          <p:nvPr>
            <p:ph type="body" idx="1"/>
          </p:nvPr>
        </p:nvSpPr>
        <p:spPr>
          <a:xfrm>
            <a:off x="228600" y="2122714"/>
            <a:ext cx="4463143" cy="4735286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Veins are blood vessels that carry blood back to the heart.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CDD544-765D-BB58-66BF-BE06D9F70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406" y="5327707"/>
            <a:ext cx="7772400" cy="97778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 descr="A diagram of the muscles of the human body&#10;&#10;Description automatically generated">
            <a:extLst>
              <a:ext uri="{FF2B5EF4-FFF2-40B4-BE49-F238E27FC236}">
                <a16:creationId xmlns:a16="http://schemas.microsoft.com/office/drawing/2014/main" id="{6B828800-1748-E47B-6680-F3BBF207D3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606" y="1246415"/>
            <a:ext cx="4344234" cy="3879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6A2099A-B128-38D8-F591-DD69B6A1D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Veins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34A08-D36F-A422-04E5-1291F9A90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here is a separate circulation system for the lungs.…">
            <a:extLst>
              <a:ext uri="{FF2B5EF4-FFF2-40B4-BE49-F238E27FC236}">
                <a16:creationId xmlns:a16="http://schemas.microsoft.com/office/drawing/2014/main" id="{6FE4C58E-0F5E-693E-40FC-D6CE54DCF9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7971" y="260407"/>
            <a:ext cx="5268686" cy="55245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Veins have several adaptations that help them in this process:</a:t>
            </a:r>
          </a:p>
          <a:p>
            <a:pPr lvl="1"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Thinner walls with lower pressure. This allows more blood flow with less resistance.</a:t>
            </a:r>
          </a:p>
          <a:p>
            <a:pPr lvl="1"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Larger lumens for more blood flow.</a:t>
            </a:r>
          </a:p>
          <a:p>
            <a:pPr lvl="1"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Valves that prevent the backflow of blood.</a:t>
            </a:r>
          </a:p>
          <a:p>
            <a:pPr lvl="1"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The ability to dilate to allow more fluid flow.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374279-BE43-8BB9-B7FF-E9872ACE1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406" y="5784907"/>
            <a:ext cx="7772400" cy="97778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 descr="A diagram of the muscles of the human body&#10;&#10;Description automatically generated">
            <a:extLst>
              <a:ext uri="{FF2B5EF4-FFF2-40B4-BE49-F238E27FC236}">
                <a16:creationId xmlns:a16="http://schemas.microsoft.com/office/drawing/2014/main" id="{886ADB6C-9DFC-0F7C-E160-39ED09C0A3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634" y="2111829"/>
            <a:ext cx="3973496" cy="354874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6FA6665-ABA3-C7D5-BFCD-948EBB549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1096" y="260407"/>
            <a:ext cx="2740572" cy="1504950"/>
          </a:xfrm>
        </p:spPr>
        <p:txBody>
          <a:bodyPr/>
          <a:lstStyle/>
          <a:p>
            <a:r>
              <a:rPr lang="en-US" dirty="0"/>
              <a:t>Veins</a:t>
            </a:r>
          </a:p>
        </p:txBody>
      </p:sp>
    </p:spTree>
    <p:extLst>
      <p:ext uri="{BB962C8B-B14F-4D97-AF65-F5344CB8AC3E}">
        <p14:creationId xmlns:p14="http://schemas.microsoft.com/office/powerpoint/2010/main" val="996658389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7F940-3EC8-AA4E-54B0-DDE453654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lood and Blood Vessels: Veins and Capillaries (GCSE Biology) - Study Mind">
            <a:extLst>
              <a:ext uri="{FF2B5EF4-FFF2-40B4-BE49-F238E27FC236}">
                <a16:creationId xmlns:a16="http://schemas.microsoft.com/office/drawing/2014/main" id="{D70E236F-9C43-D4A2-E86C-FB19EC237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214" y="1504950"/>
            <a:ext cx="5457984" cy="505666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BF95BA-061C-BC05-526B-3A9D408C9BE3}"/>
              </a:ext>
            </a:extLst>
          </p:cNvPr>
          <p:cNvSpPr txBox="1"/>
          <p:nvPr/>
        </p:nvSpPr>
        <p:spPr>
          <a:xfrm>
            <a:off x="1714500" y="6561612"/>
            <a:ext cx="4572000" cy="1846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600" dirty="0"/>
              <a:t>https://</a:t>
            </a:r>
            <a:r>
              <a:rPr lang="en-US" sz="600" dirty="0" err="1"/>
              <a:t>studymind.co.uk</a:t>
            </a:r>
            <a:r>
              <a:rPr lang="en-US" sz="600" dirty="0"/>
              <a:t>/wp-content/uploads/2022/04/3-140.png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DCEA86-B226-8259-A0C7-97C162CC5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the Blood Vessels</a:t>
            </a:r>
          </a:p>
        </p:txBody>
      </p:sp>
    </p:spTree>
    <p:extLst>
      <p:ext uri="{BB962C8B-B14F-4D97-AF65-F5344CB8AC3E}">
        <p14:creationId xmlns:p14="http://schemas.microsoft.com/office/powerpoint/2010/main" val="682496954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3E278-5C6B-2A66-39B1-282215BAA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here is a separate circulation system for the lungs.…">
            <a:extLst>
              <a:ext uri="{FF2B5EF4-FFF2-40B4-BE49-F238E27FC236}">
                <a16:creationId xmlns:a16="http://schemas.microsoft.com/office/drawing/2014/main" id="{10F2C28B-05F3-54F6-DDEC-FEE9AC76EF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8912" y="2209800"/>
            <a:ext cx="8763001" cy="46482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There is a separate circulation system for the lungs.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Because of this, blood travels through the heart twice.  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u="sng" dirty="0"/>
              <a:t>Double circulation</a:t>
            </a:r>
            <a:r>
              <a:rPr dirty="0"/>
              <a:t> is where blood passes through a chambered heart on its way back from the body, and then again on its way back from the lungs.</a:t>
            </a:r>
          </a:p>
          <a:p>
            <a:pPr lvl="1">
              <a:buFont typeface="Arial" panose="020B0604020202020204" pitchFamily="34" charset="0"/>
              <a:buChar char="•"/>
              <a:defRPr sz="2400"/>
            </a:pPr>
            <a:r>
              <a:rPr dirty="0"/>
              <a:t>The first time, as CO</a:t>
            </a:r>
            <a:r>
              <a:rPr baseline="-23416" dirty="0"/>
              <a:t>2</a:t>
            </a:r>
            <a:r>
              <a:rPr dirty="0"/>
              <a:t> rich blood.  </a:t>
            </a:r>
          </a:p>
          <a:p>
            <a:pPr lvl="1">
              <a:buFont typeface="Arial" panose="020B0604020202020204" pitchFamily="34" charset="0"/>
              <a:buChar char="•"/>
              <a:defRPr sz="2400"/>
            </a:pPr>
            <a:r>
              <a:rPr dirty="0"/>
              <a:t>The second time as O</a:t>
            </a:r>
            <a:r>
              <a:rPr baseline="-23416" dirty="0"/>
              <a:t>2</a:t>
            </a:r>
            <a:r>
              <a:rPr dirty="0"/>
              <a:t> rich blood.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8664877-568B-F764-40E0-54903803D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Circulation Systems</a:t>
            </a:r>
          </a:p>
        </p:txBody>
      </p:sp>
    </p:spTree>
    <p:extLst>
      <p:ext uri="{BB962C8B-B14F-4D97-AF65-F5344CB8AC3E}">
        <p14:creationId xmlns:p14="http://schemas.microsoft.com/office/powerpoint/2010/main" val="4222146490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42_05MammalCirculatorySys_L.jpg" descr="42_05MammalCirculatorySys_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1713" y="1854624"/>
            <a:ext cx="4119574" cy="4748952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3" name="The organization called double circulation provides for vigorous blood flow.…"/>
          <p:cNvSpPr txBox="1">
            <a:spLocks noGrp="1"/>
          </p:cNvSpPr>
          <p:nvPr>
            <p:ph type="body" sz="half" idx="1"/>
          </p:nvPr>
        </p:nvSpPr>
        <p:spPr>
          <a:xfrm>
            <a:off x="279400" y="1790700"/>
            <a:ext cx="4419600" cy="48768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The organization called double circulation provides for vigorous blood flow. 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Blood gets pumped a second time after leaving the capillaries.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Reptiles, mammals and birds have double circulation.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BC19B6-BBC0-5101-4236-B79E7BA91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Circulation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Double Circulation"/>
          <p:cNvSpPr txBox="1">
            <a:spLocks noGrp="1"/>
          </p:cNvSpPr>
          <p:nvPr>
            <p:ph type="title"/>
          </p:nvPr>
        </p:nvSpPr>
        <p:spPr>
          <a:xfrm>
            <a:off x="76200" y="228600"/>
            <a:ext cx="4953000" cy="1714500"/>
          </a:xfrm>
          <a:prstGeom prst="rect">
            <a:avLst/>
          </a:prstGeom>
        </p:spPr>
        <p:txBody>
          <a:bodyPr/>
          <a:lstStyle>
            <a:lvl1pPr>
              <a:defRPr>
                <a:effectLst>
                  <a:outerShdw blurRad="12700" dist="38100" dir="2700000" rotWithShape="0">
                    <a:srgbClr val="000000"/>
                  </a:outerShdw>
                </a:effectLst>
              </a:defRPr>
            </a:lvl1pPr>
          </a:lstStyle>
          <a:p>
            <a:r>
              <a:rPr dirty="0">
                <a:effectLst>
                  <a:outerShdw blurRad="12700" dist="38100" sx="1000" sy="1000" rotWithShape="0">
                    <a:srgbClr val="000000"/>
                  </a:outerShdw>
                </a:effectLst>
              </a:rPr>
              <a:t>Double Circulation</a:t>
            </a:r>
          </a:p>
        </p:txBody>
      </p:sp>
      <p:sp>
        <p:nvSpPr>
          <p:cNvPr id="178" name="In double circulation pressure is restored to the systemic circuit after blood has passed through the lung capillaries."/>
          <p:cNvSpPr txBox="1">
            <a:spLocks noGrp="1"/>
          </p:cNvSpPr>
          <p:nvPr>
            <p:ph type="body" sz="half" idx="1"/>
          </p:nvPr>
        </p:nvSpPr>
        <p:spPr>
          <a:xfrm>
            <a:off x="76200" y="2057400"/>
            <a:ext cx="4953000" cy="48006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rPr dirty="0"/>
              <a:t>In double circulation pressure is restored to the systemic circuit after blood has passed through the lung capillaries.</a:t>
            </a:r>
          </a:p>
        </p:txBody>
      </p:sp>
      <p:pic>
        <p:nvPicPr>
          <p:cNvPr id="179" name="image.png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836" y="4774952"/>
            <a:ext cx="4040751" cy="2025898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0" name="42_05MammalCirculatorySys_L.jpg" descr="42_05MammalCirculatorySys_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7837" y="97247"/>
            <a:ext cx="4039726" cy="4656906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Consists mostly of cardiac muscle.…"/>
          <p:cNvSpPr txBox="1">
            <a:spLocks noGrp="1"/>
          </p:cNvSpPr>
          <p:nvPr>
            <p:ph type="body" sz="half" idx="1"/>
          </p:nvPr>
        </p:nvSpPr>
        <p:spPr>
          <a:xfrm>
            <a:off x="174008" y="936171"/>
            <a:ext cx="4474191" cy="538843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Consists mostly of cardiac muscle.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It goes through a series of rhythmic contractions and relaxations to move blood.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When the chambers relax they fill; when they contract, they empty.</a:t>
            </a:r>
          </a:p>
          <a:p>
            <a:pPr lvl="1">
              <a:buFont typeface="Arial" panose="020B0604020202020204" pitchFamily="34" charset="0"/>
              <a:buChar char="•"/>
              <a:defRPr sz="2400"/>
            </a:pPr>
            <a:r>
              <a:rPr dirty="0"/>
              <a:t>Systole-contraction</a:t>
            </a:r>
          </a:p>
          <a:p>
            <a:pPr lvl="1">
              <a:buFont typeface="Arial" panose="020B0604020202020204" pitchFamily="34" charset="0"/>
              <a:buChar char="•"/>
              <a:defRPr sz="2400"/>
            </a:pPr>
            <a:r>
              <a:rPr dirty="0"/>
              <a:t>Diastole-relaxation</a:t>
            </a:r>
          </a:p>
        </p:txBody>
      </p:sp>
      <p:pic>
        <p:nvPicPr>
          <p:cNvPr id="186" name="42_06MammalHeart_L.jpg" descr="42_06MammalHeart_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7620" y="2885735"/>
            <a:ext cx="3996447" cy="335416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187" name="image.png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887470"/>
            <a:ext cx="2461689" cy="1867637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sp>
        <p:nvSpPr>
          <p:cNvPr id="188" name="Square"/>
          <p:cNvSpPr/>
          <p:nvPr/>
        </p:nvSpPr>
        <p:spPr>
          <a:xfrm>
            <a:off x="5715000" y="1524000"/>
            <a:ext cx="152400" cy="152400"/>
          </a:xfrm>
          <a:prstGeom prst="rect">
            <a:avLst/>
          </a:prstGeom>
          <a:solidFill>
            <a:srgbClr val="FFFFFF"/>
          </a:solidFill>
          <a:ln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9F38A6-ACF7-70BB-4745-5E0E2AB7A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0813" cy="936171"/>
          </a:xfrm>
        </p:spPr>
        <p:txBody>
          <a:bodyPr/>
          <a:lstStyle/>
          <a:p>
            <a:r>
              <a:rPr lang="en-US" dirty="0"/>
              <a:t>The 4 Chambered Heart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Ventricles are usually larger because they move more blood.…"/>
          <p:cNvSpPr txBox="1">
            <a:spLocks noGrp="1"/>
          </p:cNvSpPr>
          <p:nvPr>
            <p:ph type="body" sz="half" idx="1"/>
          </p:nvPr>
        </p:nvSpPr>
        <p:spPr>
          <a:xfrm>
            <a:off x="0" y="990600"/>
            <a:ext cx="5452110" cy="5797209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Ventricles are usually larger because they move more blood.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The AV valves are between the atria and ventricles.</a:t>
            </a:r>
          </a:p>
          <a:p>
            <a:pPr lvl="1">
              <a:buFont typeface="Arial" panose="020B0604020202020204" pitchFamily="34" charset="0"/>
              <a:buChar char="•"/>
              <a:defRPr sz="2400"/>
            </a:pPr>
            <a:r>
              <a:rPr dirty="0"/>
              <a:t>They prevent the back flow of blood during contraction.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Semilunar valves prevent back flow of blood while it’s in the aorta.</a:t>
            </a:r>
          </a:p>
        </p:txBody>
      </p:sp>
      <p:pic>
        <p:nvPicPr>
          <p:cNvPr id="194" name="42_06MammalHeart_L.jpg" descr="42_06MammalHeart_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2110" y="1835467"/>
            <a:ext cx="3601018" cy="3022283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18A9BB-298F-D452-0FF6-AC2C9D52A5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5401299"/>
            <a:ext cx="7772400" cy="145670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4EE5D2B-009D-1F69-F8F5-01FBEC4A5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0813" cy="990600"/>
          </a:xfrm>
        </p:spPr>
        <p:txBody>
          <a:bodyPr/>
          <a:lstStyle/>
          <a:p>
            <a:r>
              <a:rPr lang="en-US" dirty="0"/>
              <a:t>The 4 Chambered Heart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Maintaining rhythm is important because O2 is very important.…"/>
          <p:cNvSpPr txBox="1">
            <a:spLocks noGrp="1"/>
          </p:cNvSpPr>
          <p:nvPr>
            <p:ph type="body" sz="half" idx="1"/>
          </p:nvPr>
        </p:nvSpPr>
        <p:spPr>
          <a:xfrm>
            <a:off x="234026" y="1201380"/>
            <a:ext cx="4840210" cy="5113152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Maintaining rhythm is important because O</a:t>
            </a:r>
            <a:r>
              <a:rPr baseline="-22285" dirty="0"/>
              <a:t>2</a:t>
            </a:r>
            <a:r>
              <a:rPr dirty="0"/>
              <a:t> is very important.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Some cardiac muscles are self-excitable and do not need any input from the nervous system to contract.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The heart’s pacemaker is the SA node.</a:t>
            </a:r>
          </a:p>
        </p:txBody>
      </p:sp>
      <p:pic>
        <p:nvPicPr>
          <p:cNvPr id="200" name="image.png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4432" y="1441410"/>
            <a:ext cx="3459163" cy="35814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sp>
        <p:nvSpPr>
          <p:cNvPr id="201" name="Copyright ©2005 Pearson Education, Inc.  Publishing as Pearson Benjamin Cummings.  All rights reserved."/>
          <p:cNvSpPr/>
          <p:nvPr/>
        </p:nvSpPr>
        <p:spPr>
          <a:xfrm>
            <a:off x="5220615" y="4999950"/>
            <a:ext cx="3773176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buClr>
                <a:srgbClr val="000000"/>
              </a:buClr>
              <a:buFont typeface="Arial"/>
              <a:defRPr sz="600"/>
            </a:lvl1pPr>
          </a:lstStyle>
          <a:p>
            <a:r>
              <a:t>Copyright ©2005 Pearson Education, Inc.  Publishing as Pearson Benjamin Cummings.  All rights reserved.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126CC8-699E-E0A2-74B9-B8478E18FA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256" y="5599470"/>
            <a:ext cx="7772400" cy="122722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0D9D4A0-CC13-3FCE-D695-64774EB92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Heart Rhythm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It sets the rate and timing of heart contractions.…"/>
          <p:cNvSpPr txBox="1">
            <a:spLocks noGrp="1"/>
          </p:cNvSpPr>
          <p:nvPr>
            <p:ph type="body" idx="1"/>
          </p:nvPr>
        </p:nvSpPr>
        <p:spPr>
          <a:xfrm>
            <a:off x="0" y="1435100"/>
            <a:ext cx="5613400" cy="51308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It sets the rate and timing of heart contractions.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It is located in the wall of the right atrium and is made of specialized cells.</a:t>
            </a:r>
          </a:p>
          <a:p>
            <a:pPr lvl="1">
              <a:buFont typeface="Arial" panose="020B0604020202020204" pitchFamily="34" charset="0"/>
              <a:buChar char="•"/>
              <a:defRPr sz="2400"/>
            </a:pPr>
            <a:r>
              <a:rPr dirty="0"/>
              <a:t>Myogenic hearts have a pace</a:t>
            </a:r>
            <a:r>
              <a:rPr lang="en-US" dirty="0"/>
              <a:t> </a:t>
            </a:r>
            <a:r>
              <a:rPr dirty="0"/>
              <a:t>making ability that originates in the heart.</a:t>
            </a:r>
          </a:p>
          <a:p>
            <a:pPr lvl="1">
              <a:buFont typeface="Arial" panose="020B0604020202020204" pitchFamily="34" charset="0"/>
              <a:buChar char="•"/>
              <a:defRPr sz="2400"/>
            </a:pPr>
            <a:r>
              <a:rPr dirty="0"/>
              <a:t>Neurogenic hearts have contractions that originate from motor nerves. </a:t>
            </a:r>
          </a:p>
          <a:p>
            <a:pPr lvl="1">
              <a:buFont typeface="Arial" panose="020B0604020202020204" pitchFamily="34" charset="0"/>
              <a:buChar char="•"/>
              <a:defRPr sz="2400"/>
            </a:pPr>
            <a:r>
              <a:rPr dirty="0"/>
              <a:t>The human heart is myogenic.</a:t>
            </a:r>
          </a:p>
        </p:txBody>
      </p:sp>
      <p:pic>
        <p:nvPicPr>
          <p:cNvPr id="207" name="image.png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7037" y="2197100"/>
            <a:ext cx="3459163" cy="3581400"/>
          </a:xfrm>
          <a:prstGeom prst="rect">
            <a:avLst/>
          </a:prstGeom>
          <a:ln w="12700">
            <a:solidFill>
              <a:schemeClr val="tx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8" name="Copyright ©2005 Pearson Education, Inc.  Publishing as Pearson Benjamin Cummings.  All rights reserved."/>
          <p:cNvSpPr/>
          <p:nvPr/>
        </p:nvSpPr>
        <p:spPr>
          <a:xfrm>
            <a:off x="5299080" y="5768340"/>
            <a:ext cx="3822701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buClr>
                <a:srgbClr val="000000"/>
              </a:buClr>
              <a:buFont typeface="Arial"/>
              <a:defRPr sz="600"/>
            </a:lvl1pPr>
          </a:lstStyle>
          <a:p>
            <a:r>
              <a:rPr dirty="0"/>
              <a:t>Copyright ©2005 Pearson Education, Inc.  Publishing as Pearson Benjamin Cummings.  All rights reserved.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D0B5C1-01CA-4FE7-7437-063E1C772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SA Node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he SA node generates electrical impulses similar to those produced by nerve cells.…"/>
          <p:cNvSpPr txBox="1">
            <a:spLocks noGrp="1"/>
          </p:cNvSpPr>
          <p:nvPr>
            <p:ph type="body" idx="1"/>
          </p:nvPr>
        </p:nvSpPr>
        <p:spPr>
          <a:xfrm>
            <a:off x="304800" y="1257300"/>
            <a:ext cx="5168900" cy="56769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The SA node generates electrical impulses similar to those produced by nerve cells.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The cardiac muscle contains the SA node that sets the tempo for the entire heart.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The impulse is quickly passed through the muscles and passes a relay point called the AV node.</a:t>
            </a:r>
          </a:p>
        </p:txBody>
      </p:sp>
      <p:pic>
        <p:nvPicPr>
          <p:cNvPr id="214" name="image.png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4200" y="3924300"/>
            <a:ext cx="2971801" cy="2806700"/>
          </a:xfrm>
          <a:prstGeom prst="rect">
            <a:avLst/>
          </a:prstGeom>
          <a:ln w="12700">
            <a:solidFill>
              <a:schemeClr val="tx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5" name="Copyright ©2005 Pearson Education, Inc.  Publishing as Pearson Benjamin Cummings.  All rights reserved."/>
          <p:cNvSpPr/>
          <p:nvPr/>
        </p:nvSpPr>
        <p:spPr>
          <a:xfrm>
            <a:off x="5273675" y="6697662"/>
            <a:ext cx="3773176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buClr>
                <a:srgbClr val="000000"/>
              </a:buClr>
              <a:buFont typeface="Arial"/>
              <a:defRPr sz="600"/>
            </a:lvl1pPr>
          </a:lstStyle>
          <a:p>
            <a:r>
              <a:t>Copyright ©2005 Pearson Education, Inc.  Publishing as Pearson Benjamin Cummings.  All rights reserved.</a:t>
            </a:r>
          </a:p>
        </p:txBody>
      </p:sp>
      <p:pic>
        <p:nvPicPr>
          <p:cNvPr id="216" name="image.png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2137" y="838200"/>
            <a:ext cx="2971801" cy="3086100"/>
          </a:xfrm>
          <a:prstGeom prst="rect">
            <a:avLst/>
          </a:prstGeom>
          <a:ln w="12700">
            <a:solidFill>
              <a:schemeClr val="tx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48F9911-E477-298F-638D-EBBEEE719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0813" cy="966952"/>
          </a:xfrm>
        </p:spPr>
        <p:txBody>
          <a:bodyPr/>
          <a:lstStyle/>
          <a:p>
            <a:r>
              <a:rPr lang="en-US" dirty="0"/>
              <a:t>The SA Node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The AV node is located in the wall between the right atrium and right ventricle.…"/>
          <p:cNvSpPr txBox="1">
            <a:spLocks noGrp="1"/>
          </p:cNvSpPr>
          <p:nvPr>
            <p:ph type="body" sz="half" idx="1"/>
          </p:nvPr>
        </p:nvSpPr>
        <p:spPr>
          <a:xfrm>
            <a:off x="0" y="1600200"/>
            <a:ext cx="4394200" cy="50546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The AV node is located in the wall between the right atrium and right ventricle.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The AV node slightly delays the signal impulse.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The delay ensures that the atria empty before the ventricles contract.</a:t>
            </a:r>
          </a:p>
        </p:txBody>
      </p:sp>
      <p:pic>
        <p:nvPicPr>
          <p:cNvPr id="222" name="image.png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0400" y="1879600"/>
            <a:ext cx="4122738" cy="4267200"/>
          </a:xfrm>
          <a:prstGeom prst="rect">
            <a:avLst/>
          </a:prstGeom>
          <a:ln w="12700">
            <a:solidFill>
              <a:schemeClr val="tx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3" name="Copyright ©2005 Pearson Education, Inc.  Publishing as Pearson Benjamin Cummings.  All rights reserved."/>
          <p:cNvSpPr/>
          <p:nvPr/>
        </p:nvSpPr>
        <p:spPr>
          <a:xfrm>
            <a:off x="4394200" y="6146800"/>
            <a:ext cx="3773176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buClr>
                <a:srgbClr val="000000"/>
              </a:buClr>
              <a:buFont typeface="Arial"/>
              <a:defRPr sz="600"/>
            </a:lvl1pPr>
          </a:lstStyle>
          <a:p>
            <a:r>
              <a:t>Copyright ©2005 Pearson Education, Inc.  Publishing as Pearson Benjamin Cummings.  All rights reserved.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3203C34-35E0-C540-0053-0C30BEE2F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AV Node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urkinje fibers are specialized muscle fibers that conduct signals to the apex of the heart and throughout the ventricles."/>
          <p:cNvSpPr txBox="1">
            <a:spLocks noGrp="1"/>
          </p:cNvSpPr>
          <p:nvPr>
            <p:ph type="body" idx="1"/>
          </p:nvPr>
        </p:nvSpPr>
        <p:spPr>
          <a:xfrm>
            <a:off x="685800" y="1574800"/>
            <a:ext cx="77724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rPr dirty="0"/>
              <a:t>Purkinje fibers are specialized muscle fibers that conduct signals to the apex of the heart and throughout the ventricles.</a:t>
            </a:r>
          </a:p>
        </p:txBody>
      </p:sp>
      <p:pic>
        <p:nvPicPr>
          <p:cNvPr id="229" name="42_08-HeartRhythm_L.jpg" descr="42_08-HeartRhythm_L.jp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587500" y="3073400"/>
            <a:ext cx="5945188" cy="3167063"/>
          </a:xfrm>
          <a:prstGeom prst="rect">
            <a:avLst/>
          </a:prstGeom>
          <a:ln w="12700">
            <a:solidFill>
              <a:schemeClr val="tx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0" name="Copyright ©2005 Pearson Education, Inc.  Publishing as Pearson Benjamin Cummings.  All rights reserved."/>
          <p:cNvSpPr/>
          <p:nvPr/>
        </p:nvSpPr>
        <p:spPr>
          <a:xfrm>
            <a:off x="1485265" y="6240463"/>
            <a:ext cx="3773176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buClr>
                <a:srgbClr val="000000"/>
              </a:buClr>
              <a:buFont typeface="Arial"/>
              <a:defRPr sz="600"/>
            </a:lvl1pPr>
          </a:lstStyle>
          <a:p>
            <a:r>
              <a:rPr dirty="0"/>
              <a:t>Copyright ©2005 Pearson Education, Inc.  Publishing as Pearson Benjamin Cummings.  All rights reserved.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CB181B7-4728-D8C5-E77B-83AE55C8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Purkinje Fibers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control-of-heart-rate-4-728.jpg" descr="control-of-heart-rate-4-72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1398" y="2195174"/>
            <a:ext cx="4407804" cy="330585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6" name="Although the SA node sets the tempo for the heart, it is innervated by 2 nerves, the accelerans nerve and a pair of vagus nerves that run from the medulla of the brain and effect heart rate.…"/>
          <p:cNvSpPr txBox="1">
            <a:spLocks noGrp="1"/>
          </p:cNvSpPr>
          <p:nvPr>
            <p:ph type="body" sz="half" idx="1"/>
          </p:nvPr>
        </p:nvSpPr>
        <p:spPr>
          <a:xfrm>
            <a:off x="0" y="1409700"/>
            <a:ext cx="4737100" cy="5143226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Although the SA node sets the tempo for the heart, it is innervated by 2 nerves, the accelerans nerve and a pair of vagus nerves that run from the medulla of the brain and effect heart rate.</a:t>
            </a:r>
          </a:p>
          <a:p>
            <a:pPr lvl="1">
              <a:buFont typeface="Arial" panose="020B0604020202020204" pitchFamily="34" charset="0"/>
              <a:buChar char="•"/>
              <a:defRPr sz="2400"/>
            </a:pPr>
            <a:r>
              <a:rPr dirty="0"/>
              <a:t>The accelerans speeds the heart up (sympathetic).</a:t>
            </a:r>
          </a:p>
          <a:p>
            <a:pPr lvl="1">
              <a:buFont typeface="Arial" panose="020B0604020202020204" pitchFamily="34" charset="0"/>
              <a:buChar char="•"/>
              <a:defRPr sz="2400"/>
            </a:pPr>
            <a:r>
              <a:rPr dirty="0"/>
              <a:t>The vagus slows it down (parasympathetic).</a:t>
            </a:r>
          </a:p>
        </p:txBody>
      </p:sp>
      <p:sp>
        <p:nvSpPr>
          <p:cNvPr id="237" name="http://www.slideshare.net/Traceywithane/control-of-heart-rate"/>
          <p:cNvSpPr/>
          <p:nvPr/>
        </p:nvSpPr>
        <p:spPr>
          <a:xfrm>
            <a:off x="4546600" y="5461000"/>
            <a:ext cx="4584700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600" u="sng">
                <a:hlinkClick r:id="rId4"/>
              </a:defRPr>
            </a:lvl1pPr>
          </a:lstStyle>
          <a:p>
            <a:pPr>
              <a:defRPr u="none"/>
            </a:pPr>
            <a:r>
              <a:rPr u="sng">
                <a:hlinkClick r:id="rId4"/>
              </a:rPr>
              <a:t>http://www.slideshare.net/Traceywithane/control-of-heart-rate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F2BDB2C-68B8-6553-8A28-855A4845A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Heart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The medulla is located in the brainstem just above the spinal cord.…"/>
          <p:cNvSpPr txBox="1">
            <a:spLocks noGrp="1"/>
          </p:cNvSpPr>
          <p:nvPr>
            <p:ph type="body" idx="1"/>
          </p:nvPr>
        </p:nvSpPr>
        <p:spPr>
          <a:xfrm>
            <a:off x="291306" y="1244600"/>
            <a:ext cx="8559800" cy="46482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The medulla is located in the brainstem just above the spinal cord.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It contains two main divisions of the autonomic nervous system</a:t>
            </a:r>
            <a:r>
              <a:rPr lang="en-US" dirty="0"/>
              <a:t>—</a:t>
            </a:r>
            <a:r>
              <a:rPr dirty="0"/>
              <a:t>sympathetic</a:t>
            </a:r>
            <a:r>
              <a:rPr lang="en-US" dirty="0"/>
              <a:t> </a:t>
            </a:r>
            <a:r>
              <a:rPr dirty="0"/>
              <a:t>and parasympathetic.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These divisions oppose one another.</a:t>
            </a:r>
          </a:p>
        </p:txBody>
      </p:sp>
      <p:sp>
        <p:nvSpPr>
          <p:cNvPr id="242" name="The Medull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effectLst>
                  <a:outerShdw blurRad="12700" dist="38100" dir="2700000" rotWithShape="0">
                    <a:srgbClr val="000000"/>
                  </a:outerShdw>
                </a:effectLst>
              </a:defRPr>
            </a:lvl1pPr>
          </a:lstStyle>
          <a:p>
            <a:r>
              <a:rPr dirty="0">
                <a:effectLst>
                  <a:outerShdw blurRad="12700" dist="38100" sx="1000" sy="1000" rotWithShape="0">
                    <a:srgbClr val="000000"/>
                  </a:outerShdw>
                </a:effectLst>
              </a:rPr>
              <a:t>The Medulla</a:t>
            </a:r>
          </a:p>
        </p:txBody>
      </p:sp>
      <p:pic>
        <p:nvPicPr>
          <p:cNvPr id="243" name="medulla_oblongata1337488085865.jpg" descr="medulla_oblongata133748808586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458" y="3873335"/>
            <a:ext cx="5637084" cy="292133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4" name="www.medullary.com"/>
          <p:cNvSpPr/>
          <p:nvPr/>
        </p:nvSpPr>
        <p:spPr>
          <a:xfrm>
            <a:off x="1651000" y="6718300"/>
            <a:ext cx="826788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defRPr sz="600" u="sng">
                <a:hlinkClick r:id="rId3"/>
              </a:defRPr>
            </a:lvl1pPr>
          </a:lstStyle>
          <a:p>
            <a:pPr>
              <a:defRPr u="none"/>
            </a:pPr>
            <a:r>
              <a:rPr u="sng">
                <a:hlinkClick r:id="rId3"/>
              </a:rPr>
              <a:t>www.medullary.com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2032_Automatic_Innervation.jpg" descr="2032_Automatic_Innerva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3919" y="971381"/>
            <a:ext cx="2865162" cy="576613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7" name="The heart is innervated by sympathetic and parasympathetic fibers.…"/>
          <p:cNvSpPr txBox="1">
            <a:spLocks noGrp="1"/>
          </p:cNvSpPr>
          <p:nvPr>
            <p:ph type="body" idx="1"/>
          </p:nvPr>
        </p:nvSpPr>
        <p:spPr>
          <a:xfrm>
            <a:off x="127000" y="1504950"/>
            <a:ext cx="5905500" cy="514985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The heart is innervated by sympathetic and parasympathetic fibers.</a:t>
            </a:r>
          </a:p>
          <a:p>
            <a:pPr lvl="1">
              <a:buFont typeface="Arial" panose="020B0604020202020204" pitchFamily="34" charset="0"/>
              <a:buChar char="•"/>
              <a:defRPr sz="2400"/>
            </a:pPr>
            <a:r>
              <a:rPr dirty="0"/>
              <a:t>Sympathetic stimulation of the heart increases the heart rate (running from the accelerans nerve).</a:t>
            </a:r>
          </a:p>
          <a:p>
            <a:pPr lvl="1">
              <a:buFont typeface="Arial" panose="020B0604020202020204" pitchFamily="34" charset="0"/>
              <a:buChar char="•"/>
              <a:defRPr sz="2400"/>
            </a:pPr>
            <a:r>
              <a:rPr dirty="0"/>
              <a:t>Parasympathetic stimulation has the opposite effect (from the vagus nerve).</a:t>
            </a:r>
          </a:p>
        </p:txBody>
      </p:sp>
      <p:sp>
        <p:nvSpPr>
          <p:cNvPr id="248" name="The Hear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effectLst>
                  <a:outerShdw blurRad="12700" dist="38100" dir="2700000" rotWithShape="0">
                    <a:srgbClr val="000000"/>
                  </a:outerShdw>
                </a:effectLst>
              </a:defRPr>
            </a:lvl1pPr>
          </a:lstStyle>
          <a:p>
            <a:r>
              <a:rPr dirty="0">
                <a:effectLst>
                  <a:outerShdw blurRad="12700" dist="38100" sx="1000" sy="1000" rotWithShape="0">
                    <a:srgbClr val="000000"/>
                  </a:outerShdw>
                </a:effectLst>
              </a:rPr>
              <a:t>The Heart</a:t>
            </a:r>
          </a:p>
        </p:txBody>
      </p:sp>
      <p:sp>
        <p:nvSpPr>
          <p:cNvPr id="249" name="https://en.wikipedia.org/wiki/Heart_rate"/>
          <p:cNvSpPr/>
          <p:nvPr/>
        </p:nvSpPr>
        <p:spPr>
          <a:xfrm>
            <a:off x="6032500" y="6692900"/>
            <a:ext cx="1463661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defRPr sz="600" u="sng">
                <a:hlinkClick r:id="rId3"/>
              </a:defRPr>
            </a:lvl1pPr>
          </a:lstStyle>
          <a:p>
            <a:pPr>
              <a:defRPr u="none"/>
            </a:pPr>
            <a:r>
              <a:rPr u="sng">
                <a:hlinkClick r:id="rId3"/>
              </a:rPr>
              <a:t>https://en.wikipedia.org/wiki/Heart_rate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When the accelerans nerve releases epinephrine/noradrenaline, the strength and rate of heartbeat increase.…"/>
          <p:cNvSpPr txBox="1">
            <a:spLocks noGrp="1"/>
          </p:cNvSpPr>
          <p:nvPr>
            <p:ph type="body" idx="1"/>
          </p:nvPr>
        </p:nvSpPr>
        <p:spPr>
          <a:xfrm>
            <a:off x="65314" y="1258208"/>
            <a:ext cx="9013372" cy="46482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When the accelerans nerve releases epinephrine/noradrenaline, the strength and rate of heartbeat increase.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dirty="0"/>
              <a:t>In short, epinephrine release prepares the body for vigorous physical activity—fight or flight.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dirty="0"/>
              <a:t>The release is in response to exercise, increased CO</a:t>
            </a:r>
            <a:r>
              <a:rPr baseline="-5999" dirty="0"/>
              <a:t>2</a:t>
            </a:r>
            <a:r>
              <a:rPr dirty="0"/>
              <a:t> levels, low blood pressure, etc.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lang="en-US" dirty="0"/>
              <a:t>Baro- and chemoreceptors in the aorta and carotid arteries sense changes in pH and blood pressure. </a:t>
            </a:r>
            <a:endParaRPr dirty="0"/>
          </a:p>
        </p:txBody>
      </p:sp>
      <p:sp>
        <p:nvSpPr>
          <p:cNvPr id="252" name="The Hear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effectLst>
                  <a:outerShdw blurRad="12700" dist="38100" dir="2700000" rotWithShape="0">
                    <a:srgbClr val="000000"/>
                  </a:outerShdw>
                </a:effectLst>
              </a:defRPr>
            </a:lvl1pPr>
          </a:lstStyle>
          <a:p>
            <a:r>
              <a:rPr dirty="0">
                <a:effectLst>
                  <a:outerShdw blurRad="12700" dist="38100" sx="1000" sy="1000" rotWithShape="0">
                    <a:srgbClr val="000000"/>
                  </a:outerShdw>
                </a:effectLst>
              </a:rPr>
              <a:t>The Heart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A90DAD-996A-1AE9-A3AD-1505CC353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57" y="5283718"/>
            <a:ext cx="7772400" cy="151570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When the vagus nerves releases acetylcholine, the strength and rate of heartbeat decrease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When the vagus nerves releases acetylcholine, the strength and rate of heartbeat decreases.</a:t>
            </a:r>
          </a:p>
          <a:p>
            <a:pPr>
              <a:buFont typeface="Arial" panose="020B0604020202020204" pitchFamily="34" charset="0"/>
              <a:buChar char="•"/>
              <a:defRPr sz="2800"/>
            </a:pPr>
            <a:r>
              <a:rPr dirty="0"/>
              <a:t>The release has the effect of slowing the heart rate, decreasing the strength of contractions, and lowering blood pressure, etc.</a:t>
            </a:r>
          </a:p>
        </p:txBody>
      </p:sp>
      <p:sp>
        <p:nvSpPr>
          <p:cNvPr id="255" name="The Hear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effectLst>
                  <a:outerShdw blurRad="12700" dist="38100" dir="2700000" rotWithShape="0">
                    <a:srgbClr val="000000"/>
                  </a:outerShdw>
                </a:effectLst>
              </a:defRPr>
            </a:lvl1pPr>
          </a:lstStyle>
          <a:p>
            <a:r>
              <a:rPr dirty="0">
                <a:effectLst>
                  <a:outerShdw blurRad="12700" dist="38100" sx="1000" sy="1000" rotWithShape="0">
                    <a:srgbClr val="000000"/>
                  </a:outerShdw>
                </a:effectLst>
              </a:rPr>
              <a:t>The Heart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The right vagus nerve innervates the SA node, while the left vagus nerve innervates the AV node."/>
          <p:cNvSpPr txBox="1">
            <a:spLocks noGrp="1"/>
          </p:cNvSpPr>
          <p:nvPr>
            <p:ph type="body" idx="1"/>
          </p:nvPr>
        </p:nvSpPr>
        <p:spPr>
          <a:xfrm>
            <a:off x="685800" y="1587500"/>
            <a:ext cx="7770813" cy="4648200"/>
          </a:xfrm>
          <a:prstGeom prst="rect">
            <a:avLst/>
          </a:prstGeom>
        </p:spPr>
        <p:txBody>
          <a:bodyPr/>
          <a:lstStyle>
            <a:lvl1pPr marL="574040" indent="-533400">
              <a:defRPr sz="2800"/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rPr dirty="0"/>
              <a:t>The right vagus nerve innervates the SA node, while the left vagus nerve innervates the AV node.</a:t>
            </a:r>
          </a:p>
        </p:txBody>
      </p:sp>
      <p:sp>
        <p:nvSpPr>
          <p:cNvPr id="258" name="The Hear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effectLst>
                  <a:outerShdw blurRad="12700" dist="38100" dir="2700000" rotWithShape="0">
                    <a:srgbClr val="000000"/>
                  </a:outerShdw>
                </a:effectLst>
              </a:defRPr>
            </a:lvl1pPr>
          </a:lstStyle>
          <a:p>
            <a:r>
              <a:rPr dirty="0">
                <a:effectLst>
                  <a:outerShdw blurRad="12700" dist="38100" sx="1000" sy="1000" rotWithShape="0">
                    <a:srgbClr val="000000"/>
                  </a:outerShdw>
                </a:effectLst>
              </a:rPr>
              <a:t>The Heart</a:t>
            </a:r>
          </a:p>
        </p:txBody>
      </p:sp>
      <p:pic>
        <p:nvPicPr>
          <p:cNvPr id="259" name="ans_heart.png" descr="ans_he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379" y="2831710"/>
            <a:ext cx="4928642" cy="3696480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0" name="http://tmedweb.tulane.edu/pharmwiki/lib/exe/detail.php/ans_heart.png?id=introduction_to_cardiac_physiology_electrophysiology"/>
          <p:cNvSpPr/>
          <p:nvPr/>
        </p:nvSpPr>
        <p:spPr>
          <a:xfrm>
            <a:off x="3429000" y="6464300"/>
            <a:ext cx="4465115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defRPr sz="600" u="sng">
                <a:hlinkClick r:id="rId3"/>
              </a:defRPr>
            </a:lvl1pPr>
          </a:lstStyle>
          <a:p>
            <a:pPr>
              <a:defRPr u="none"/>
            </a:pPr>
            <a:r>
              <a:rPr u="sng">
                <a:hlinkClick r:id="rId3"/>
              </a:rPr>
              <a:t>http://tmedweb.tulane.edu/pharmwiki/lib/exe/detail.php/ans_heart.png?id=introduction_to_cardiac_physiology_electrophysiology</a:t>
            </a: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Cardiovascular System- Control of Heart Rate.mov" descr="Cardiovascular System- Control of Heart Rate.mov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30700" y="1739900"/>
            <a:ext cx="4343400" cy="45720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3" name="The following video explains the nervous control of the heart rate."/>
          <p:cNvSpPr txBox="1">
            <a:spLocks noGrp="1"/>
          </p:cNvSpPr>
          <p:nvPr>
            <p:ph type="body" sz="half" idx="1"/>
          </p:nvPr>
        </p:nvSpPr>
        <p:spPr>
          <a:xfrm>
            <a:off x="139700" y="1905000"/>
            <a:ext cx="3505200" cy="4648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rPr dirty="0"/>
              <a:t>The following video explains the nervous control of the heart rate.</a:t>
            </a:r>
          </a:p>
        </p:txBody>
      </p:sp>
      <p:sp>
        <p:nvSpPr>
          <p:cNvPr id="264" name="The Hear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effectLst>
                  <a:outerShdw blurRad="12700" dist="38100" dir="2700000" rotWithShape="0">
                    <a:srgbClr val="000000"/>
                  </a:outerShdw>
                </a:effectLst>
              </a:defRPr>
            </a:lvl1pPr>
          </a:lstStyle>
          <a:p>
            <a:r>
              <a:rPr dirty="0">
                <a:effectLst>
                  <a:outerShdw blurRad="12700" dist="38100" sx="1000" sy="1000" rotWithShape="0">
                    <a:srgbClr val="000000"/>
                  </a:outerShdw>
                </a:effectLst>
              </a:rPr>
              <a:t>The Heart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415" fill="hold"/>
                                        <p:tgtEl>
                                          <p:spTgt spid="2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62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2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Hormones, body temperature, and physical activity also have an effect on heart rate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574040" indent="-533400">
              <a:defRPr sz="2800"/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rPr dirty="0"/>
              <a:t>Hormones, body temperature, and physical activity also have an effect on heart rate.</a:t>
            </a:r>
          </a:p>
        </p:txBody>
      </p:sp>
      <p:sp>
        <p:nvSpPr>
          <p:cNvPr id="267" name="The Hear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effectLst>
                  <a:outerShdw blurRad="12700" dist="38100" dir="2700000" rotWithShape="0">
                    <a:srgbClr val="000000"/>
                  </a:outerShdw>
                </a:effectLst>
              </a:defRPr>
            </a:lvl1pPr>
          </a:lstStyle>
          <a:p>
            <a:r>
              <a:rPr dirty="0">
                <a:effectLst>
                  <a:outerShdw blurRad="12700" dist="38100" sx="1000" sy="1000" rotWithShape="0">
                    <a:srgbClr val="000000"/>
                  </a:outerShdw>
                </a:effectLst>
              </a:rPr>
              <a:t>The Heart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A2E18-8BD4-F016-192B-577C4BFF3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Hormones, body temperature, and physical activity also have an effect on heart rate.">
            <a:extLst>
              <a:ext uri="{FF2B5EF4-FFF2-40B4-BE49-F238E27FC236}">
                <a16:creationId xmlns:a16="http://schemas.microsoft.com/office/drawing/2014/main" id="{F1DBDD62-C95D-04C9-ABB0-C17322CF0F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93914" y="1709057"/>
            <a:ext cx="4781987" cy="5148943"/>
          </a:xfrm>
          <a:prstGeom prst="rect">
            <a:avLst/>
          </a:prstGeom>
        </p:spPr>
        <p:txBody>
          <a:bodyPr/>
          <a:lstStyle>
            <a:lvl1pPr marL="574040" indent="-533400">
              <a:defRPr sz="2800"/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blood passing through a fish heart only does so once.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heart is acting like a simple, one-way pump.</a:t>
            </a:r>
            <a:endParaRPr dirty="0"/>
          </a:p>
        </p:txBody>
      </p:sp>
      <p:sp>
        <p:nvSpPr>
          <p:cNvPr id="267" name="The Heart">
            <a:extLst>
              <a:ext uri="{FF2B5EF4-FFF2-40B4-BE49-F238E27FC236}">
                <a16:creationId xmlns:a16="http://schemas.microsoft.com/office/drawing/2014/main" id="{116735B6-DFF0-1D92-896B-2CE2782D60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effectLst>
                  <a:outerShdw blurRad="12700" dist="38100" dir="2700000" rotWithShape="0">
                    <a:srgbClr val="000000"/>
                  </a:outerShdw>
                </a:effectLst>
              </a:defRPr>
            </a:lvl1pPr>
          </a:lstStyle>
          <a:p>
            <a:r>
              <a:rPr lang="en-US" dirty="0">
                <a:effectLst>
                  <a:outerShdw blurRad="12700" dist="38100" sx="1000" sy="1000" rotWithShape="0">
                    <a:srgbClr val="000000"/>
                  </a:outerShdw>
                </a:effectLst>
              </a:rPr>
              <a:t>Single Circulation-Bony Fish</a:t>
            </a:r>
            <a:endParaRPr dirty="0">
              <a:effectLst>
                <a:outerShdw blurRad="12700" dist="38100" sx="1000" sy="1000" rotWithShape="0">
                  <a:srgbClr val="000000"/>
                </a:outerShdw>
              </a:effectLst>
            </a:endParaRPr>
          </a:p>
        </p:txBody>
      </p:sp>
      <p:pic>
        <p:nvPicPr>
          <p:cNvPr id="3" name="Picture 2" descr="A diagram of a fish's blood flow&#10;&#10;Description automatically generated">
            <a:extLst>
              <a:ext uri="{FF2B5EF4-FFF2-40B4-BE49-F238E27FC236}">
                <a16:creationId xmlns:a16="http://schemas.microsoft.com/office/drawing/2014/main" id="{572E7CA8-1762-09ED-7DC8-32018A880A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901" y="1504950"/>
            <a:ext cx="3643556" cy="437057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1FF6F6B-FFCA-CAD2-AC97-E01E4EADF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027856"/>
            <a:ext cx="7772400" cy="74589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5668000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6EB35-6BB4-9C12-1F58-EDC8D8C09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Hormones, body temperature, and physical activity also have an effect on heart rate.">
            <a:extLst>
              <a:ext uri="{FF2B5EF4-FFF2-40B4-BE49-F238E27FC236}">
                <a16:creationId xmlns:a16="http://schemas.microsoft.com/office/drawing/2014/main" id="{BBC65A1B-55B3-B8E8-EF1B-C454EF63A7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93914" y="1709057"/>
            <a:ext cx="4781987" cy="5148943"/>
          </a:xfrm>
          <a:prstGeom prst="rect">
            <a:avLst/>
          </a:prstGeom>
        </p:spPr>
        <p:txBody>
          <a:bodyPr/>
          <a:lstStyle>
            <a:lvl1pPr marL="574040" indent="-533400">
              <a:defRPr sz="2800"/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Recall the blood passes through a mammalian heart twice, once as deoxygenated blood, and once as oxygenated blood. </a:t>
            </a:r>
          </a:p>
        </p:txBody>
      </p:sp>
      <p:sp>
        <p:nvSpPr>
          <p:cNvPr id="267" name="The Heart">
            <a:extLst>
              <a:ext uri="{FF2B5EF4-FFF2-40B4-BE49-F238E27FC236}">
                <a16:creationId xmlns:a16="http://schemas.microsoft.com/office/drawing/2014/main" id="{538D7BCC-AE7B-5084-684D-3BB9ABDE95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effectLst>
                  <a:outerShdw blurRad="12700" dist="38100" dir="2700000" rotWithShape="0">
                    <a:srgbClr val="000000"/>
                  </a:outerShdw>
                </a:effectLst>
              </a:defRPr>
            </a:lvl1pPr>
          </a:lstStyle>
          <a:p>
            <a:r>
              <a:rPr lang="en-US" dirty="0">
                <a:effectLst>
                  <a:outerShdw blurRad="12700" dist="38100" sx="1000" sy="1000" rotWithShape="0">
                    <a:srgbClr val="000000"/>
                  </a:outerShdw>
                </a:effectLst>
              </a:rPr>
              <a:t>Double Circulation-Mammals</a:t>
            </a:r>
            <a:endParaRPr dirty="0">
              <a:effectLst>
                <a:outerShdw blurRad="12700" dist="38100" sx="1000" sy="1000" rotWithShape="0">
                  <a:srgbClr val="000000"/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7EA3CC-413A-AB65-0D38-DB10EBE63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027856"/>
            <a:ext cx="7772400" cy="74589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 descr="Diagram of a human body&#10;&#10;Description automatically generated">
            <a:extLst>
              <a:ext uri="{FF2B5EF4-FFF2-40B4-BE49-F238E27FC236}">
                <a16:creationId xmlns:a16="http://schemas.microsoft.com/office/drawing/2014/main" id="{77F16401-CFED-8967-F336-2EDF3A1156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901" y="1483753"/>
            <a:ext cx="3909348" cy="44420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350175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2FF8E-CEE6-511B-F253-24D8E1FD8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Hormones, body temperature, and physical activity also have an effect on heart rate.">
            <a:extLst>
              <a:ext uri="{FF2B5EF4-FFF2-40B4-BE49-F238E27FC236}">
                <a16:creationId xmlns:a16="http://schemas.microsoft.com/office/drawing/2014/main" id="{9BB32228-094A-039E-ECAB-B5FA8943AF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93914" y="1709057"/>
            <a:ext cx="6144986" cy="5148943"/>
          </a:xfrm>
          <a:prstGeom prst="rect">
            <a:avLst/>
          </a:prstGeom>
        </p:spPr>
        <p:txBody>
          <a:bodyPr/>
          <a:lstStyle>
            <a:lvl1pPr marL="574040" indent="-533400">
              <a:defRPr sz="2800"/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Coronary arteries supply the heart muscle with blood and oxygen.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When they become blocked, heart muscle becomes stressed, and a heart attack can occur.</a:t>
            </a:r>
          </a:p>
        </p:txBody>
      </p:sp>
      <p:sp>
        <p:nvSpPr>
          <p:cNvPr id="267" name="The Heart">
            <a:extLst>
              <a:ext uri="{FF2B5EF4-FFF2-40B4-BE49-F238E27FC236}">
                <a16:creationId xmlns:a16="http://schemas.microsoft.com/office/drawing/2014/main" id="{3EAE511E-C829-B434-DA33-1991CA4354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5607" y="63500"/>
            <a:ext cx="5181600" cy="1504950"/>
          </a:xfrm>
          <a:prstGeom prst="rect">
            <a:avLst/>
          </a:prstGeom>
        </p:spPr>
        <p:txBody>
          <a:bodyPr/>
          <a:lstStyle>
            <a:lvl1pPr>
              <a:defRPr>
                <a:effectLst>
                  <a:outerShdw blurRad="12700" dist="38100" dir="2700000" rotWithShape="0">
                    <a:srgbClr val="000000"/>
                  </a:outerShdw>
                </a:effectLst>
              </a:defRPr>
            </a:lvl1pPr>
          </a:lstStyle>
          <a:p>
            <a:r>
              <a:rPr lang="en-US" dirty="0">
                <a:effectLst>
                  <a:outerShdw blurRad="12700" dist="38100" sx="1000" sy="1000" rotWithShape="0">
                    <a:srgbClr val="000000"/>
                  </a:outerShdw>
                </a:effectLst>
              </a:rPr>
              <a:t>Coronary Arteries</a:t>
            </a:r>
            <a:endParaRPr dirty="0">
              <a:effectLst>
                <a:outerShdw blurRad="12700" dist="38100" sx="1000" sy="1000" rotWithShape="0">
                  <a:srgbClr val="000000"/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7CA169-CFE5-4288-4265-47EB35091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0" y="4762218"/>
            <a:ext cx="7772400" cy="203228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A close-up of a cross section of a human body&#10;&#10;Description automatically generated">
            <a:extLst>
              <a:ext uri="{FF2B5EF4-FFF2-40B4-BE49-F238E27FC236}">
                <a16:creationId xmlns:a16="http://schemas.microsoft.com/office/drawing/2014/main" id="{47DD4D46-49A3-A680-CEE7-CE1FB43D5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300" y="63500"/>
            <a:ext cx="2458592" cy="257763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A close-up of a cross-section of a human&#10;&#10;Description automatically generated">
            <a:extLst>
              <a:ext uri="{FF2B5EF4-FFF2-40B4-BE49-F238E27FC236}">
                <a16:creationId xmlns:a16="http://schemas.microsoft.com/office/drawing/2014/main" id="{D673DAEA-7C76-92FB-248A-582F70C1BD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300" y="2641139"/>
            <a:ext cx="2458592" cy="223076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580194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Calisto MT"/>
        <a:ea typeface="Calisto MT"/>
        <a:cs typeface="Calisto MT"/>
      </a:majorFont>
      <a:minorFont>
        <a:latin typeface="Calisto MT"/>
        <a:ea typeface="Calisto MT"/>
        <a:cs typeface="Calisto M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6E6E9"/>
        </a:solidFill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Calisto MT"/>
        <a:ea typeface="Calisto MT"/>
        <a:cs typeface="Calisto MT"/>
      </a:majorFont>
      <a:minorFont>
        <a:latin typeface="Calisto MT"/>
        <a:ea typeface="Calisto MT"/>
        <a:cs typeface="Calisto M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6E6E9"/>
        </a:solidFill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1989</TotalTime>
  <Words>1947</Words>
  <Application>Microsoft Macintosh PowerPoint</Application>
  <PresentationFormat>On-screen Show (4:3)</PresentationFormat>
  <Paragraphs>222</Paragraphs>
  <Slides>42</Slides>
  <Notes>31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ＭＳ Ｐゴシック</vt:lpstr>
      <vt:lpstr>Arial</vt:lpstr>
      <vt:lpstr>Lucida Grande</vt:lpstr>
      <vt:lpstr>White</vt:lpstr>
      <vt:lpstr>Chapter 42 The  Blood System</vt:lpstr>
      <vt:lpstr>PowerPoint Presentation</vt:lpstr>
      <vt:lpstr>Vertebrate Circulation</vt:lpstr>
      <vt:lpstr>3 Main Blood Vessel Types</vt:lpstr>
      <vt:lpstr>3 Main Blood Vessels</vt:lpstr>
      <vt:lpstr>Blood Vessel Types</vt:lpstr>
      <vt:lpstr>Capillaries</vt:lpstr>
      <vt:lpstr>Capillaries</vt:lpstr>
      <vt:lpstr>In the Capillary Beds</vt:lpstr>
      <vt:lpstr>In The Capillary Beds</vt:lpstr>
      <vt:lpstr>In The Capillary Beds</vt:lpstr>
      <vt:lpstr>In The Capillary Beds</vt:lpstr>
      <vt:lpstr>The Exchange of Materials</vt:lpstr>
      <vt:lpstr>Lymphatic System</vt:lpstr>
      <vt:lpstr>Lymphatic System</vt:lpstr>
      <vt:lpstr>Lymphatic System</vt:lpstr>
      <vt:lpstr>Lymphatic System</vt:lpstr>
      <vt:lpstr>Blood Vessel Types</vt:lpstr>
      <vt:lpstr>Veins</vt:lpstr>
      <vt:lpstr>Veins</vt:lpstr>
      <vt:lpstr>Summary of the Blood Vessels</vt:lpstr>
      <vt:lpstr>Different Circulation Systems</vt:lpstr>
      <vt:lpstr>Double Circulation</vt:lpstr>
      <vt:lpstr>Double Circulation</vt:lpstr>
      <vt:lpstr>The 4 Chambered Heart</vt:lpstr>
      <vt:lpstr>The 4 Chambered Heart</vt:lpstr>
      <vt:lpstr>Heart Rhythm</vt:lpstr>
      <vt:lpstr>The SA Node</vt:lpstr>
      <vt:lpstr>The SA Node</vt:lpstr>
      <vt:lpstr>The AV Node</vt:lpstr>
      <vt:lpstr>Purkinje Fibers</vt:lpstr>
      <vt:lpstr>The Heart</vt:lpstr>
      <vt:lpstr>The Medulla</vt:lpstr>
      <vt:lpstr>The Heart</vt:lpstr>
      <vt:lpstr>The Heart</vt:lpstr>
      <vt:lpstr>The Heart</vt:lpstr>
      <vt:lpstr>The Heart</vt:lpstr>
      <vt:lpstr>The Heart</vt:lpstr>
      <vt:lpstr>The Heart</vt:lpstr>
      <vt:lpstr>Single Circulation-Bony Fish</vt:lpstr>
      <vt:lpstr>Double Circulation-Mammals</vt:lpstr>
      <vt:lpstr>Coronary Arteries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MULTHAUPT, TRAVIS</cp:lastModifiedBy>
  <cp:revision>32</cp:revision>
  <dcterms:modified xsi:type="dcterms:W3CDTF">2026-03-18T13:20:01Z</dcterms:modified>
</cp:coreProperties>
</file>