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0" cap="flat">
              <a:noFill/>
              <a:miter lim="400000"/>
            </a:ln>
          </a:left>
          <a:right>
            <a:ln w="0" cap="flat">
              <a:noFill/>
              <a:miter lim="400000"/>
            </a:ln>
          </a:right>
          <a:top>
            <a:ln w="0" cap="flat">
              <a:noFill/>
              <a:miter lim="400000"/>
            </a:ln>
          </a:top>
          <a:bottom>
            <a:ln w="0" cap="flat">
              <a:noFill/>
              <a:miter lim="400000"/>
            </a:ln>
          </a:bottom>
          <a:insideH>
            <a:ln w="0" cap="flat">
              <a:noFill/>
              <a:miter lim="400000"/>
            </a:ln>
          </a:insideH>
          <a:insideV>
            <a:ln w="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355600" y="2044700"/>
            <a:ext cx="12293600" cy="3238500"/>
          </a:xfrm>
          <a:prstGeom prst="rect">
            <a:avLst/>
          </a:prstGeom>
        </p:spPr>
        <p:txBody>
          <a:bodyPr anchor="b"/>
          <a:lstStyle/>
          <a:p>
            <a:pPr/>
            <a:r>
              <a:t>Title Text</a:t>
            </a:r>
          </a:p>
        </p:txBody>
      </p:sp>
      <p:sp>
        <p:nvSpPr>
          <p:cNvPr id="12" name="Body Level One…"/>
          <p:cNvSpPr txBox="1"/>
          <p:nvPr>
            <p:ph type="body" sz="quarter" idx="1"/>
          </p:nvPr>
        </p:nvSpPr>
        <p:spPr>
          <a:xfrm>
            <a:off x="355600" y="5270500"/>
            <a:ext cx="12293600" cy="1295400"/>
          </a:xfrm>
          <a:prstGeom prst="rect">
            <a:avLst/>
          </a:prstGeom>
        </p:spPr>
        <p:txBody>
          <a:bodyPr anchor="t"/>
          <a:lstStyle>
            <a:lvl1pPr marL="0" indent="0" algn="ctr">
              <a:spcBef>
                <a:spcPts val="0"/>
              </a:spcBef>
              <a:buClr>
                <a:srgbClr val="535353"/>
              </a:buClr>
              <a:buSzTx/>
              <a:buNone/>
            </a:lvl1pPr>
            <a:lvl2pPr marL="0" indent="0" algn="ctr">
              <a:spcBef>
                <a:spcPts val="0"/>
              </a:spcBef>
              <a:buClr>
                <a:srgbClr val="535353"/>
              </a:buClr>
              <a:buSzTx/>
              <a:buNone/>
            </a:lvl2pPr>
            <a:lvl3pPr marL="0" indent="0" algn="ctr">
              <a:spcBef>
                <a:spcPts val="0"/>
              </a:spcBef>
              <a:buClr>
                <a:srgbClr val="535353"/>
              </a:buClr>
              <a:buSzTx/>
              <a:buNone/>
            </a:lvl3pPr>
            <a:lvl4pPr marL="0" indent="0" algn="ctr">
              <a:spcBef>
                <a:spcPts val="0"/>
              </a:spcBef>
              <a:buClr>
                <a:srgbClr val="535353"/>
              </a:buClr>
              <a:buSzTx/>
              <a:buNone/>
            </a:lvl4pPr>
            <a:lvl5pPr marL="0" indent="0" algn="ctr">
              <a:spcBef>
                <a:spcPts val="0"/>
              </a:spcBef>
              <a:buClr>
                <a:srgbClr val="535353"/>
              </a:buClr>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346200" y="520700"/>
            <a:ext cx="10388600" cy="5860236"/>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908800"/>
            <a:ext cx="10464800" cy="1282700"/>
          </a:xfrm>
          <a:prstGeom prst="rect">
            <a:avLst/>
          </a:prstGeom>
        </p:spPr>
        <p:txBody>
          <a:bodyPr/>
          <a:lstStyle/>
          <a:p>
            <a:pPr/>
            <a:r>
              <a:t>Title Text</a:t>
            </a:r>
          </a:p>
        </p:txBody>
      </p:sp>
      <p:sp>
        <p:nvSpPr>
          <p:cNvPr id="22" name="Body Level One…"/>
          <p:cNvSpPr txBox="1"/>
          <p:nvPr>
            <p:ph type="body" sz="quarter" idx="1"/>
          </p:nvPr>
        </p:nvSpPr>
        <p:spPr>
          <a:xfrm>
            <a:off x="1270000" y="8191500"/>
            <a:ext cx="10464800" cy="1130300"/>
          </a:xfrm>
          <a:prstGeom prst="rect">
            <a:avLst/>
          </a:prstGeom>
        </p:spPr>
        <p:txBody>
          <a:bodyPr anchor="t"/>
          <a:lstStyle>
            <a:lvl1pPr marL="0" indent="0" algn="ctr">
              <a:spcBef>
                <a:spcPts val="0"/>
              </a:spcBef>
              <a:buClr>
                <a:srgbClr val="535353"/>
              </a:buClr>
              <a:buSzTx/>
              <a:buNone/>
            </a:lvl1pPr>
            <a:lvl2pPr marL="0" indent="0" algn="ctr">
              <a:spcBef>
                <a:spcPts val="0"/>
              </a:spcBef>
              <a:buClr>
                <a:srgbClr val="535353"/>
              </a:buClr>
              <a:buSzTx/>
              <a:buNone/>
            </a:lvl2pPr>
            <a:lvl3pPr marL="0" indent="0" algn="ctr">
              <a:spcBef>
                <a:spcPts val="0"/>
              </a:spcBef>
              <a:buClr>
                <a:srgbClr val="535353"/>
              </a:buClr>
              <a:buSzTx/>
              <a:buNone/>
            </a:lvl3pPr>
            <a:lvl4pPr marL="0" indent="0" algn="ctr">
              <a:spcBef>
                <a:spcPts val="0"/>
              </a:spcBef>
              <a:buClr>
                <a:srgbClr val="535353"/>
              </a:buClr>
              <a:buSzTx/>
              <a:buNone/>
            </a:lvl4pPr>
            <a:lvl5pPr marL="0" indent="0" algn="ctr">
              <a:spcBef>
                <a:spcPts val="0"/>
              </a:spcBef>
              <a:buClr>
                <a:srgbClr val="535353"/>
              </a:buClr>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355600" y="3251200"/>
            <a:ext cx="12293600" cy="32385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05600" y="609600"/>
            <a:ext cx="5359400" cy="7759700"/>
          </a:xfrm>
          <a:prstGeom prst="rect">
            <a:avLst/>
          </a:prstGeom>
        </p:spPr>
        <p:txBody>
          <a:bodyPr lIns="91439" tIns="45719" rIns="91439" bIns="45719" anchor="t">
            <a:noAutofit/>
          </a:bodyPr>
          <a:lstStyle/>
          <a:p>
            <a:pPr/>
          </a:p>
        </p:txBody>
      </p:sp>
      <p:sp>
        <p:nvSpPr>
          <p:cNvPr id="39" name="Title Text"/>
          <p:cNvSpPr txBox="1"/>
          <p:nvPr>
            <p:ph type="title"/>
          </p:nvPr>
        </p:nvSpPr>
        <p:spPr>
          <a:xfrm>
            <a:off x="355600" y="1016000"/>
            <a:ext cx="5892800" cy="3886200"/>
          </a:xfrm>
          <a:prstGeom prst="rect">
            <a:avLst/>
          </a:prstGeom>
        </p:spPr>
        <p:txBody>
          <a:bodyPr anchor="b"/>
          <a:lstStyle/>
          <a:p>
            <a:pPr/>
            <a:r>
              <a:t>Title Text</a:t>
            </a:r>
          </a:p>
        </p:txBody>
      </p:sp>
      <p:sp>
        <p:nvSpPr>
          <p:cNvPr id="40" name="Body Level One…"/>
          <p:cNvSpPr txBox="1"/>
          <p:nvPr>
            <p:ph type="body" sz="quarter" idx="1"/>
          </p:nvPr>
        </p:nvSpPr>
        <p:spPr>
          <a:xfrm>
            <a:off x="355600" y="4889500"/>
            <a:ext cx="5892800" cy="3886200"/>
          </a:xfrm>
          <a:prstGeom prst="rect">
            <a:avLst/>
          </a:prstGeom>
        </p:spPr>
        <p:txBody>
          <a:bodyPr anchor="t"/>
          <a:lstStyle>
            <a:lvl1pPr marL="0" indent="0" algn="ctr">
              <a:spcBef>
                <a:spcPts val="0"/>
              </a:spcBef>
              <a:buClr>
                <a:srgbClr val="535353"/>
              </a:buClr>
              <a:buSzTx/>
              <a:buNone/>
            </a:lvl1pPr>
            <a:lvl2pPr marL="0" indent="0" algn="ctr">
              <a:spcBef>
                <a:spcPts val="0"/>
              </a:spcBef>
              <a:buClr>
                <a:srgbClr val="535353"/>
              </a:buClr>
              <a:buSzTx/>
              <a:buNone/>
            </a:lvl2pPr>
            <a:lvl3pPr marL="0" indent="0" algn="ctr">
              <a:spcBef>
                <a:spcPts val="0"/>
              </a:spcBef>
              <a:buClr>
                <a:srgbClr val="535353"/>
              </a:buClr>
              <a:buSzTx/>
              <a:buNone/>
            </a:lvl3pPr>
            <a:lvl4pPr marL="0" indent="0" algn="ctr">
              <a:spcBef>
                <a:spcPts val="0"/>
              </a:spcBef>
              <a:buClr>
                <a:srgbClr val="535353"/>
              </a:buClr>
              <a:buSzTx/>
              <a:buNone/>
            </a:lvl4pPr>
            <a:lvl5pPr marL="0" indent="0" algn="ctr">
              <a:spcBef>
                <a:spcPts val="0"/>
              </a:spcBef>
              <a:buClr>
                <a:srgbClr val="535353"/>
              </a:buClr>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520700" indent="-520700">
              <a:lnSpc>
                <a:spcPct val="120000"/>
              </a:lnSpc>
              <a:spcBef>
                <a:spcPts val="4600"/>
              </a:spcBef>
              <a:defRPr sz="4600"/>
            </a:lvl1pPr>
            <a:lvl2pPr marL="1041400" indent="-520700">
              <a:lnSpc>
                <a:spcPct val="120000"/>
              </a:lnSpc>
              <a:spcBef>
                <a:spcPts val="4600"/>
              </a:spcBef>
              <a:defRPr sz="4600"/>
            </a:lvl2pPr>
            <a:lvl3pPr marL="1562100" indent="-520700">
              <a:lnSpc>
                <a:spcPct val="120000"/>
              </a:lnSpc>
              <a:spcBef>
                <a:spcPts val="4600"/>
              </a:spcBef>
              <a:defRPr sz="4600"/>
            </a:lvl3pPr>
            <a:lvl4pPr marL="2082800" indent="-520700">
              <a:lnSpc>
                <a:spcPct val="120000"/>
              </a:lnSpc>
              <a:spcBef>
                <a:spcPts val="4600"/>
              </a:spcBef>
              <a:defRPr sz="4600"/>
            </a:lvl4pPr>
            <a:lvl5pPr marL="2603500" indent="-520700">
              <a:lnSpc>
                <a:spcPct val="120000"/>
              </a:lnSpc>
              <a:spcBef>
                <a:spcPts val="4600"/>
              </a:spcBef>
              <a:defRPr sz="46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870700" y="2781300"/>
            <a:ext cx="5283200" cy="61849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355600" y="2730500"/>
            <a:ext cx="5892800" cy="62992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762000" y="762000"/>
            <a:ext cx="11468100" cy="8216900"/>
          </a:xfrm>
          <a:prstGeom prst="rect">
            <a:avLst/>
          </a:prstGeom>
        </p:spPr>
        <p:txBody>
          <a:bodyPr/>
          <a:lstStyle>
            <a:lvl1pPr marL="520700" indent="-520700">
              <a:lnSpc>
                <a:spcPct val="120000"/>
              </a:lnSpc>
              <a:spcBef>
                <a:spcPts val="4600"/>
              </a:spcBef>
              <a:defRPr sz="4600"/>
            </a:lvl1pPr>
            <a:lvl2pPr marL="1041400" indent="-520700">
              <a:lnSpc>
                <a:spcPct val="120000"/>
              </a:lnSpc>
              <a:spcBef>
                <a:spcPts val="4600"/>
              </a:spcBef>
              <a:defRPr sz="4600"/>
            </a:lvl2pPr>
            <a:lvl3pPr marL="1562100" indent="-520700">
              <a:lnSpc>
                <a:spcPct val="120000"/>
              </a:lnSpc>
              <a:spcBef>
                <a:spcPts val="4600"/>
              </a:spcBef>
              <a:defRPr sz="4600"/>
            </a:lvl3pPr>
            <a:lvl4pPr marL="2082800" indent="-520700">
              <a:lnSpc>
                <a:spcPct val="120000"/>
              </a:lnSpc>
              <a:spcBef>
                <a:spcPts val="4600"/>
              </a:spcBef>
              <a:defRPr sz="4600"/>
            </a:lvl4pPr>
            <a:lvl5pPr marL="2603500" indent="-520700">
              <a:lnSpc>
                <a:spcPct val="120000"/>
              </a:lnSpc>
              <a:spcBef>
                <a:spcPts val="4600"/>
              </a:spcBef>
              <a:defRPr sz="4600"/>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2-033_1302x975.jpeg"/>
          <p:cNvSpPr/>
          <p:nvPr>
            <p:ph type="pic" sz="quarter" idx="13"/>
          </p:nvPr>
        </p:nvSpPr>
        <p:spPr>
          <a:xfrm>
            <a:off x="6654800" y="5029200"/>
            <a:ext cx="5803900" cy="4216400"/>
          </a:xfrm>
          <a:prstGeom prst="rect">
            <a:avLst/>
          </a:prstGeom>
        </p:spPr>
        <p:txBody>
          <a:bodyPr lIns="91439" tIns="45719" rIns="91439" bIns="45719" anchor="t">
            <a:noAutofit/>
          </a:bodyPr>
          <a:lstStyle/>
          <a:p>
            <a:pPr/>
          </a:p>
        </p:txBody>
      </p:sp>
      <p:sp>
        <p:nvSpPr>
          <p:cNvPr id="84" name="Image"/>
          <p:cNvSpPr/>
          <p:nvPr>
            <p:ph type="pic" sz="quarter" idx="14"/>
          </p:nvPr>
        </p:nvSpPr>
        <p:spPr>
          <a:xfrm>
            <a:off x="6664613" y="508000"/>
            <a:ext cx="5803901" cy="4216400"/>
          </a:xfrm>
          <a:prstGeom prst="rect">
            <a:avLst/>
          </a:prstGeom>
        </p:spPr>
        <p:txBody>
          <a:bodyPr lIns="91439" tIns="45719" rIns="91439" bIns="45719" anchor="t">
            <a:noAutofit/>
          </a:bodyPr>
          <a:lstStyle/>
          <a:p>
            <a:pPr/>
          </a:p>
        </p:txBody>
      </p:sp>
      <p:sp>
        <p:nvSpPr>
          <p:cNvPr id="85" name="2-10-superquadro_1631x2178.jpeg"/>
          <p:cNvSpPr/>
          <p:nvPr>
            <p:ph type="pic" idx="15"/>
          </p:nvPr>
        </p:nvSpPr>
        <p:spPr>
          <a:xfrm>
            <a:off x="533400" y="508000"/>
            <a:ext cx="5808231" cy="8737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5689600"/>
            <a:ext cx="10464800" cy="508000"/>
          </a:xfrm>
          <a:prstGeom prst="rect">
            <a:avLst/>
          </a:prstGeom>
        </p:spPr>
        <p:txBody>
          <a:bodyPr anchor="t">
            <a:spAutoFit/>
          </a:bodyPr>
          <a:lstStyle>
            <a:lvl1pPr marL="0" indent="0" algn="ctr">
              <a:spcBef>
                <a:spcPts val="0"/>
              </a:spcBef>
              <a:buSzTx/>
              <a:buNone/>
              <a:defRPr sz="2800"/>
            </a:lvl1pPr>
          </a:lstStyle>
          <a:p>
            <a:pPr/>
            <a:r>
              <a:t>–Johnny Appleseed</a:t>
            </a:r>
          </a:p>
        </p:txBody>
      </p:sp>
      <p:sp>
        <p:nvSpPr>
          <p:cNvPr id="94" name="“Type a quote here.”"/>
          <p:cNvSpPr txBox="1"/>
          <p:nvPr>
            <p:ph type="body" sz="quarter" idx="14"/>
          </p:nvPr>
        </p:nvSpPr>
        <p:spPr>
          <a:xfrm>
            <a:off x="1270000" y="4152900"/>
            <a:ext cx="10464800" cy="647700"/>
          </a:xfrm>
          <a:prstGeom prst="rect">
            <a:avLst/>
          </a:prstGeom>
        </p:spPr>
        <p:txBody>
          <a:bodyPr>
            <a:spAutoFit/>
          </a:bodyPr>
          <a:lstStyle>
            <a:lvl1pPr marL="0" indent="0" algn="ctr">
              <a:spcBef>
                <a:spcPts val="0"/>
              </a:spcBef>
              <a:buSzTx/>
              <a:buNone/>
            </a:lvl1pPr>
          </a:lstStyle>
          <a:p>
            <a:pPr/>
            <a:r>
              <a:t>“Type a quote here.”</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355600" y="254000"/>
            <a:ext cx="122936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355600" y="2730500"/>
            <a:ext cx="12293600" cy="629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4599" y="9270999"/>
            <a:ext cx="342901" cy="355601"/>
          </a:xfrm>
          <a:prstGeom prst="rect">
            <a:avLst/>
          </a:prstGeom>
          <a:ln w="12700">
            <a:miter lim="400000"/>
          </a:ln>
        </p:spPr>
        <p:txBody>
          <a:bodyPr wrap="none" lIns="50800" tIns="50800" rIns="50800" bIns="50800" anchor="b">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1pPr>
      <a:lvl2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2pPr>
      <a:lvl3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3pPr>
      <a:lvl4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4pPr>
      <a:lvl5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5pPr>
      <a:lvl6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6pPr>
      <a:lvl7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7pPr>
      <a:lvl8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8pPr>
      <a:lvl9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9pPr>
    </p:titleStyle>
    <p:bodyStyle>
      <a:lvl1pPr marL="4318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1pPr>
      <a:lvl2pPr marL="8636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2pPr>
      <a:lvl3pPr marL="12954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3pPr>
      <a:lvl4pPr marL="17272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4pPr>
      <a:lvl5pPr marL="21590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5pPr>
      <a:lvl6pPr marL="25908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6pPr>
      <a:lvl7pPr marL="30226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7pPr>
      <a:lvl8pPr marL="34544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8pPr>
      <a:lvl9pPr marL="38862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image" Target="../media/image14.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tif"/><Relationship Id="rId3" Type="http://schemas.openxmlformats.org/officeDocument/2006/relationships/image" Target="../media/image20.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tif"/><Relationship Id="rId3" Type="http://schemas.openxmlformats.org/officeDocument/2006/relationships/image" Target="../media/image23.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Energy and physical Resources"/>
          <p:cNvSpPr txBox="1"/>
          <p:nvPr>
            <p:ph type="ctrTitle"/>
          </p:nvPr>
        </p:nvSpPr>
        <p:spPr>
          <a:prstGeom prst="rect">
            <a:avLst/>
          </a:prstGeom>
        </p:spPr>
        <p:txBody>
          <a:bodyPr/>
          <a:lstStyle>
            <a:lvl1pPr>
              <a:defRPr sz="8400"/>
            </a:lvl1pPr>
          </a:lstStyle>
          <a:p>
            <a:pPr/>
            <a:r>
              <a:t>Energy and physical Resources</a:t>
            </a:r>
          </a:p>
        </p:txBody>
      </p:sp>
      <p:sp>
        <p:nvSpPr>
          <p:cNvPr id="120" name="Essential Idea:  Models of electrical energy have developed with time as our understanding of the science has developed.  With this man has created a multitude of devices to harness the power and flexibility of electricity."/>
          <p:cNvSpPr txBox="1"/>
          <p:nvPr>
            <p:ph type="subTitle" sz="half" idx="1"/>
          </p:nvPr>
        </p:nvSpPr>
        <p:spPr>
          <a:xfrm>
            <a:off x="355600" y="5702300"/>
            <a:ext cx="12293600" cy="2936082"/>
          </a:xfrm>
          <a:prstGeom prst="rect">
            <a:avLst/>
          </a:prstGeom>
        </p:spPr>
        <p:txBody>
          <a:bodyPr/>
          <a:lstStyle/>
          <a:p>
            <a:pPr algn="l" defTabSz="251460">
              <a:buClrTx/>
              <a:defRPr sz="3960">
                <a:solidFill>
                  <a:srgbClr val="000000"/>
                </a:solidFill>
                <a:latin typeface="Cambria"/>
                <a:ea typeface="Cambria"/>
                <a:cs typeface="Cambria"/>
                <a:sym typeface="Cambria"/>
              </a:defRPr>
            </a:pPr>
            <a:r>
              <a:rPr b="1"/>
              <a:t>Essential Idea:</a:t>
            </a:r>
            <a:r>
              <a:t>  Models of electrical energy have developed with time as our understanding of the science has developed.  With this man has created a multitude of devices to harness the power and flexibility of electricity.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Lightning"/>
          <p:cNvSpPr txBox="1"/>
          <p:nvPr>
            <p:ph type="title"/>
          </p:nvPr>
        </p:nvSpPr>
        <p:spPr>
          <a:prstGeom prst="rect">
            <a:avLst/>
          </a:prstGeom>
        </p:spPr>
        <p:txBody>
          <a:bodyPr/>
          <a:lstStyle/>
          <a:p>
            <a:pPr/>
            <a:r>
              <a:t>Lightning</a:t>
            </a:r>
          </a:p>
        </p:txBody>
      </p:sp>
      <p:sp>
        <p:nvSpPr>
          <p:cNvPr id="123" name="Lightning is an electrostatic discharge between two electrically charged regions in the atmosphere."/>
          <p:cNvSpPr txBox="1"/>
          <p:nvPr>
            <p:ph type="body" sz="half" idx="1"/>
          </p:nvPr>
        </p:nvSpPr>
        <p:spPr>
          <a:xfrm>
            <a:off x="355600" y="2730500"/>
            <a:ext cx="5523508" cy="6299200"/>
          </a:xfrm>
          <a:prstGeom prst="rect">
            <a:avLst/>
          </a:prstGeom>
        </p:spPr>
        <p:txBody>
          <a:bodyPr/>
          <a:lstStyle/>
          <a:p>
            <a:pPr/>
            <a:r>
              <a:t>Lightning is an electrostatic discharge between two electrically charged regions in the atmosphere.</a:t>
            </a:r>
          </a:p>
        </p:txBody>
      </p:sp>
      <p:pic>
        <p:nvPicPr>
          <p:cNvPr id="124" name="Image" descr="Image"/>
          <p:cNvPicPr>
            <a:picLocks noChangeAspect="1"/>
          </p:cNvPicPr>
          <p:nvPr/>
        </p:nvPicPr>
        <p:blipFill>
          <a:blip r:embed="rId2">
            <a:extLst/>
          </a:blip>
          <a:stretch>
            <a:fillRect/>
          </a:stretch>
        </p:blipFill>
        <p:spPr>
          <a:xfrm>
            <a:off x="5901428" y="3060557"/>
            <a:ext cx="7001772" cy="5639086"/>
          </a:xfrm>
          <a:prstGeom prst="rect">
            <a:avLst/>
          </a:prstGeom>
          <a:ln w="12700">
            <a:miter lim="400000"/>
          </a:ln>
        </p:spPr>
      </p:pic>
      <p:sp>
        <p:nvSpPr>
          <p:cNvPr id="125" name="https://wordpress.accuweather.com/wp-content/uploads/2018/07/ap-18181235713209-1.jpg?w=632"/>
          <p:cNvSpPr txBox="1"/>
          <p:nvPr/>
        </p:nvSpPr>
        <p:spPr>
          <a:xfrm>
            <a:off x="5877297" y="8699499"/>
            <a:ext cx="3104406"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https://wordpress.accuweather.com/wp-content/uploads/2018/07/ap-18181235713209-1.jpg?w=632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Static Electricity"/>
          <p:cNvSpPr txBox="1"/>
          <p:nvPr>
            <p:ph type="title"/>
          </p:nvPr>
        </p:nvSpPr>
        <p:spPr>
          <a:prstGeom prst="rect">
            <a:avLst/>
          </a:prstGeom>
        </p:spPr>
        <p:txBody>
          <a:bodyPr/>
          <a:lstStyle/>
          <a:p>
            <a:pPr/>
            <a:r>
              <a:t>Static Electricity</a:t>
            </a:r>
          </a:p>
        </p:txBody>
      </p:sp>
      <p:sp>
        <p:nvSpPr>
          <p:cNvPr id="128" name="Static electricity results from an imbalance of electric charges on or within a material."/>
          <p:cNvSpPr txBox="1"/>
          <p:nvPr>
            <p:ph type="body" sz="half" idx="1"/>
          </p:nvPr>
        </p:nvSpPr>
        <p:spPr>
          <a:xfrm>
            <a:off x="355600" y="2730500"/>
            <a:ext cx="5679927" cy="6299200"/>
          </a:xfrm>
          <a:prstGeom prst="rect">
            <a:avLst/>
          </a:prstGeom>
        </p:spPr>
        <p:txBody>
          <a:bodyPr/>
          <a:lstStyle/>
          <a:p>
            <a:pPr/>
            <a:r>
              <a:t>Static electricity results from an imbalance of electric charges on or within a material.  </a:t>
            </a:r>
          </a:p>
        </p:txBody>
      </p:sp>
      <p:pic>
        <p:nvPicPr>
          <p:cNvPr id="129" name="Image" descr="Image"/>
          <p:cNvPicPr>
            <a:picLocks noChangeAspect="1"/>
          </p:cNvPicPr>
          <p:nvPr/>
        </p:nvPicPr>
        <p:blipFill>
          <a:blip r:embed="rId2">
            <a:extLst/>
          </a:blip>
          <a:stretch>
            <a:fillRect/>
          </a:stretch>
        </p:blipFill>
        <p:spPr>
          <a:xfrm>
            <a:off x="6081046" y="3950019"/>
            <a:ext cx="6862508" cy="3860162"/>
          </a:xfrm>
          <a:prstGeom prst="rect">
            <a:avLst/>
          </a:prstGeom>
          <a:ln w="12700">
            <a:miter lim="400000"/>
          </a:ln>
        </p:spPr>
      </p:pic>
      <p:sp>
        <p:nvSpPr>
          <p:cNvPr id="130" name="https://tehnoblog.org/wp-content/uploads/2019/01/Static-Electricity-1024x576.png"/>
          <p:cNvSpPr txBox="1"/>
          <p:nvPr/>
        </p:nvSpPr>
        <p:spPr>
          <a:xfrm>
            <a:off x="6082431" y="7810499"/>
            <a:ext cx="2567138"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https://tehnoblog.org/wp-content/uploads/2019/01/Static-Electricity-1024x576.png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francis Hauksbee"/>
          <p:cNvSpPr txBox="1"/>
          <p:nvPr>
            <p:ph type="title"/>
          </p:nvPr>
        </p:nvSpPr>
        <p:spPr>
          <a:prstGeom prst="rect">
            <a:avLst/>
          </a:prstGeom>
        </p:spPr>
        <p:txBody>
          <a:bodyPr/>
          <a:lstStyle/>
          <a:p>
            <a:pPr/>
            <a:r>
              <a:t>francis Hauksbee</a:t>
            </a:r>
          </a:p>
        </p:txBody>
      </p:sp>
      <p:sp>
        <p:nvSpPr>
          <p:cNvPr id="133" name="Hauksbee was able to place a small amount of mercury in the glass of a special generator, evacuated the air to create a vacuum, and then rubbed the ball of a von Guericke generator to build up a charge on his hand.  When he touched the glass bell containing the mercury, it created a visible glow.…"/>
          <p:cNvSpPr txBox="1"/>
          <p:nvPr>
            <p:ph type="body" sz="half" idx="1"/>
          </p:nvPr>
        </p:nvSpPr>
        <p:spPr>
          <a:prstGeom prst="rect">
            <a:avLst/>
          </a:prstGeom>
        </p:spPr>
        <p:txBody>
          <a:bodyPr/>
          <a:lstStyle/>
          <a:p>
            <a:pPr marL="371347" indent="-371347" defTabSz="502412">
              <a:spcBef>
                <a:spcPts val="3200"/>
              </a:spcBef>
              <a:defRPr sz="3268"/>
            </a:pPr>
            <a:r>
              <a:t>Hauksbee was able to place a small amount of mercury in the glass of a special generator, evacuated the air to create a vacuum, and then rubbed the ball of a von Guericke generator to build up a charge on his hand.  When he touched the glass bell containing the mercury, it created a visible glow.</a:t>
            </a:r>
          </a:p>
          <a:p>
            <a:pPr marL="371347" indent="-371347" defTabSz="502412">
              <a:spcBef>
                <a:spcPts val="3200"/>
              </a:spcBef>
              <a:defRPr sz="3268"/>
            </a:pPr>
            <a:r>
              <a:t>This was the first step towards understanding static electricity.</a:t>
            </a:r>
          </a:p>
        </p:txBody>
      </p:sp>
      <p:pic>
        <p:nvPicPr>
          <p:cNvPr id="134" name="Image" descr="Image"/>
          <p:cNvPicPr>
            <a:picLocks noChangeAspect="1"/>
          </p:cNvPicPr>
          <p:nvPr/>
        </p:nvPicPr>
        <p:blipFill>
          <a:blip r:embed="rId2">
            <a:extLst/>
          </a:blip>
          <a:stretch>
            <a:fillRect/>
          </a:stretch>
        </p:blipFill>
        <p:spPr>
          <a:xfrm>
            <a:off x="6271698" y="4073082"/>
            <a:ext cx="6481204" cy="3614036"/>
          </a:xfrm>
          <a:prstGeom prst="rect">
            <a:avLst/>
          </a:prstGeom>
          <a:ln w="12700">
            <a:miter lim="400000"/>
          </a:ln>
        </p:spPr>
      </p:pic>
      <p:sp>
        <p:nvSpPr>
          <p:cNvPr id="135" name="https://en.wikipedia.org/wiki/Otto_von_Guericke#/media/File:Guericke_Sulfur_globe.jpg"/>
          <p:cNvSpPr txBox="1"/>
          <p:nvPr/>
        </p:nvSpPr>
        <p:spPr>
          <a:xfrm>
            <a:off x="6242050" y="7721600"/>
            <a:ext cx="2857761"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sz="600" u="sng">
                <a:solidFill>
                  <a:srgbClr val="000000"/>
                </a:solidFill>
                <a:latin typeface="Times"/>
                <a:ea typeface="Times"/>
                <a:cs typeface="Times"/>
                <a:sym typeface="Times"/>
              </a:defRPr>
            </a:lvl1pPr>
          </a:lstStyle>
          <a:p>
            <a:pPr/>
            <a:r>
              <a:t>https://en.wikipedia.org/wiki/Otto_von_Guericke#/media/File:Guericke_Sulfur_globe.jpg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Benjamin Franklin"/>
          <p:cNvSpPr txBox="1"/>
          <p:nvPr>
            <p:ph type="title"/>
          </p:nvPr>
        </p:nvSpPr>
        <p:spPr>
          <a:prstGeom prst="rect">
            <a:avLst/>
          </a:prstGeom>
        </p:spPr>
        <p:txBody>
          <a:bodyPr/>
          <a:lstStyle/>
          <a:p>
            <a:pPr/>
            <a:r>
              <a:t>Benjamin Franklin</a:t>
            </a:r>
          </a:p>
        </p:txBody>
      </p:sp>
      <p:sp>
        <p:nvSpPr>
          <p:cNvPr id="138" name="The work of Franklin was crucial to identifying the effects of and proposing causes of electricity.…"/>
          <p:cNvSpPr txBox="1"/>
          <p:nvPr>
            <p:ph type="body" sz="half" idx="1"/>
          </p:nvPr>
        </p:nvSpPr>
        <p:spPr>
          <a:prstGeom prst="rect">
            <a:avLst/>
          </a:prstGeom>
        </p:spPr>
        <p:txBody>
          <a:bodyPr/>
          <a:lstStyle/>
          <a:p>
            <a:pPr/>
            <a:r>
              <a:t>The work of Franklin was crucial to identifying the effects of and proposing causes of electricity.</a:t>
            </a:r>
          </a:p>
          <a:p>
            <a:pPr/>
            <a:r>
              <a:t>The famous kite experiment, but a little different than is depicted in traditional lore.</a:t>
            </a:r>
          </a:p>
        </p:txBody>
      </p:sp>
      <p:pic>
        <p:nvPicPr>
          <p:cNvPr id="139" name="Image" descr="Image"/>
          <p:cNvPicPr>
            <a:picLocks noChangeAspect="1"/>
          </p:cNvPicPr>
          <p:nvPr/>
        </p:nvPicPr>
        <p:blipFill>
          <a:blip r:embed="rId2">
            <a:extLst/>
          </a:blip>
          <a:stretch>
            <a:fillRect/>
          </a:stretch>
        </p:blipFill>
        <p:spPr>
          <a:xfrm>
            <a:off x="6125121" y="2886681"/>
            <a:ext cx="6774358" cy="5986838"/>
          </a:xfrm>
          <a:prstGeom prst="rect">
            <a:avLst/>
          </a:prstGeom>
          <a:ln w="12700">
            <a:miter lim="400000"/>
          </a:ln>
        </p:spPr>
      </p:pic>
      <p:sp>
        <p:nvSpPr>
          <p:cNvPr id="140" name="https://art.famsf.org/sites/default/files/styles/artwork_view/public/artwork/anderson/0607200714410005.jpg?itok=nwXIWesd"/>
          <p:cNvSpPr txBox="1"/>
          <p:nvPr/>
        </p:nvSpPr>
        <p:spPr>
          <a:xfrm>
            <a:off x="6101518" y="8839199"/>
            <a:ext cx="3824363"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https://art.famsf.org/sites/default/files/styles/artwork_view/public/artwork/anderson/0607200714410005.jpg?itok=nwXIWesd</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Benjamin Franklin"/>
          <p:cNvSpPr txBox="1"/>
          <p:nvPr>
            <p:ph type="title"/>
          </p:nvPr>
        </p:nvSpPr>
        <p:spPr>
          <a:prstGeom prst="rect">
            <a:avLst/>
          </a:prstGeom>
        </p:spPr>
        <p:txBody>
          <a:bodyPr/>
          <a:lstStyle/>
          <a:p>
            <a:pPr/>
            <a:r>
              <a:t>Benjamin Franklin</a:t>
            </a:r>
          </a:p>
        </p:txBody>
      </p:sp>
      <p:sp>
        <p:nvSpPr>
          <p:cNvPr id="143" name="Collected charge from the kite into a Leyden jar.…"/>
          <p:cNvSpPr txBox="1"/>
          <p:nvPr>
            <p:ph type="body" sz="half" idx="1"/>
          </p:nvPr>
        </p:nvSpPr>
        <p:spPr>
          <a:xfrm>
            <a:off x="355600" y="2724150"/>
            <a:ext cx="5892800" cy="6299200"/>
          </a:xfrm>
          <a:prstGeom prst="rect">
            <a:avLst/>
          </a:prstGeom>
        </p:spPr>
        <p:txBody>
          <a:bodyPr/>
          <a:lstStyle/>
          <a:p>
            <a:pPr/>
            <a:r>
              <a:t>Collected charge from the kite into a Leyden jar.</a:t>
            </a:r>
          </a:p>
          <a:p>
            <a:pPr/>
            <a:r>
              <a:t>A Leyden jar is essentially a capacitor—it stores charge.</a:t>
            </a:r>
          </a:p>
          <a:p>
            <a:pPr/>
            <a:r>
              <a:t>Franklin concluded lightning was electrical in composition.</a:t>
            </a:r>
          </a:p>
        </p:txBody>
      </p:sp>
      <p:pic>
        <p:nvPicPr>
          <p:cNvPr id="144" name="Image" descr="Image"/>
          <p:cNvPicPr>
            <a:picLocks noChangeAspect="1"/>
          </p:cNvPicPr>
          <p:nvPr/>
        </p:nvPicPr>
        <p:blipFill>
          <a:blip r:embed="rId2">
            <a:extLst/>
          </a:blip>
          <a:stretch>
            <a:fillRect/>
          </a:stretch>
        </p:blipFill>
        <p:spPr>
          <a:xfrm>
            <a:off x="6197187" y="3306607"/>
            <a:ext cx="6845713" cy="5134286"/>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Luigi Galvani"/>
          <p:cNvSpPr txBox="1"/>
          <p:nvPr>
            <p:ph type="title"/>
          </p:nvPr>
        </p:nvSpPr>
        <p:spPr>
          <a:prstGeom prst="rect">
            <a:avLst/>
          </a:prstGeom>
        </p:spPr>
        <p:txBody>
          <a:bodyPr/>
          <a:lstStyle/>
          <a:p>
            <a:pPr/>
            <a:r>
              <a:t>Luigi Galvani</a:t>
            </a:r>
          </a:p>
        </p:txBody>
      </p:sp>
      <p:sp>
        <p:nvSpPr>
          <p:cNvPr id="147" name="A lot of work was being done on electricity in the 18th century, and many different types of experiments were being performed to determine what it was.…"/>
          <p:cNvSpPr txBox="1"/>
          <p:nvPr>
            <p:ph type="body" sz="half" idx="1"/>
          </p:nvPr>
        </p:nvSpPr>
        <p:spPr>
          <a:xfrm>
            <a:off x="355600" y="2730500"/>
            <a:ext cx="6599778" cy="6299200"/>
          </a:xfrm>
          <a:prstGeom prst="rect">
            <a:avLst/>
          </a:prstGeom>
        </p:spPr>
        <p:txBody>
          <a:bodyPr/>
          <a:lstStyle/>
          <a:p>
            <a:pPr/>
            <a:r>
              <a:t>A lot of work was being done on electricity in the 18</a:t>
            </a:r>
            <a:r>
              <a:rPr baseline="31999"/>
              <a:t>th</a:t>
            </a:r>
            <a:r>
              <a:t> century, and many different types of experiments were being performed to determine what it was.</a:t>
            </a:r>
          </a:p>
          <a:p>
            <a:pPr/>
            <a:r>
              <a:t>Galvani is best known for discovering “animal electricity.”</a:t>
            </a:r>
          </a:p>
        </p:txBody>
      </p:sp>
      <p:pic>
        <p:nvPicPr>
          <p:cNvPr id="148" name="Image" descr="Image"/>
          <p:cNvPicPr>
            <a:picLocks noChangeAspect="1"/>
          </p:cNvPicPr>
          <p:nvPr/>
        </p:nvPicPr>
        <p:blipFill>
          <a:blip r:embed="rId2">
            <a:extLst/>
          </a:blip>
          <a:stretch>
            <a:fillRect/>
          </a:stretch>
        </p:blipFill>
        <p:spPr>
          <a:xfrm>
            <a:off x="7391724" y="2279601"/>
            <a:ext cx="5250727" cy="7200998"/>
          </a:xfrm>
          <a:prstGeom prst="rect">
            <a:avLst/>
          </a:prstGeom>
          <a:ln w="12700">
            <a:miter lim="400000"/>
          </a:ln>
        </p:spPr>
      </p:pic>
      <p:sp>
        <p:nvSpPr>
          <p:cNvPr id="149" name="https://en.wikipedia.org/wiki/Luigi_Galvani#/media/File:Luigi_Galvani,_oil-painting.jpg"/>
          <p:cNvSpPr txBox="1"/>
          <p:nvPr/>
        </p:nvSpPr>
        <p:spPr>
          <a:xfrm>
            <a:off x="7354099" y="9443170"/>
            <a:ext cx="2838824" cy="20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100"/>
              </a:lnSpc>
              <a:defRPr sz="600" u="sng">
                <a:solidFill>
                  <a:srgbClr val="000000"/>
                </a:solidFill>
                <a:latin typeface="Times"/>
                <a:ea typeface="Times"/>
                <a:cs typeface="Times"/>
                <a:sym typeface="Times"/>
              </a:defRPr>
            </a:lvl1pPr>
          </a:lstStyle>
          <a:p>
            <a:pPr/>
            <a:r>
              <a:t>https://en.wikipedia.org/wiki/Luigi_Galvani#/media/File:Luigi_Galvani,_oil-painting.jpg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Luigi Galvani"/>
          <p:cNvSpPr txBox="1"/>
          <p:nvPr>
            <p:ph type="title"/>
          </p:nvPr>
        </p:nvSpPr>
        <p:spPr>
          <a:prstGeom prst="rect">
            <a:avLst/>
          </a:prstGeom>
        </p:spPr>
        <p:txBody>
          <a:bodyPr/>
          <a:lstStyle/>
          <a:p>
            <a:pPr/>
            <a:r>
              <a:t>Luigi Galvani</a:t>
            </a:r>
          </a:p>
        </p:txBody>
      </p:sp>
      <p:sp>
        <p:nvSpPr>
          <p:cNvPr id="152" name="When Galvani was experimenting with frogs, one of his assistants touched the sciatic nerve of the frog’s leg with a scalpel that had picked up a static charge and they saw the leg twitch.…"/>
          <p:cNvSpPr txBox="1"/>
          <p:nvPr>
            <p:ph type="body" sz="half" idx="1"/>
          </p:nvPr>
        </p:nvSpPr>
        <p:spPr>
          <a:prstGeom prst="rect">
            <a:avLst/>
          </a:prstGeom>
        </p:spPr>
        <p:txBody>
          <a:bodyPr/>
          <a:lstStyle/>
          <a:p>
            <a:pPr marL="410209" indent="-410209" defTabSz="554990">
              <a:spcBef>
                <a:spcPts val="3600"/>
              </a:spcBef>
              <a:defRPr sz="3609"/>
            </a:pPr>
            <a:r>
              <a:t>When Galvani was experimenting with frogs, one of his assistants touched the sciatic nerve of the frog’s leg with a scalpel that had picked up a static charge and they saw the leg twitch.</a:t>
            </a:r>
          </a:p>
          <a:p>
            <a:pPr marL="410209" indent="-410209" defTabSz="554990">
              <a:spcBef>
                <a:spcPts val="3600"/>
              </a:spcBef>
              <a:defRPr sz="3609"/>
            </a:pPr>
            <a:r>
              <a:t>“Animal electricity” was the term Galvani gave to describe the force that activated the muscles.</a:t>
            </a:r>
          </a:p>
        </p:txBody>
      </p:sp>
      <p:pic>
        <p:nvPicPr>
          <p:cNvPr id="153" name="Image" descr="Image"/>
          <p:cNvPicPr>
            <a:picLocks noChangeAspect="1"/>
          </p:cNvPicPr>
          <p:nvPr/>
        </p:nvPicPr>
        <p:blipFill>
          <a:blip r:embed="rId2">
            <a:extLst/>
          </a:blip>
          <a:stretch>
            <a:fillRect/>
          </a:stretch>
        </p:blipFill>
        <p:spPr>
          <a:xfrm>
            <a:off x="6235700" y="3343377"/>
            <a:ext cx="6553200" cy="5073446"/>
          </a:xfrm>
          <a:prstGeom prst="rect">
            <a:avLst/>
          </a:prstGeom>
          <a:ln w="12700">
            <a:miter lim="400000"/>
          </a:ln>
        </p:spPr>
      </p:pic>
      <p:sp>
        <p:nvSpPr>
          <p:cNvPr id="154" name="https://upload.wikimedia.org/wikipedia/commons/2/29/Luigi_Galvani_Experiment.jpeg"/>
          <p:cNvSpPr txBox="1"/>
          <p:nvPr/>
        </p:nvSpPr>
        <p:spPr>
          <a:xfrm>
            <a:off x="6230739" y="8420099"/>
            <a:ext cx="2651522"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https://upload.wikimedia.org/wikipedia/commons/2/29/Luigi_Galvani_Experiment.jpeg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Luigi Galvani"/>
          <p:cNvSpPr txBox="1"/>
          <p:nvPr>
            <p:ph type="title"/>
          </p:nvPr>
        </p:nvSpPr>
        <p:spPr>
          <a:prstGeom prst="rect">
            <a:avLst/>
          </a:prstGeom>
        </p:spPr>
        <p:txBody>
          <a:bodyPr/>
          <a:lstStyle/>
          <a:p>
            <a:pPr/>
            <a:r>
              <a:t>Luigi Galvani</a:t>
            </a:r>
          </a:p>
        </p:txBody>
      </p:sp>
      <p:sp>
        <p:nvSpPr>
          <p:cNvPr id="157" name="Galvani continued to work on animals attempting to determine the source of what is known as bioelectricity.…"/>
          <p:cNvSpPr txBox="1"/>
          <p:nvPr>
            <p:ph type="body" sz="half" idx="1"/>
          </p:nvPr>
        </p:nvSpPr>
        <p:spPr>
          <a:xfrm>
            <a:off x="279400" y="2730500"/>
            <a:ext cx="5892800" cy="6299200"/>
          </a:xfrm>
          <a:prstGeom prst="rect">
            <a:avLst/>
          </a:prstGeom>
        </p:spPr>
        <p:txBody>
          <a:bodyPr/>
          <a:lstStyle/>
          <a:p>
            <a:pPr marL="410209" indent="-410209" defTabSz="554990">
              <a:spcBef>
                <a:spcPts val="3600"/>
              </a:spcBef>
              <a:defRPr sz="3609"/>
            </a:pPr>
            <a:r>
              <a:t>Galvani continued to work on animals attempting to determine the source of what is known as bioelectricity.</a:t>
            </a:r>
          </a:p>
          <a:p>
            <a:pPr marL="410209" indent="-410209" defTabSz="554990">
              <a:spcBef>
                <a:spcPts val="3600"/>
              </a:spcBef>
              <a:defRPr sz="3609"/>
            </a:pPr>
            <a:r>
              <a:t>Galvani believed that electricity was an intrinsic property of the animal’s body.</a:t>
            </a:r>
          </a:p>
          <a:p>
            <a:pPr marL="410209" indent="-410209" defTabSz="554990">
              <a:spcBef>
                <a:spcPts val="3600"/>
              </a:spcBef>
              <a:defRPr sz="3609"/>
            </a:pPr>
            <a:r>
              <a:t>Was an intellectual rival of Alesandro Volta.</a:t>
            </a:r>
          </a:p>
        </p:txBody>
      </p:sp>
      <p:pic>
        <p:nvPicPr>
          <p:cNvPr id="158" name="Image" descr="Image"/>
          <p:cNvPicPr>
            <a:picLocks noChangeAspect="1"/>
          </p:cNvPicPr>
          <p:nvPr/>
        </p:nvPicPr>
        <p:blipFill>
          <a:blip r:embed="rId2">
            <a:extLst/>
          </a:blip>
          <a:stretch>
            <a:fillRect/>
          </a:stretch>
        </p:blipFill>
        <p:spPr>
          <a:xfrm>
            <a:off x="6192352" y="3160471"/>
            <a:ext cx="6639896" cy="5439258"/>
          </a:xfrm>
          <a:prstGeom prst="rect">
            <a:avLst/>
          </a:prstGeom>
          <a:ln w="12700">
            <a:miter lim="400000"/>
          </a:ln>
        </p:spPr>
      </p:pic>
      <p:sp>
        <p:nvSpPr>
          <p:cNvPr id="159" name="https://upload.wikimedia.org/wikipedia/commons/c/c7/Galvani-frogs-legs-electricity.jpg"/>
          <p:cNvSpPr txBox="1"/>
          <p:nvPr/>
        </p:nvSpPr>
        <p:spPr>
          <a:xfrm>
            <a:off x="6142825" y="8610599"/>
            <a:ext cx="264955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https://upload.wikimedia.org/wikipedia/commons/c/c7/Galvani-frogs-legs-electricity.jpg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ALesandro volta"/>
          <p:cNvSpPr txBox="1"/>
          <p:nvPr>
            <p:ph type="title"/>
          </p:nvPr>
        </p:nvSpPr>
        <p:spPr>
          <a:prstGeom prst="rect">
            <a:avLst/>
          </a:prstGeom>
        </p:spPr>
        <p:txBody>
          <a:bodyPr/>
          <a:lstStyle/>
          <a:p>
            <a:pPr/>
            <a:r>
              <a:t>ALesandro volta</a:t>
            </a:r>
          </a:p>
        </p:txBody>
      </p:sp>
      <p:sp>
        <p:nvSpPr>
          <p:cNvPr id="162" name="Volta initially supported Galvani’s ideas, but then worked to disprove them.…"/>
          <p:cNvSpPr txBox="1"/>
          <p:nvPr>
            <p:ph type="body" sz="half" idx="1"/>
          </p:nvPr>
        </p:nvSpPr>
        <p:spPr>
          <a:prstGeom prst="rect">
            <a:avLst/>
          </a:prstGeom>
        </p:spPr>
        <p:txBody>
          <a:bodyPr/>
          <a:lstStyle/>
          <a:p>
            <a:pPr marL="375665" indent="-375665" defTabSz="508254">
              <a:spcBef>
                <a:spcPts val="3300"/>
              </a:spcBef>
              <a:defRPr sz="3306"/>
            </a:pPr>
            <a:r>
              <a:t>Volta initially supported Galvani’s ideas, but then worked to disprove them.</a:t>
            </a:r>
          </a:p>
          <a:p>
            <a:pPr marL="375665" indent="-375665" defTabSz="508254">
              <a:spcBef>
                <a:spcPts val="3300"/>
              </a:spcBef>
              <a:defRPr sz="3306"/>
            </a:pPr>
            <a:r>
              <a:t>Instead, the believed that the contractions had to do with the metal wire Galvani was using to connect the nerves and muscles.</a:t>
            </a:r>
          </a:p>
          <a:p>
            <a:pPr marL="375665" indent="-375665" defTabSz="508254">
              <a:spcBef>
                <a:spcPts val="3300"/>
              </a:spcBef>
              <a:defRPr sz="3306"/>
            </a:pPr>
            <a:r>
              <a:t>These ideas led to Volta’s development of the early battery in order to disprove Galvani</a:t>
            </a:r>
          </a:p>
        </p:txBody>
      </p:sp>
      <p:pic>
        <p:nvPicPr>
          <p:cNvPr id="163" name="Image" descr="Image"/>
          <p:cNvPicPr>
            <a:picLocks noChangeAspect="1"/>
          </p:cNvPicPr>
          <p:nvPr/>
        </p:nvPicPr>
        <p:blipFill>
          <a:blip r:embed="rId2">
            <a:extLst/>
          </a:blip>
          <a:stretch>
            <a:fillRect/>
          </a:stretch>
        </p:blipFill>
        <p:spPr>
          <a:xfrm>
            <a:off x="7035800" y="2832100"/>
            <a:ext cx="4953000" cy="6096000"/>
          </a:xfrm>
          <a:prstGeom prst="rect">
            <a:avLst/>
          </a:prstGeom>
          <a:ln w="12700">
            <a:miter lim="400000"/>
          </a:ln>
        </p:spPr>
      </p:pic>
      <p:sp>
        <p:nvSpPr>
          <p:cNvPr id="164" name="https://upload.wikimedia.org/wikipedia/commons/5/52/Alessandro_Volta.jpeg"/>
          <p:cNvSpPr txBox="1"/>
          <p:nvPr/>
        </p:nvSpPr>
        <p:spPr>
          <a:xfrm>
            <a:off x="7005966" y="8889999"/>
            <a:ext cx="2396468"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https://upload.wikimedia.org/wikipedia/commons/5/52/Alessandro_Volta.jpeg</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Alessandro volta"/>
          <p:cNvSpPr txBox="1"/>
          <p:nvPr>
            <p:ph type="title"/>
          </p:nvPr>
        </p:nvSpPr>
        <p:spPr>
          <a:prstGeom prst="rect">
            <a:avLst/>
          </a:prstGeom>
        </p:spPr>
        <p:txBody>
          <a:bodyPr/>
          <a:lstStyle/>
          <a:p>
            <a:pPr/>
            <a:r>
              <a:t>Alessandro volta</a:t>
            </a:r>
          </a:p>
        </p:txBody>
      </p:sp>
      <p:sp>
        <p:nvSpPr>
          <p:cNvPr id="167" name="Volta’s idea that electricity could be chemically generated led to the downfall of Galvani’s belief that electricity could only be generated by living things.…"/>
          <p:cNvSpPr txBox="1"/>
          <p:nvPr>
            <p:ph type="body" sz="half" idx="1"/>
          </p:nvPr>
        </p:nvSpPr>
        <p:spPr>
          <a:xfrm>
            <a:off x="355600" y="2432386"/>
            <a:ext cx="5892800" cy="6895428"/>
          </a:xfrm>
          <a:prstGeom prst="rect">
            <a:avLst/>
          </a:prstGeom>
        </p:spPr>
        <p:txBody>
          <a:bodyPr/>
          <a:lstStyle/>
          <a:p>
            <a:pPr marL="384302" indent="-384302" defTabSz="519937">
              <a:spcBef>
                <a:spcPts val="3300"/>
              </a:spcBef>
              <a:defRPr sz="3382"/>
            </a:pPr>
            <a:r>
              <a:t>Volta’s idea that electricity could be chemically generated led to the downfall of Galvani’s belief that electricity could only be generated by living things.</a:t>
            </a:r>
          </a:p>
          <a:p>
            <a:pPr marL="384302" indent="-384302" defTabSz="519937">
              <a:spcBef>
                <a:spcPts val="3300"/>
              </a:spcBef>
              <a:defRPr sz="3382"/>
            </a:pPr>
            <a:r>
              <a:t>His invention of the voltaic pile proved this.</a:t>
            </a:r>
          </a:p>
          <a:p>
            <a:pPr marL="384302" indent="-384302" defTabSz="519937">
              <a:spcBef>
                <a:spcPts val="3300"/>
              </a:spcBef>
              <a:defRPr sz="3382"/>
            </a:pPr>
            <a:r>
              <a:t>He was able to employ quantitative thinking to show that current could flow out of a source.  More cells = more current.</a:t>
            </a:r>
          </a:p>
        </p:txBody>
      </p:sp>
      <p:pic>
        <p:nvPicPr>
          <p:cNvPr id="168" name="Image" descr="Image"/>
          <p:cNvPicPr>
            <a:picLocks noChangeAspect="1"/>
          </p:cNvPicPr>
          <p:nvPr/>
        </p:nvPicPr>
        <p:blipFill>
          <a:blip r:embed="rId2">
            <a:extLst/>
          </a:blip>
          <a:stretch>
            <a:fillRect/>
          </a:stretch>
        </p:blipFill>
        <p:spPr>
          <a:xfrm>
            <a:off x="6572686" y="3113283"/>
            <a:ext cx="6148481" cy="5533634"/>
          </a:xfrm>
          <a:prstGeom prst="rect">
            <a:avLst/>
          </a:prstGeom>
          <a:ln w="12700">
            <a:miter lim="400000"/>
          </a:ln>
        </p:spPr>
      </p:pic>
      <p:sp>
        <p:nvSpPr>
          <p:cNvPr id="169" name="http://3.bp.blogspot.com/-AdTWdKufdk4/ULyIu0T55XI/AAAAAAAAIkA/4YQtHt5kPao/s1600/Figure+2.1+PRIMARY+CELLS.jpg"/>
          <p:cNvSpPr txBox="1"/>
          <p:nvPr/>
        </p:nvSpPr>
        <p:spPr>
          <a:xfrm>
            <a:off x="6551395" y="8661399"/>
            <a:ext cx="396601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http://3.bp.blogspot.com/-AdTWdKufdk4/ULyIu0T55XI/AAAAAAAAIkA/4YQtHt5kPao/s1600/Figure+2.1+PRIMARY+CELLS.jpg</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Voltaic pile"/>
          <p:cNvSpPr txBox="1"/>
          <p:nvPr>
            <p:ph type="title"/>
          </p:nvPr>
        </p:nvSpPr>
        <p:spPr>
          <a:prstGeom prst="rect">
            <a:avLst/>
          </a:prstGeom>
        </p:spPr>
        <p:txBody>
          <a:bodyPr/>
          <a:lstStyle/>
          <a:p>
            <a:pPr/>
            <a:r>
              <a:t>Voltaic pile</a:t>
            </a:r>
          </a:p>
        </p:txBody>
      </p:sp>
      <p:sp>
        <p:nvSpPr>
          <p:cNvPr id="172" name="A pile shows that when you have two different metals separated by an electrolyte, an electric current could be generated.…"/>
          <p:cNvSpPr txBox="1"/>
          <p:nvPr>
            <p:ph type="body" sz="half" idx="1"/>
          </p:nvPr>
        </p:nvSpPr>
        <p:spPr>
          <a:prstGeom prst="rect">
            <a:avLst/>
          </a:prstGeom>
        </p:spPr>
        <p:txBody>
          <a:bodyPr/>
          <a:lstStyle/>
          <a:p>
            <a:pPr/>
            <a:r>
              <a:t>A pile shows that when you have two different metals separated by an electrolyte, an electric current could be generated.</a:t>
            </a:r>
          </a:p>
          <a:p>
            <a:pPr/>
            <a:r>
              <a:t>Recall, voltage is simply a potential difference.</a:t>
            </a:r>
          </a:p>
        </p:txBody>
      </p:sp>
      <p:pic>
        <p:nvPicPr>
          <p:cNvPr id="173" name="Image" descr="Image"/>
          <p:cNvPicPr>
            <a:picLocks noChangeAspect="1"/>
          </p:cNvPicPr>
          <p:nvPr/>
        </p:nvPicPr>
        <p:blipFill>
          <a:blip r:embed="rId2">
            <a:extLst/>
          </a:blip>
          <a:stretch>
            <a:fillRect/>
          </a:stretch>
        </p:blipFill>
        <p:spPr>
          <a:xfrm>
            <a:off x="6572686" y="3113283"/>
            <a:ext cx="6148481" cy="5533634"/>
          </a:xfrm>
          <a:prstGeom prst="rect">
            <a:avLst/>
          </a:prstGeom>
          <a:ln w="12700">
            <a:miter lim="400000"/>
          </a:ln>
        </p:spPr>
      </p:pic>
      <p:sp>
        <p:nvSpPr>
          <p:cNvPr id="174" name="http://3.bp.blogspot.com/-AdTWdKufdk4/ULyIu0T55XI/AAAAAAAAIkA/4YQtHt5kPao/s1600/Figure+2.1+PRIMARY+CELLS.jpg"/>
          <p:cNvSpPr txBox="1"/>
          <p:nvPr/>
        </p:nvSpPr>
        <p:spPr>
          <a:xfrm>
            <a:off x="6551395" y="8661399"/>
            <a:ext cx="396601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http://3.bp.blogspot.com/-AdTWdKufdk4/ULyIu0T55XI/AAAAAAAAIkA/4YQtHt5kPao/s1600/Figure+2.1+PRIMARY+CELLS.jpg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Voltaic pile"/>
          <p:cNvSpPr txBox="1"/>
          <p:nvPr>
            <p:ph type="title"/>
          </p:nvPr>
        </p:nvSpPr>
        <p:spPr>
          <a:prstGeom prst="rect">
            <a:avLst/>
          </a:prstGeom>
        </p:spPr>
        <p:txBody>
          <a:bodyPr/>
          <a:lstStyle/>
          <a:p>
            <a:pPr/>
            <a:r>
              <a:t>Voltaic pile</a:t>
            </a:r>
          </a:p>
        </p:txBody>
      </p:sp>
      <p:sp>
        <p:nvSpPr>
          <p:cNvPr id="177" name="Each metal has the ability to give up electrons.…"/>
          <p:cNvSpPr txBox="1"/>
          <p:nvPr>
            <p:ph type="body" sz="half" idx="1"/>
          </p:nvPr>
        </p:nvSpPr>
        <p:spPr>
          <a:xfrm>
            <a:off x="355600" y="2730500"/>
            <a:ext cx="5892800" cy="6919702"/>
          </a:xfrm>
          <a:prstGeom prst="rect">
            <a:avLst/>
          </a:prstGeom>
        </p:spPr>
        <p:txBody>
          <a:bodyPr/>
          <a:lstStyle/>
          <a:p>
            <a:pPr marL="397256" indent="-397256" defTabSz="537463">
              <a:spcBef>
                <a:spcPts val="3400"/>
              </a:spcBef>
              <a:defRPr sz="3496"/>
            </a:pPr>
            <a:r>
              <a:t>Each metal has the ability to give up electrons.</a:t>
            </a:r>
          </a:p>
          <a:p>
            <a:pPr marL="397256" indent="-397256" defTabSz="537463">
              <a:spcBef>
                <a:spcPts val="3400"/>
              </a:spcBef>
              <a:defRPr sz="3496"/>
            </a:pPr>
            <a:r>
              <a:t>The way the pile works is that the acid in the moistened cloth tries to dissolve some of the metal in the zinc discs.</a:t>
            </a:r>
          </a:p>
          <a:p>
            <a:pPr marL="397256" indent="-397256" defTabSz="537463">
              <a:spcBef>
                <a:spcPts val="3400"/>
              </a:spcBef>
              <a:defRPr sz="3496"/>
            </a:pPr>
            <a:r>
              <a:t>The zinc atom loses 2 of its electrons yielding 2 zinc ions.</a:t>
            </a:r>
          </a:p>
          <a:p>
            <a:pPr marL="397256" indent="-397256" defTabSz="537463">
              <a:spcBef>
                <a:spcPts val="3400"/>
              </a:spcBef>
              <a:defRPr sz="3496"/>
            </a:pPr>
            <a:r>
              <a:t>The zinc ions can flow through the electrolyte to the copper disc.</a:t>
            </a:r>
          </a:p>
        </p:txBody>
      </p:sp>
      <p:pic>
        <p:nvPicPr>
          <p:cNvPr id="178" name="Image" descr="Image"/>
          <p:cNvPicPr>
            <a:picLocks noChangeAspect="1"/>
          </p:cNvPicPr>
          <p:nvPr/>
        </p:nvPicPr>
        <p:blipFill>
          <a:blip r:embed="rId2">
            <a:extLst/>
          </a:blip>
          <a:stretch>
            <a:fillRect/>
          </a:stretch>
        </p:blipFill>
        <p:spPr>
          <a:xfrm>
            <a:off x="6572686" y="3113283"/>
            <a:ext cx="6148481" cy="5533634"/>
          </a:xfrm>
          <a:prstGeom prst="rect">
            <a:avLst/>
          </a:prstGeom>
          <a:ln w="12700">
            <a:miter lim="400000"/>
          </a:ln>
        </p:spPr>
      </p:pic>
      <p:sp>
        <p:nvSpPr>
          <p:cNvPr id="179" name="http://3.bp.blogspot.com/-AdTWdKufdk4/ULyIu0T55XI/AAAAAAAAIkA/4YQtHt5kPao/s1600/Figure+2.1+PRIMARY+CELLS.jpg"/>
          <p:cNvSpPr txBox="1"/>
          <p:nvPr/>
        </p:nvSpPr>
        <p:spPr>
          <a:xfrm>
            <a:off x="6551395" y="8661399"/>
            <a:ext cx="396601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http://3.bp.blogspot.com/-AdTWdKufdk4/ULyIu0T55XI/AAAAAAAAIkA/4YQtHt5kPao/s1600/Figure+2.1+PRIMARY+CELLS.jpg</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Voltaic pile"/>
          <p:cNvSpPr txBox="1"/>
          <p:nvPr>
            <p:ph type="title"/>
          </p:nvPr>
        </p:nvSpPr>
        <p:spPr>
          <a:prstGeom prst="rect">
            <a:avLst/>
          </a:prstGeom>
        </p:spPr>
        <p:txBody>
          <a:bodyPr/>
          <a:lstStyle/>
          <a:p>
            <a:pPr/>
            <a:r>
              <a:t>Voltaic pile</a:t>
            </a:r>
          </a:p>
        </p:txBody>
      </p:sp>
      <p:sp>
        <p:nvSpPr>
          <p:cNvPr id="182" name="When the zinc ions get to the copper disc, they “steal” 2 electrons and turn back into zinc atoms.…"/>
          <p:cNvSpPr txBox="1"/>
          <p:nvPr>
            <p:ph type="body" sz="half" idx="1"/>
          </p:nvPr>
        </p:nvSpPr>
        <p:spPr>
          <a:xfrm>
            <a:off x="355600" y="2730500"/>
            <a:ext cx="5892800" cy="6919702"/>
          </a:xfrm>
          <a:prstGeom prst="rect">
            <a:avLst/>
          </a:prstGeom>
        </p:spPr>
        <p:txBody>
          <a:bodyPr/>
          <a:lstStyle/>
          <a:p>
            <a:pPr marL="401574" indent="-401574" defTabSz="543305">
              <a:spcBef>
                <a:spcPts val="3500"/>
              </a:spcBef>
              <a:defRPr sz="3534"/>
            </a:pPr>
            <a:r>
              <a:t>When the zinc ions get to the copper disc, they “steal” 2 electrons and turn back into zinc atoms.</a:t>
            </a:r>
          </a:p>
          <a:p>
            <a:pPr marL="401574" indent="-401574" defTabSz="543305">
              <a:spcBef>
                <a:spcPts val="3500"/>
              </a:spcBef>
              <a:defRPr sz="3534"/>
            </a:pPr>
            <a:r>
              <a:t>The result is the zinc discs “taking” a lot of electrons, and the copper discs “losing” a lot of electrons.</a:t>
            </a:r>
          </a:p>
          <a:p>
            <a:pPr marL="401574" indent="-401574" defTabSz="543305">
              <a:spcBef>
                <a:spcPts val="3500"/>
              </a:spcBef>
              <a:defRPr sz="3534"/>
            </a:pPr>
            <a:r>
              <a:t>The difference in potential between the two metals gives rise to an electromotive force.</a:t>
            </a:r>
          </a:p>
        </p:txBody>
      </p:sp>
      <p:pic>
        <p:nvPicPr>
          <p:cNvPr id="183" name="Image" descr="Image"/>
          <p:cNvPicPr>
            <a:picLocks noChangeAspect="1"/>
          </p:cNvPicPr>
          <p:nvPr/>
        </p:nvPicPr>
        <p:blipFill>
          <a:blip r:embed="rId2">
            <a:extLst/>
          </a:blip>
          <a:stretch>
            <a:fillRect/>
          </a:stretch>
        </p:blipFill>
        <p:spPr>
          <a:xfrm>
            <a:off x="6572686" y="3113283"/>
            <a:ext cx="6148481" cy="5533634"/>
          </a:xfrm>
          <a:prstGeom prst="rect">
            <a:avLst/>
          </a:prstGeom>
          <a:ln w="12700">
            <a:miter lim="400000"/>
          </a:ln>
        </p:spPr>
      </p:pic>
      <p:sp>
        <p:nvSpPr>
          <p:cNvPr id="184" name="http://3.bp.blogspot.com/-AdTWdKufdk4/ULyIu0T55XI/AAAAAAAAIkA/4YQtHt5kPao/s1600/Figure+2.1+PRIMARY+CELLS.jpg"/>
          <p:cNvSpPr txBox="1"/>
          <p:nvPr/>
        </p:nvSpPr>
        <p:spPr>
          <a:xfrm>
            <a:off x="6551395" y="8661399"/>
            <a:ext cx="396601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http://3.bp.blogspot.com/-AdTWdKufdk4/ULyIu0T55XI/AAAAAAAAIkA/4YQtHt5kPao/s1600/Figure+2.1+PRIMARY+CELLS.jpg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Voltaic pile"/>
          <p:cNvSpPr txBox="1"/>
          <p:nvPr>
            <p:ph type="title"/>
          </p:nvPr>
        </p:nvSpPr>
        <p:spPr>
          <a:prstGeom prst="rect">
            <a:avLst/>
          </a:prstGeom>
        </p:spPr>
        <p:txBody>
          <a:bodyPr/>
          <a:lstStyle/>
          <a:p>
            <a:pPr/>
            <a:r>
              <a:t>Voltaic pile</a:t>
            </a:r>
          </a:p>
        </p:txBody>
      </p:sp>
      <p:sp>
        <p:nvSpPr>
          <p:cNvPr id="187" name="Electromotive force is simply a difference in potential that gives rise to electric current.…"/>
          <p:cNvSpPr txBox="1"/>
          <p:nvPr>
            <p:ph type="body" sz="half" idx="1"/>
          </p:nvPr>
        </p:nvSpPr>
        <p:spPr>
          <a:xfrm>
            <a:off x="355600" y="2730500"/>
            <a:ext cx="5892800" cy="6919702"/>
          </a:xfrm>
          <a:prstGeom prst="rect">
            <a:avLst/>
          </a:prstGeom>
        </p:spPr>
        <p:txBody>
          <a:bodyPr/>
          <a:lstStyle/>
          <a:p>
            <a:pPr/>
            <a:r>
              <a:t>Electromotive force is simply a difference in potential that gives rise to electric current.</a:t>
            </a:r>
          </a:p>
          <a:p>
            <a:pPr/>
            <a:r>
              <a:t>When you connect a wire and something that uses the electrons to the top and bottom discs, the electrons will flow due to this difference.</a:t>
            </a:r>
          </a:p>
        </p:txBody>
      </p:sp>
      <p:pic>
        <p:nvPicPr>
          <p:cNvPr id="188" name="Image" descr="Image"/>
          <p:cNvPicPr>
            <a:picLocks noChangeAspect="1"/>
          </p:cNvPicPr>
          <p:nvPr/>
        </p:nvPicPr>
        <p:blipFill>
          <a:blip r:embed="rId2">
            <a:extLst/>
          </a:blip>
          <a:stretch>
            <a:fillRect/>
          </a:stretch>
        </p:blipFill>
        <p:spPr>
          <a:xfrm>
            <a:off x="6572686" y="3113283"/>
            <a:ext cx="6148481" cy="5533634"/>
          </a:xfrm>
          <a:prstGeom prst="rect">
            <a:avLst/>
          </a:prstGeom>
          <a:ln w="12700">
            <a:miter lim="400000"/>
          </a:ln>
        </p:spPr>
      </p:pic>
      <p:sp>
        <p:nvSpPr>
          <p:cNvPr id="189" name="http://3.bp.blogspot.com/-AdTWdKufdk4/ULyIu0T55XI/AAAAAAAAIkA/4YQtHt5kPao/s1600/Figure+2.1+PRIMARY+CELLS.jpg"/>
          <p:cNvSpPr txBox="1"/>
          <p:nvPr/>
        </p:nvSpPr>
        <p:spPr>
          <a:xfrm>
            <a:off x="6551395" y="8661399"/>
            <a:ext cx="396601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http://3.bp.blogspot.com/-AdTWdKufdk4/ULyIu0T55XI/AAAAAAAAIkA/4YQtHt5kPao/s1600/Figure+2.1+PRIMARY+CELLS.jpg</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Hans christian oersted"/>
          <p:cNvSpPr txBox="1"/>
          <p:nvPr>
            <p:ph type="title"/>
          </p:nvPr>
        </p:nvSpPr>
        <p:spPr>
          <a:prstGeom prst="rect">
            <a:avLst/>
          </a:prstGeom>
        </p:spPr>
        <p:txBody>
          <a:bodyPr/>
          <a:lstStyle/>
          <a:p>
            <a:pPr/>
            <a:r>
              <a:t>Hans christian oersted</a:t>
            </a:r>
          </a:p>
        </p:txBody>
      </p:sp>
      <p:sp>
        <p:nvSpPr>
          <p:cNvPr id="192" name="So we know that electricity and magnetism are related.…"/>
          <p:cNvSpPr txBox="1"/>
          <p:nvPr>
            <p:ph type="body" sz="half" idx="1"/>
          </p:nvPr>
        </p:nvSpPr>
        <p:spPr>
          <a:xfrm>
            <a:off x="355600" y="2730500"/>
            <a:ext cx="12293600" cy="2926732"/>
          </a:xfrm>
          <a:prstGeom prst="rect">
            <a:avLst/>
          </a:prstGeom>
        </p:spPr>
        <p:txBody>
          <a:bodyPr/>
          <a:lstStyle/>
          <a:p>
            <a:pPr/>
            <a:r>
              <a:t>So we know that electricity and magnetism are related.  </a:t>
            </a:r>
          </a:p>
          <a:p>
            <a:pPr/>
            <a:r>
              <a:t>In 1820, Hans Christian Oersted was performing a demonstration when he noticed that current running through a wire influenced the movement of a compass.</a:t>
            </a:r>
          </a:p>
        </p:txBody>
      </p:sp>
      <p:pic>
        <p:nvPicPr>
          <p:cNvPr id="193" name="Image" descr="Image"/>
          <p:cNvPicPr>
            <a:picLocks noChangeAspect="1"/>
          </p:cNvPicPr>
          <p:nvPr/>
        </p:nvPicPr>
        <p:blipFill>
          <a:blip r:embed="rId2">
            <a:extLst/>
          </a:blip>
          <a:stretch>
            <a:fillRect/>
          </a:stretch>
        </p:blipFill>
        <p:spPr>
          <a:xfrm>
            <a:off x="2433027" y="5655823"/>
            <a:ext cx="8138746" cy="3779210"/>
          </a:xfrm>
          <a:prstGeom prst="rect">
            <a:avLst/>
          </a:prstGeom>
          <a:ln w="12700">
            <a:miter lim="400000"/>
          </a:ln>
        </p:spPr>
      </p:pic>
      <p:sp>
        <p:nvSpPr>
          <p:cNvPr id="194" name="https://skullsinthestars.files.wordpress.com/2011/04/oerstedsetup1.jpg"/>
          <p:cNvSpPr txBox="1"/>
          <p:nvPr/>
        </p:nvSpPr>
        <p:spPr>
          <a:xfrm>
            <a:off x="2418955" y="9492070"/>
            <a:ext cx="218238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https://skullsinthestars.files.wordpress.com/2011/04/oerstedsetup1.jpg</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Electromagnetism"/>
          <p:cNvSpPr txBox="1"/>
          <p:nvPr>
            <p:ph type="title"/>
          </p:nvPr>
        </p:nvSpPr>
        <p:spPr>
          <a:prstGeom prst="rect">
            <a:avLst/>
          </a:prstGeom>
        </p:spPr>
        <p:txBody>
          <a:bodyPr/>
          <a:lstStyle/>
          <a:p>
            <a:pPr/>
            <a:r>
              <a:t>Electromagnetism</a:t>
            </a:r>
          </a:p>
        </p:txBody>
      </p:sp>
      <p:sp>
        <p:nvSpPr>
          <p:cNvPr id="197" name="Electromagnetism tells us that whenever a current is running through a wire, a magnetic field is generated."/>
          <p:cNvSpPr txBox="1"/>
          <p:nvPr>
            <p:ph type="body" sz="quarter" idx="1"/>
          </p:nvPr>
        </p:nvSpPr>
        <p:spPr>
          <a:xfrm>
            <a:off x="125426" y="2342082"/>
            <a:ext cx="5892801" cy="4292601"/>
          </a:xfrm>
          <a:prstGeom prst="rect">
            <a:avLst/>
          </a:prstGeom>
        </p:spPr>
        <p:txBody>
          <a:bodyPr/>
          <a:lstStyle/>
          <a:p>
            <a:pPr/>
            <a:r>
              <a:t>Electromagnetism tells us that whenever a current is running through a wire, a magnetic field is generated.  </a:t>
            </a:r>
          </a:p>
        </p:txBody>
      </p:sp>
      <p:pic>
        <p:nvPicPr>
          <p:cNvPr id="198" name="Image" descr="Image"/>
          <p:cNvPicPr>
            <a:picLocks noChangeAspect="1"/>
          </p:cNvPicPr>
          <p:nvPr/>
        </p:nvPicPr>
        <p:blipFill>
          <a:blip r:embed="rId2">
            <a:extLst/>
          </a:blip>
          <a:stretch>
            <a:fillRect/>
          </a:stretch>
        </p:blipFill>
        <p:spPr>
          <a:xfrm>
            <a:off x="6521057" y="2376361"/>
            <a:ext cx="6350001" cy="2641601"/>
          </a:xfrm>
          <a:prstGeom prst="rect">
            <a:avLst/>
          </a:prstGeom>
          <a:ln w="12700">
            <a:miter lim="400000"/>
          </a:ln>
        </p:spPr>
      </p:pic>
      <p:sp>
        <p:nvSpPr>
          <p:cNvPr id="199" name="https://www.famousscientists.org/images1/hans-christian-oersted-notes.gif"/>
          <p:cNvSpPr txBox="1"/>
          <p:nvPr/>
        </p:nvSpPr>
        <p:spPr>
          <a:xfrm>
            <a:off x="6479393" y="5018073"/>
            <a:ext cx="2290206"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https://www.famousscientists.org/images1/hans-christian-oersted-notes.gif</a:t>
            </a:r>
          </a:p>
        </p:txBody>
      </p:sp>
      <p:pic>
        <p:nvPicPr>
          <p:cNvPr id="200" name="Image" descr="Image"/>
          <p:cNvPicPr>
            <a:picLocks noChangeAspect="1"/>
          </p:cNvPicPr>
          <p:nvPr/>
        </p:nvPicPr>
        <p:blipFill>
          <a:blip r:embed="rId3">
            <a:extLst/>
          </a:blip>
          <a:stretch>
            <a:fillRect/>
          </a:stretch>
        </p:blipFill>
        <p:spPr>
          <a:xfrm>
            <a:off x="6521057" y="5150187"/>
            <a:ext cx="6350001" cy="4127501"/>
          </a:xfrm>
          <a:prstGeom prst="rect">
            <a:avLst/>
          </a:prstGeom>
          <a:ln w="12700">
            <a:miter lim="400000"/>
          </a:ln>
        </p:spPr>
      </p:pic>
      <p:sp>
        <p:nvSpPr>
          <p:cNvPr id="201" name="https://www.famousscientists.org/images1/hans-christian-oersted-notes.gif"/>
          <p:cNvSpPr txBox="1"/>
          <p:nvPr/>
        </p:nvSpPr>
        <p:spPr>
          <a:xfrm>
            <a:off x="7026055" y="9237283"/>
            <a:ext cx="2290206"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https://www.famousscientists.org/images1/hans-christian-oersted-notes.gif</a:t>
            </a:r>
          </a:p>
        </p:txBody>
      </p:sp>
      <p:pic>
        <p:nvPicPr>
          <p:cNvPr id="202" name="Image" descr="Image"/>
          <p:cNvPicPr>
            <a:picLocks noChangeAspect="1"/>
          </p:cNvPicPr>
          <p:nvPr/>
        </p:nvPicPr>
        <p:blipFill>
          <a:blip r:embed="rId4">
            <a:extLst/>
          </a:blip>
          <a:stretch>
            <a:fillRect/>
          </a:stretch>
        </p:blipFill>
        <p:spPr>
          <a:xfrm>
            <a:off x="143352" y="6728808"/>
            <a:ext cx="6819901" cy="2679701"/>
          </a:xfrm>
          <a:prstGeom prst="rect">
            <a:avLst/>
          </a:prstGeom>
          <a:ln w="12700">
            <a:miter lim="400000"/>
          </a:ln>
        </p:spPr>
      </p:pic>
      <p:sp>
        <p:nvSpPr>
          <p:cNvPr id="203" name="https://qph.fs.quoracdn.net/main-qimg-7e3f6a0de7c096b109ea13f946467a08"/>
          <p:cNvSpPr txBox="1"/>
          <p:nvPr/>
        </p:nvSpPr>
        <p:spPr>
          <a:xfrm>
            <a:off x="100498" y="9364283"/>
            <a:ext cx="2412282"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https://qph.fs.quoracdn.net/main-qimg-7e3f6a0de7c096b109ea13f946467a08</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Andre-marie Ampere"/>
          <p:cNvSpPr txBox="1"/>
          <p:nvPr>
            <p:ph type="title"/>
          </p:nvPr>
        </p:nvSpPr>
        <p:spPr>
          <a:prstGeom prst="rect">
            <a:avLst/>
          </a:prstGeom>
        </p:spPr>
        <p:txBody>
          <a:bodyPr/>
          <a:lstStyle/>
          <a:p>
            <a:pPr/>
            <a:r>
              <a:t>Andre-marie Ampere</a:t>
            </a:r>
          </a:p>
        </p:txBody>
      </p:sp>
      <p:sp>
        <p:nvSpPr>
          <p:cNvPr id="206" name="Ampere was fascinated by Oersted’s discovery, and began experimenting to determine why the electric current generated the magnetic field.…"/>
          <p:cNvSpPr txBox="1"/>
          <p:nvPr>
            <p:ph type="body" sz="half" idx="1"/>
          </p:nvPr>
        </p:nvSpPr>
        <p:spPr>
          <a:xfrm>
            <a:off x="355600" y="2220139"/>
            <a:ext cx="12293600" cy="3889966"/>
          </a:xfrm>
          <a:prstGeom prst="rect">
            <a:avLst/>
          </a:prstGeom>
        </p:spPr>
        <p:txBody>
          <a:bodyPr/>
          <a:lstStyle/>
          <a:p>
            <a:pPr marL="336803" indent="-336803" defTabSz="455675">
              <a:spcBef>
                <a:spcPts val="2900"/>
              </a:spcBef>
              <a:defRPr sz="2964"/>
            </a:pPr>
            <a:r>
              <a:t>Ampere was fascinated by Oersted’s discovery, and began experimenting to determine why the electric current generated the magnetic field.</a:t>
            </a:r>
          </a:p>
          <a:p>
            <a:pPr marL="336803" indent="-336803" defTabSz="455675">
              <a:spcBef>
                <a:spcPts val="2900"/>
              </a:spcBef>
              <a:defRPr sz="2964"/>
            </a:pPr>
            <a:r>
              <a:t>He found that when current passes through parallel wires in the same direction, the wires attract.  When the current travels in opposite directions, the wires repel.</a:t>
            </a:r>
          </a:p>
          <a:p>
            <a:pPr marL="336803" indent="-336803" defTabSz="455675">
              <a:spcBef>
                <a:spcPts val="2900"/>
              </a:spcBef>
              <a:defRPr sz="2964"/>
            </a:pPr>
            <a:r>
              <a:t>His discovery was that he produced magnetic attraction and repulsion without any magnets.</a:t>
            </a:r>
          </a:p>
        </p:txBody>
      </p:sp>
      <p:pic>
        <p:nvPicPr>
          <p:cNvPr id="207" name="Image" descr="Image"/>
          <p:cNvPicPr>
            <a:picLocks noChangeAspect="1"/>
          </p:cNvPicPr>
          <p:nvPr/>
        </p:nvPicPr>
        <p:blipFill>
          <a:blip r:embed="rId2">
            <a:extLst/>
          </a:blip>
          <a:stretch>
            <a:fillRect/>
          </a:stretch>
        </p:blipFill>
        <p:spPr>
          <a:xfrm>
            <a:off x="2622493" y="6148204"/>
            <a:ext cx="7378638" cy="3261359"/>
          </a:xfrm>
          <a:prstGeom prst="rect">
            <a:avLst/>
          </a:prstGeom>
          <a:ln w="12700">
            <a:miter lim="400000"/>
          </a:ln>
        </p:spPr>
      </p:pic>
      <p:sp>
        <p:nvSpPr>
          <p:cNvPr id="208" name="https://www.famousscientists.org/images1/parallel-current-attraction-repulsion.png"/>
          <p:cNvSpPr txBox="1"/>
          <p:nvPr/>
        </p:nvSpPr>
        <p:spPr>
          <a:xfrm>
            <a:off x="2654500" y="9391369"/>
            <a:ext cx="2545669"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https://www.famousscientists.org/images1/parallel-current-attraction-repulsion.png</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Michael Faraday"/>
          <p:cNvSpPr txBox="1"/>
          <p:nvPr>
            <p:ph type="title"/>
          </p:nvPr>
        </p:nvSpPr>
        <p:spPr>
          <a:prstGeom prst="rect">
            <a:avLst/>
          </a:prstGeom>
        </p:spPr>
        <p:txBody>
          <a:bodyPr/>
          <a:lstStyle/>
          <a:p>
            <a:pPr/>
            <a:r>
              <a:t>Michael Faraday</a:t>
            </a:r>
          </a:p>
        </p:txBody>
      </p:sp>
      <p:sp>
        <p:nvSpPr>
          <p:cNvPr id="211" name="The discovery of the relationship between electricity and magnetism soon led Michael Faraday to the discovery of the principles that led to the invention of the electric generator and the electric motor."/>
          <p:cNvSpPr txBox="1"/>
          <p:nvPr>
            <p:ph type="body" sz="half" idx="1"/>
          </p:nvPr>
        </p:nvSpPr>
        <p:spPr>
          <a:prstGeom prst="rect">
            <a:avLst/>
          </a:prstGeom>
        </p:spPr>
        <p:txBody>
          <a:bodyPr/>
          <a:lstStyle/>
          <a:p>
            <a:pPr/>
            <a:r>
              <a:t>The discovery of the relationship between electricity and magnetism soon led Michael Faraday to the discovery of the principles that led to the invention of the electric generator and the electric motor. </a:t>
            </a:r>
          </a:p>
        </p:txBody>
      </p:sp>
      <p:pic>
        <p:nvPicPr>
          <p:cNvPr id="212" name="Image" descr="Image"/>
          <p:cNvPicPr>
            <a:picLocks noChangeAspect="1"/>
          </p:cNvPicPr>
          <p:nvPr/>
        </p:nvPicPr>
        <p:blipFill>
          <a:blip r:embed="rId2">
            <a:extLst/>
          </a:blip>
          <a:stretch>
            <a:fillRect/>
          </a:stretch>
        </p:blipFill>
        <p:spPr>
          <a:xfrm>
            <a:off x="6337300" y="2520725"/>
            <a:ext cx="6350000" cy="5575301"/>
          </a:xfrm>
          <a:prstGeom prst="rect">
            <a:avLst/>
          </a:prstGeom>
          <a:ln w="12700">
            <a:miter lim="400000"/>
          </a:ln>
        </p:spPr>
      </p:pic>
      <p:sp>
        <p:nvSpPr>
          <p:cNvPr id="213" name="Faraday’s electromagnetic rotation apparatus. Electricity flows through the wires. The liquid in the cups is mercury, a good conductor of electricity. In the cup on the right, the metal wire continuously rotates around the central magnet as long as electric current is flowing through the circuit."/>
          <p:cNvSpPr txBox="1"/>
          <p:nvPr/>
        </p:nvSpPr>
        <p:spPr>
          <a:xfrm>
            <a:off x="6331463" y="8184439"/>
            <a:ext cx="6361674" cy="80781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2800"/>
              </a:lnSpc>
              <a:defRPr b="1" sz="1200">
                <a:solidFill>
                  <a:srgbClr val="444444"/>
                </a:solidFill>
                <a:latin typeface="Arial"/>
                <a:ea typeface="Arial"/>
                <a:cs typeface="Arial"/>
                <a:sym typeface="Arial"/>
              </a:defRPr>
            </a:lvl1pPr>
          </a:lstStyle>
          <a:p>
            <a:pPr/>
            <a:r>
              <a:t>Faraday’s electromagnetic rotation apparatus. Electricity flows through the wires. The liquid in the cups is mercury, a good conductor of electricity. In the cup on the right, the metal wire continuously rotates around the central magnet as long as electric current is flowing through the circuit.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Electric Motor"/>
          <p:cNvSpPr txBox="1"/>
          <p:nvPr>
            <p:ph type="title"/>
          </p:nvPr>
        </p:nvSpPr>
        <p:spPr>
          <a:prstGeom prst="rect">
            <a:avLst/>
          </a:prstGeom>
        </p:spPr>
        <p:txBody>
          <a:bodyPr/>
          <a:lstStyle/>
          <a:p>
            <a:pPr/>
            <a:r>
              <a:t>Electric Motor</a:t>
            </a:r>
          </a:p>
        </p:txBody>
      </p:sp>
      <p:sp>
        <p:nvSpPr>
          <p:cNvPr id="216" name="As the current passes through the wire, a magnetic field is created.  The magnetic field interacts with the permanent magnets causing the armature to spin.  The rotational motion can be used to do work."/>
          <p:cNvSpPr txBox="1"/>
          <p:nvPr>
            <p:ph type="body" sz="half" idx="1"/>
          </p:nvPr>
        </p:nvSpPr>
        <p:spPr>
          <a:prstGeom prst="rect">
            <a:avLst/>
          </a:prstGeom>
        </p:spPr>
        <p:txBody>
          <a:bodyPr/>
          <a:lstStyle/>
          <a:p>
            <a:pPr/>
            <a:r>
              <a:t>As the current passes through the wire, a magnetic field is created.  The magnetic field interacts with the permanent magnets causing the armature to spin.  The rotational motion can be used to do work.</a:t>
            </a:r>
          </a:p>
        </p:txBody>
      </p:sp>
      <p:pic>
        <p:nvPicPr>
          <p:cNvPr id="217" name="Image" descr="Image"/>
          <p:cNvPicPr>
            <a:picLocks noChangeAspect="1"/>
          </p:cNvPicPr>
          <p:nvPr/>
        </p:nvPicPr>
        <p:blipFill>
          <a:blip r:embed="rId2">
            <a:extLst/>
          </a:blip>
          <a:srcRect l="0" t="0" r="0" b="0"/>
          <a:stretch>
            <a:fillRect/>
          </a:stretch>
        </p:blipFill>
        <p:spPr>
          <a:xfrm>
            <a:off x="6287889" y="3727648"/>
            <a:ext cx="6449000" cy="4304708"/>
          </a:xfrm>
          <a:prstGeom prst="rect">
            <a:avLst/>
          </a:prstGeom>
          <a:ln w="12700">
            <a:miter lim="400000"/>
          </a:ln>
        </p:spPr>
      </p:pic>
      <p:sp>
        <p:nvSpPr>
          <p:cNvPr id="218" name="https://meee-services.com/wp-content/uploads/2018/03/Parts-of-a-DC-Motor.jpg"/>
          <p:cNvSpPr txBox="1"/>
          <p:nvPr/>
        </p:nvSpPr>
        <p:spPr>
          <a:xfrm>
            <a:off x="6284773" y="8078548"/>
            <a:ext cx="2535586"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https://meee-services.com/wp-content/uploads/2018/03/Parts-of-a-DC-Motor.jpg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Electric GENERATOR"/>
          <p:cNvSpPr txBox="1"/>
          <p:nvPr>
            <p:ph type="title"/>
          </p:nvPr>
        </p:nvSpPr>
        <p:spPr>
          <a:prstGeom prst="rect">
            <a:avLst/>
          </a:prstGeom>
        </p:spPr>
        <p:txBody>
          <a:bodyPr/>
          <a:lstStyle/>
          <a:p>
            <a:pPr/>
            <a:r>
              <a:t>Electric GENERATOR</a:t>
            </a:r>
          </a:p>
        </p:txBody>
      </p:sp>
      <p:sp>
        <p:nvSpPr>
          <p:cNvPr id="221" name="A common method of producing electricity from a generator uses an electromagnet.…"/>
          <p:cNvSpPr txBox="1"/>
          <p:nvPr>
            <p:ph type="body" sz="half" idx="1"/>
          </p:nvPr>
        </p:nvSpPr>
        <p:spPr>
          <a:prstGeom prst="rect">
            <a:avLst/>
          </a:prstGeom>
        </p:spPr>
        <p:txBody>
          <a:bodyPr/>
          <a:lstStyle/>
          <a:p>
            <a:pPr marL="427481" indent="-427481" defTabSz="578358">
              <a:spcBef>
                <a:spcPts val="3700"/>
              </a:spcBef>
              <a:defRPr sz="3762"/>
            </a:pPr>
            <a:r>
              <a:t>A common method of producing electricity from a generator uses an electromagnet.</a:t>
            </a:r>
          </a:p>
          <a:p>
            <a:pPr marL="427481" indent="-427481" defTabSz="578358">
              <a:spcBef>
                <a:spcPts val="3700"/>
              </a:spcBef>
              <a:defRPr sz="3762"/>
            </a:pPr>
            <a:r>
              <a:t>The generator has many insulated coils of wire that form a stationary cylinder.</a:t>
            </a:r>
          </a:p>
          <a:p>
            <a:pPr marL="427481" indent="-427481" defTabSz="578358">
              <a:spcBef>
                <a:spcPts val="3700"/>
              </a:spcBef>
              <a:defRPr sz="3762"/>
            </a:pPr>
            <a:r>
              <a:t>This cylinder surrounds a rotary electromagnetic shaft.</a:t>
            </a:r>
          </a:p>
        </p:txBody>
      </p:sp>
      <p:pic>
        <p:nvPicPr>
          <p:cNvPr id="222" name="Image" descr="Image"/>
          <p:cNvPicPr>
            <a:picLocks noChangeAspect="1"/>
          </p:cNvPicPr>
          <p:nvPr/>
        </p:nvPicPr>
        <p:blipFill>
          <a:blip r:embed="rId2">
            <a:extLst/>
          </a:blip>
          <a:stretch>
            <a:fillRect/>
          </a:stretch>
        </p:blipFill>
        <p:spPr>
          <a:xfrm>
            <a:off x="6337300" y="3657600"/>
            <a:ext cx="6350000" cy="44450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Electric GENERATOR"/>
          <p:cNvSpPr txBox="1"/>
          <p:nvPr>
            <p:ph type="title"/>
          </p:nvPr>
        </p:nvSpPr>
        <p:spPr>
          <a:prstGeom prst="rect">
            <a:avLst/>
          </a:prstGeom>
        </p:spPr>
        <p:txBody>
          <a:bodyPr/>
          <a:lstStyle/>
          <a:p>
            <a:pPr/>
            <a:r>
              <a:t>Electric GENERATOR</a:t>
            </a:r>
          </a:p>
        </p:txBody>
      </p:sp>
      <p:sp>
        <p:nvSpPr>
          <p:cNvPr id="225" name="When the shaft rotates, it induces an electric current in each of the wires in the coil.…"/>
          <p:cNvSpPr txBox="1"/>
          <p:nvPr>
            <p:ph type="body" sz="half" idx="1"/>
          </p:nvPr>
        </p:nvSpPr>
        <p:spPr>
          <a:prstGeom prst="rect">
            <a:avLst/>
          </a:prstGeom>
        </p:spPr>
        <p:txBody>
          <a:bodyPr/>
          <a:lstStyle/>
          <a:p>
            <a:pPr marL="410209" indent="-410209" defTabSz="554990">
              <a:spcBef>
                <a:spcPts val="3600"/>
              </a:spcBef>
              <a:defRPr sz="3609"/>
            </a:pPr>
            <a:r>
              <a:t>When the shaft rotates, it induces an electric current in each of the wires in the coil.</a:t>
            </a:r>
          </a:p>
          <a:p>
            <a:pPr marL="410209" indent="-410209" defTabSz="554990">
              <a:spcBef>
                <a:spcPts val="3600"/>
              </a:spcBef>
              <a:defRPr sz="3609"/>
            </a:pPr>
            <a:r>
              <a:t>Each small section of the wire becomes an electric conductor, and the small currents combine to form a large current.</a:t>
            </a:r>
          </a:p>
          <a:p>
            <a:pPr marL="410209" indent="-410209" defTabSz="554990">
              <a:spcBef>
                <a:spcPts val="3600"/>
              </a:spcBef>
              <a:defRPr sz="3609"/>
            </a:pPr>
            <a:r>
              <a:t>This current is used to power our lives.  </a:t>
            </a:r>
          </a:p>
        </p:txBody>
      </p:sp>
      <p:pic>
        <p:nvPicPr>
          <p:cNvPr id="226" name="Image" descr="Image"/>
          <p:cNvPicPr>
            <a:picLocks noChangeAspect="1"/>
          </p:cNvPicPr>
          <p:nvPr/>
        </p:nvPicPr>
        <p:blipFill>
          <a:blip r:embed="rId2">
            <a:extLst/>
          </a:blip>
          <a:stretch>
            <a:fillRect/>
          </a:stretch>
        </p:blipFill>
        <p:spPr>
          <a:xfrm>
            <a:off x="6337300" y="3657600"/>
            <a:ext cx="6350000" cy="44450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Charles Coulomb"/>
          <p:cNvSpPr txBox="1"/>
          <p:nvPr>
            <p:ph type="title"/>
          </p:nvPr>
        </p:nvSpPr>
        <p:spPr>
          <a:prstGeom prst="rect">
            <a:avLst/>
          </a:prstGeom>
        </p:spPr>
        <p:txBody>
          <a:bodyPr/>
          <a:lstStyle/>
          <a:p>
            <a:pPr/>
            <a:r>
              <a:t>Charles Coulomb</a:t>
            </a:r>
          </a:p>
        </p:txBody>
      </p:sp>
      <p:sp>
        <p:nvSpPr>
          <p:cNvPr id="229" name="Coulomb published a law that he determined would be essential to the development of the theory of electromagnetism.…"/>
          <p:cNvSpPr txBox="1"/>
          <p:nvPr>
            <p:ph type="body" idx="1"/>
          </p:nvPr>
        </p:nvSpPr>
        <p:spPr>
          <a:xfrm>
            <a:off x="267546" y="2369681"/>
            <a:ext cx="12469708" cy="4167571"/>
          </a:xfrm>
          <a:prstGeom prst="rect">
            <a:avLst/>
          </a:prstGeom>
        </p:spPr>
        <p:txBody>
          <a:bodyPr/>
          <a:lstStyle/>
          <a:p>
            <a:pPr marL="418845" indent="-418845" defTabSz="566674">
              <a:spcBef>
                <a:spcPts val="3600"/>
              </a:spcBef>
              <a:defRPr sz="3686"/>
            </a:pPr>
            <a:r>
              <a:t>Coulomb published a law that he determined would be essential to the development of the theory of electromagnetism.</a:t>
            </a:r>
          </a:p>
          <a:p>
            <a:pPr marL="418845" indent="-418845" defTabSz="566674">
              <a:spcBef>
                <a:spcPts val="3600"/>
              </a:spcBef>
              <a:defRPr sz="3686"/>
            </a:pPr>
            <a:r>
              <a:t>It basically says that the electrostatic force of attraction/repulsion between two charges is proportional to the product of their charges, and inversely proportional to the square of the distance between them.</a:t>
            </a:r>
          </a:p>
        </p:txBody>
      </p:sp>
      <p:pic>
        <p:nvPicPr>
          <p:cNvPr id="230" name="Image" descr="Image"/>
          <p:cNvPicPr>
            <a:picLocks noChangeAspect="1"/>
          </p:cNvPicPr>
          <p:nvPr/>
        </p:nvPicPr>
        <p:blipFill>
          <a:blip r:embed="rId2">
            <a:extLst/>
          </a:blip>
          <a:stretch>
            <a:fillRect/>
          </a:stretch>
        </p:blipFill>
        <p:spPr>
          <a:xfrm>
            <a:off x="3740334" y="8607428"/>
            <a:ext cx="4420265" cy="968826"/>
          </a:xfrm>
          <a:prstGeom prst="rect">
            <a:avLst/>
          </a:prstGeom>
          <a:ln w="12700">
            <a:miter lim="400000"/>
          </a:ln>
        </p:spPr>
      </p:pic>
      <p:pic>
        <p:nvPicPr>
          <p:cNvPr id="231" name="Image" descr="Image"/>
          <p:cNvPicPr>
            <a:picLocks noChangeAspect="1"/>
          </p:cNvPicPr>
          <p:nvPr/>
        </p:nvPicPr>
        <p:blipFill>
          <a:blip r:embed="rId3">
            <a:extLst/>
          </a:blip>
          <a:stretch>
            <a:fillRect/>
          </a:stretch>
        </p:blipFill>
        <p:spPr>
          <a:xfrm>
            <a:off x="1524000" y="6721440"/>
            <a:ext cx="9956800" cy="1701801"/>
          </a:xfrm>
          <a:prstGeom prst="rect">
            <a:avLst/>
          </a:prstGeom>
          <a:ln w="12700">
            <a:miter lim="400000"/>
          </a:ln>
        </p:spPr>
      </p:pic>
      <p:sp>
        <p:nvSpPr>
          <p:cNvPr id="232" name="https://upload.wikimedia.org/wikipedia/commons/thumb/7/73/Coulombslaw.svg/784px-Coulombslaw.svg.png"/>
          <p:cNvSpPr txBox="1"/>
          <p:nvPr/>
        </p:nvSpPr>
        <p:spPr>
          <a:xfrm>
            <a:off x="1425527" y="9559897"/>
            <a:ext cx="3337063"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https://upload.wikimedia.org/wikipedia/commons/thumb/7/73/Coulombslaw.svg/784px-Coulombslaw.svg.png</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Michael Faraday"/>
          <p:cNvSpPr txBox="1"/>
          <p:nvPr>
            <p:ph type="title"/>
          </p:nvPr>
        </p:nvSpPr>
        <p:spPr>
          <a:prstGeom prst="rect">
            <a:avLst/>
          </a:prstGeom>
        </p:spPr>
        <p:txBody>
          <a:bodyPr/>
          <a:lstStyle/>
          <a:p>
            <a:pPr/>
            <a:r>
              <a:t>Michael Faraday</a:t>
            </a:r>
          </a:p>
        </p:txBody>
      </p:sp>
      <p:sp>
        <p:nvSpPr>
          <p:cNvPr id="235" name="Faraday electromagnetism and electrochemistry.…"/>
          <p:cNvSpPr txBox="1"/>
          <p:nvPr>
            <p:ph type="body" sz="half" idx="1"/>
          </p:nvPr>
        </p:nvSpPr>
        <p:spPr>
          <a:prstGeom prst="rect">
            <a:avLst/>
          </a:prstGeom>
        </p:spPr>
        <p:txBody>
          <a:bodyPr/>
          <a:lstStyle/>
          <a:p>
            <a:pPr marL="414527" indent="-414527" defTabSz="560831">
              <a:spcBef>
                <a:spcPts val="3600"/>
              </a:spcBef>
              <a:defRPr sz="3648"/>
            </a:pPr>
            <a:r>
              <a:t>Faraday electromagnetism and electrochemistry.  </a:t>
            </a:r>
          </a:p>
          <a:p>
            <a:pPr marL="414527" indent="-414527" defTabSz="560831">
              <a:spcBef>
                <a:spcPts val="3600"/>
              </a:spcBef>
              <a:defRPr sz="3648"/>
            </a:pPr>
            <a:r>
              <a:t>His major discoveries include diamagnetism, electromagnetic induction, and electrolysis.</a:t>
            </a:r>
          </a:p>
          <a:p>
            <a:pPr marL="414527" indent="-414527" defTabSz="560831">
              <a:spcBef>
                <a:spcPts val="3600"/>
              </a:spcBef>
              <a:defRPr sz="3648"/>
            </a:pPr>
            <a:r>
              <a:t>He was a great experimenter, but not necessarily a great mathematician. </a:t>
            </a:r>
          </a:p>
        </p:txBody>
      </p:sp>
      <p:pic>
        <p:nvPicPr>
          <p:cNvPr id="236" name="Image" descr="Image"/>
          <p:cNvPicPr>
            <a:picLocks noChangeAspect="1"/>
          </p:cNvPicPr>
          <p:nvPr/>
        </p:nvPicPr>
        <p:blipFill>
          <a:blip r:embed="rId2">
            <a:extLst/>
          </a:blip>
          <a:stretch>
            <a:fillRect/>
          </a:stretch>
        </p:blipFill>
        <p:spPr>
          <a:xfrm>
            <a:off x="7784472" y="2974904"/>
            <a:ext cx="4346357" cy="5810392"/>
          </a:xfrm>
          <a:prstGeom prst="rect">
            <a:avLst/>
          </a:prstGeom>
          <a:ln w="12700">
            <a:miter lim="400000"/>
          </a:ln>
        </p:spPr>
      </p:pic>
      <p:sp>
        <p:nvSpPr>
          <p:cNvPr id="237" name="https://upload.wikimedia.org/wikipedia/commons/thumb/5/5b/Faraday-Millikan-Gale-1913.jpg/190px-Faraday-Millikan-Gale-1913.jpg"/>
          <p:cNvSpPr txBox="1"/>
          <p:nvPr/>
        </p:nvSpPr>
        <p:spPr>
          <a:xfrm>
            <a:off x="7773098" y="8817782"/>
            <a:ext cx="4009170" cy="17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
            </a:lvl1pPr>
          </a:lstStyle>
          <a:p>
            <a:pPr/>
            <a:r>
              <a:t>https://upload.wikimedia.org/wikipedia/commons/thumb/5/5b/Faraday-Millikan-Gale-1913.jpg/190px-Faraday-Millikan-Gale-1913.jpg</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Faraday popularized the terms, “anode,” “cathode,” “electrode,” and “ion.”…"/>
          <p:cNvSpPr txBox="1"/>
          <p:nvPr>
            <p:ph type="body" sz="half" idx="1"/>
          </p:nvPr>
        </p:nvSpPr>
        <p:spPr>
          <a:prstGeom prst="rect">
            <a:avLst/>
          </a:prstGeom>
        </p:spPr>
        <p:txBody>
          <a:bodyPr/>
          <a:lstStyle/>
          <a:p>
            <a:pPr/>
            <a:r>
              <a:t>Faraday popularized the terms, “anode,” “cathode,” “electrode,” and “ion.”</a:t>
            </a:r>
          </a:p>
          <a:p>
            <a:pPr/>
            <a:r>
              <a:t>He also experimented a lot with electrolysis and the splitting of compounds to release the associated atoms.</a:t>
            </a:r>
          </a:p>
        </p:txBody>
      </p:sp>
      <p:sp>
        <p:nvSpPr>
          <p:cNvPr id="240" name="Michael Faraday"/>
          <p:cNvSpPr txBox="1"/>
          <p:nvPr>
            <p:ph type="title"/>
          </p:nvPr>
        </p:nvSpPr>
        <p:spPr>
          <a:prstGeom prst="rect">
            <a:avLst/>
          </a:prstGeom>
        </p:spPr>
        <p:txBody>
          <a:bodyPr/>
          <a:lstStyle/>
          <a:p>
            <a:pPr/>
            <a:r>
              <a:t>Michael Faraday</a:t>
            </a:r>
          </a:p>
        </p:txBody>
      </p:sp>
      <p:pic>
        <p:nvPicPr>
          <p:cNvPr id="241" name="Image" descr="Image"/>
          <p:cNvPicPr>
            <a:picLocks noChangeAspect="1"/>
          </p:cNvPicPr>
          <p:nvPr/>
        </p:nvPicPr>
        <p:blipFill>
          <a:blip r:embed="rId2">
            <a:extLst/>
          </a:blip>
          <a:stretch>
            <a:fillRect/>
          </a:stretch>
        </p:blipFill>
        <p:spPr>
          <a:xfrm>
            <a:off x="6490295" y="2289684"/>
            <a:ext cx="6350001" cy="5575301"/>
          </a:xfrm>
          <a:prstGeom prst="rect">
            <a:avLst/>
          </a:prstGeom>
          <a:ln w="12700">
            <a:miter lim="400000"/>
          </a:ln>
        </p:spPr>
      </p:pic>
      <p:sp>
        <p:nvSpPr>
          <p:cNvPr id="242" name="Faraday’s electromagnetic rotation apparatus. Electricity flows through the wires. The liquid in the cups is mercury, a good conductor of electricity. In the cup on the right, the metal wire continuously rotates around the central magnet as long as electric current is flowing through the circuit."/>
          <p:cNvSpPr txBox="1"/>
          <p:nvPr/>
        </p:nvSpPr>
        <p:spPr>
          <a:xfrm>
            <a:off x="6490295" y="8085337"/>
            <a:ext cx="6350001" cy="807815"/>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ts val="2800"/>
              </a:lnSpc>
              <a:defRPr b="1" sz="1200">
                <a:solidFill>
                  <a:srgbClr val="444444"/>
                </a:solidFill>
                <a:latin typeface="Arial"/>
                <a:ea typeface="Arial"/>
                <a:cs typeface="Arial"/>
                <a:sym typeface="Arial"/>
              </a:defRPr>
            </a:lvl1pPr>
          </a:lstStyle>
          <a:p>
            <a:pPr/>
            <a:r>
              <a:t>Faraday’s electromagnetic rotation apparatus. Electricity flows through the wires. The liquid in the cups is mercury, a good conductor of electricity. In the cup on the right, the metal wire continuously rotates around the central magnet as long as electric current is flowing through the circuit.</a:t>
            </a:r>
          </a:p>
        </p:txBody>
      </p:sp>
      <p:sp>
        <p:nvSpPr>
          <p:cNvPr id="243" name="https://www.famousscientists.org/michael-faraday/"/>
          <p:cNvSpPr txBox="1"/>
          <p:nvPr/>
        </p:nvSpPr>
        <p:spPr>
          <a:xfrm>
            <a:off x="6486344" y="7787608"/>
            <a:ext cx="3216698"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B4B4B4"/>
                </a:solidFill>
                <a:latin typeface="Times"/>
                <a:ea typeface="Times"/>
                <a:cs typeface="Times"/>
                <a:sym typeface="Times"/>
              </a:defRPr>
            </a:lvl1pPr>
          </a:lstStyle>
          <a:p>
            <a:pPr/>
            <a:r>
              <a:t>https://www.famousscientists.org/michael-faraday/</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Georg Ohm"/>
          <p:cNvSpPr txBox="1"/>
          <p:nvPr>
            <p:ph type="title"/>
          </p:nvPr>
        </p:nvSpPr>
        <p:spPr>
          <a:prstGeom prst="rect">
            <a:avLst/>
          </a:prstGeom>
        </p:spPr>
        <p:txBody>
          <a:bodyPr/>
          <a:lstStyle/>
          <a:p>
            <a:pPr/>
            <a:r>
              <a:t>Georg Ohm</a:t>
            </a:r>
          </a:p>
        </p:txBody>
      </p:sp>
      <p:sp>
        <p:nvSpPr>
          <p:cNvPr id="246" name="Discovered that the current flow through a conductor is directly proportional to the potential difference (voltage), and inversely proportional to the resistance."/>
          <p:cNvSpPr txBox="1"/>
          <p:nvPr>
            <p:ph type="body" sz="half" idx="1"/>
          </p:nvPr>
        </p:nvSpPr>
        <p:spPr>
          <a:xfrm>
            <a:off x="355600" y="1727200"/>
            <a:ext cx="5892800" cy="6299200"/>
          </a:xfrm>
          <a:prstGeom prst="rect">
            <a:avLst/>
          </a:prstGeom>
        </p:spPr>
        <p:txBody>
          <a:bodyPr/>
          <a:lstStyle/>
          <a:p>
            <a:pPr/>
            <a:r>
              <a:t>Discovered that the current flow through a conductor is directly proportional to the potential difference (voltage), and inversely proportional to the resistance.</a:t>
            </a:r>
          </a:p>
        </p:txBody>
      </p:sp>
      <p:pic>
        <p:nvPicPr>
          <p:cNvPr id="247" name="Image" descr="Image"/>
          <p:cNvPicPr>
            <a:picLocks noChangeAspect="1"/>
          </p:cNvPicPr>
          <p:nvPr/>
        </p:nvPicPr>
        <p:blipFill>
          <a:blip r:embed="rId2">
            <a:extLst/>
          </a:blip>
          <a:stretch>
            <a:fillRect/>
          </a:stretch>
        </p:blipFill>
        <p:spPr>
          <a:xfrm>
            <a:off x="7772525" y="3022600"/>
            <a:ext cx="4267201" cy="5715000"/>
          </a:xfrm>
          <a:prstGeom prst="rect">
            <a:avLst/>
          </a:prstGeom>
          <a:ln w="12700">
            <a:miter lim="400000"/>
          </a:ln>
        </p:spPr>
      </p:pic>
      <p:sp>
        <p:nvSpPr>
          <p:cNvPr id="248" name="https://www.britannica.com/biography/Georg-Ohm"/>
          <p:cNvSpPr txBox="1"/>
          <p:nvPr/>
        </p:nvSpPr>
        <p:spPr>
          <a:xfrm>
            <a:off x="7690968" y="8734871"/>
            <a:ext cx="3242222"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u="sng">
                <a:solidFill>
                  <a:srgbClr val="FFFFFF"/>
                </a:solidFill>
                <a:latin typeface="Times"/>
                <a:ea typeface="Times"/>
                <a:cs typeface="Times"/>
                <a:sym typeface="Times"/>
              </a:defRPr>
            </a:lvl1pPr>
          </a:lstStyle>
          <a:p>
            <a:pPr/>
            <a:r>
              <a:t>https://www.britannica.com/biography/Georg-Ohm</a:t>
            </a:r>
          </a:p>
        </p:txBody>
      </p:sp>
      <p:pic>
        <p:nvPicPr>
          <p:cNvPr id="249" name="Image" descr="Image"/>
          <p:cNvPicPr>
            <a:picLocks noChangeAspect="1"/>
          </p:cNvPicPr>
          <p:nvPr/>
        </p:nvPicPr>
        <p:blipFill>
          <a:blip r:embed="rId3">
            <a:extLst/>
          </a:blip>
          <a:stretch>
            <a:fillRect/>
          </a:stretch>
        </p:blipFill>
        <p:spPr>
          <a:xfrm>
            <a:off x="2454566" y="7365262"/>
            <a:ext cx="1694868" cy="121465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