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media1.mp4" ContentType="video/unknown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81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solidFill>
                <a:srgbClr val="222222"/>
              </a:solidFill>
              <a:prstDash val="solid"/>
              <a:miter lim="400000"/>
            </a:ln>
          </a:bottom>
          <a:insideH>
            <a:ln w="127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 b="def" i="def"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222222"/>
              </a:solidFill>
              <a:prstDash val="solid"/>
              <a:miter lim="400000"/>
            </a:ln>
          </a:right>
          <a:top>
            <a:ln w="127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solidFill>
                <a:srgbClr val="222222"/>
              </a:solidFill>
              <a:prstDash val="solid"/>
              <a:miter lim="400000"/>
            </a:ln>
          </a:bottom>
          <a:insideH>
            <a:ln w="12700" cap="flat">
              <a:solidFill>
                <a:srgbClr val="222222"/>
              </a:solidFill>
              <a:prstDash val="solid"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127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solidFill>
                <a:srgbClr val="5F6568"/>
              </a:solidFill>
              <a:prstDash val="solid"/>
              <a:miter lim="400000"/>
            </a:ln>
          </a:left>
          <a:right>
            <a:ln w="127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solidFill>
                <a:srgbClr val="5F6568"/>
              </a:solidFill>
              <a:prstDash val="solid"/>
              <a:miter lim="400000"/>
            </a:ln>
          </a:left>
          <a:right>
            <a:ln w="127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Shape 16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-1" y="1219199"/>
            <a:ext cx="13004801" cy="7315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Line"/>
          <p:cNvSpPr/>
          <p:nvPr>
            <p:ph type="body" sz="quarter" idx="14"/>
          </p:nvPr>
        </p:nvSpPr>
        <p:spPr>
          <a:xfrm flipV="1">
            <a:off x="406399" y="5824870"/>
            <a:ext cx="12192001" cy="198"/>
          </a:xfrm>
          <a:prstGeom prst="line">
            <a:avLst/>
          </a:prstGeom>
          <a:ln w="25400">
            <a:solidFill>
              <a:srgbClr val="A6AAA9"/>
            </a:solidFill>
          </a:ln>
        </p:spPr>
        <p:txBody>
          <a:bodyPr anchor="ctr">
            <a:noAutofit/>
          </a:bodyPr>
          <a:lstStyle/>
          <a:p>
            <a:pPr defTabSz="325120">
              <a:lnSpc>
                <a:spcPct val="100000"/>
              </a:lnSpc>
              <a:spcBef>
                <a:spcPts val="0"/>
              </a:spcBef>
              <a:defRPr cap="none" sz="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Body Level One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 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209272" y="1530773"/>
            <a:ext cx="359484" cy="40978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406399" y="4246879"/>
            <a:ext cx="12192002" cy="338666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5892800" y="5824959"/>
            <a:ext cx="6705599" cy="109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Image"/>
          <p:cNvSpPr/>
          <p:nvPr>
            <p:ph type="pic" sz="half" idx="13"/>
          </p:nvPr>
        </p:nvSpPr>
        <p:spPr>
          <a:xfrm>
            <a:off x="-1" y="1219199"/>
            <a:ext cx="5486402" cy="7315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Title Text"/>
          <p:cNvSpPr txBox="1"/>
          <p:nvPr>
            <p:ph type="title"/>
          </p:nvPr>
        </p:nvSpPr>
        <p:spPr>
          <a:xfrm>
            <a:off x="5892800" y="6041813"/>
            <a:ext cx="6705600" cy="2032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2" name="Body Level One…"/>
          <p:cNvSpPr txBox="1"/>
          <p:nvPr>
            <p:ph type="body" sz="quarter" idx="1"/>
          </p:nvPr>
        </p:nvSpPr>
        <p:spPr>
          <a:xfrm>
            <a:off x="5892800" y="4416213"/>
            <a:ext cx="6705600" cy="135466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To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Line"/>
          <p:cNvSpPr/>
          <p:nvPr/>
        </p:nvSpPr>
        <p:spPr>
          <a:xfrm flipV="1">
            <a:off x="406399" y="1964070"/>
            <a:ext cx="12192001" cy="1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1" name="Text"/>
          <p:cNvSpPr txBox="1"/>
          <p:nvPr>
            <p:ph type="body" sz="quarter" idx="13"/>
          </p:nvPr>
        </p:nvSpPr>
        <p:spPr>
          <a:xfrm>
            <a:off x="406399" y="1486746"/>
            <a:ext cx="11176002" cy="4097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pc="120" sz="2400">
                <a:solidFill>
                  <a:srgbClr val="838787"/>
                </a:solidFill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xfrm>
            <a:off x="406399" y="2370666"/>
            <a:ext cx="12192002" cy="541868"/>
          </a:xfrm>
          <a:prstGeom prst="rect">
            <a:avLst/>
          </a:prstGeom>
        </p:spPr>
        <p:txBody>
          <a:bodyPr/>
          <a:lstStyle>
            <a:lvl1pPr>
              <a:spcBef>
                <a:spcPts val="2700"/>
              </a:spcBef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 flipV="1">
            <a:off x="406399" y="1964070"/>
            <a:ext cx="12192001" cy="1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Text"/>
          <p:cNvSpPr txBox="1"/>
          <p:nvPr>
            <p:ph type="body" sz="quarter" idx="13"/>
          </p:nvPr>
        </p:nvSpPr>
        <p:spPr>
          <a:xfrm>
            <a:off x="406399" y="1486746"/>
            <a:ext cx="11176002" cy="4097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pc="120" sz="2400">
                <a:solidFill>
                  <a:srgbClr val="838787"/>
                </a:solidFill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xfrm>
            <a:off x="406399" y="2370666"/>
            <a:ext cx="12192002" cy="541868"/>
          </a:xfrm>
          <a:prstGeom prst="rect">
            <a:avLst/>
          </a:prstGeom>
        </p:spPr>
        <p:txBody>
          <a:bodyPr/>
          <a:lstStyle>
            <a:lvl1pPr>
              <a:spcBef>
                <a:spcPts val="2700"/>
              </a:spcBef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406399" y="3278293"/>
            <a:ext cx="12192002" cy="4578774"/>
          </a:xfrm>
          <a:prstGeom prst="rect">
            <a:avLst/>
          </a:prstGeom>
        </p:spPr>
        <p:txBody>
          <a:bodyPr anchor="t"/>
          <a:lstStyle>
            <a:lvl1pPr marL="44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1084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71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2354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98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 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 flipV="1">
            <a:off x="406399" y="1964070"/>
            <a:ext cx="12192001" cy="1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Text"/>
          <p:cNvSpPr txBox="1"/>
          <p:nvPr>
            <p:ph type="body" sz="quarter" idx="13"/>
          </p:nvPr>
        </p:nvSpPr>
        <p:spPr>
          <a:xfrm>
            <a:off x="406399" y="1486746"/>
            <a:ext cx="11176002" cy="4097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pc="120" sz="2400">
                <a:solidFill>
                  <a:srgbClr val="838787"/>
                </a:solidFill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83" name="Title Text"/>
          <p:cNvSpPr txBox="1"/>
          <p:nvPr>
            <p:ph type="title"/>
          </p:nvPr>
        </p:nvSpPr>
        <p:spPr>
          <a:xfrm>
            <a:off x="406399" y="2370666"/>
            <a:ext cx="12192002" cy="541868"/>
          </a:xfrm>
          <a:prstGeom prst="rect">
            <a:avLst/>
          </a:prstGeom>
        </p:spPr>
        <p:txBody>
          <a:bodyPr/>
          <a:lstStyle>
            <a:lvl1pPr>
              <a:spcBef>
                <a:spcPts val="2700"/>
              </a:spcBef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84" name="Body Level One…"/>
          <p:cNvSpPr txBox="1"/>
          <p:nvPr>
            <p:ph type="body" idx="1"/>
          </p:nvPr>
        </p:nvSpPr>
        <p:spPr>
          <a:xfrm>
            <a:off x="406399" y="3278293"/>
            <a:ext cx="12192002" cy="4578774"/>
          </a:xfrm>
          <a:prstGeom prst="rect">
            <a:avLst/>
          </a:prstGeom>
        </p:spPr>
        <p:txBody>
          <a:bodyPr anchor="t"/>
          <a:lstStyle>
            <a:lvl1pPr marL="44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1084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71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2354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98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Line"/>
          <p:cNvSpPr/>
          <p:nvPr/>
        </p:nvSpPr>
        <p:spPr>
          <a:xfrm flipV="1">
            <a:off x="406399" y="1964070"/>
            <a:ext cx="12192001" cy="1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3" name="Text"/>
          <p:cNvSpPr txBox="1"/>
          <p:nvPr>
            <p:ph type="body" sz="quarter" idx="13"/>
          </p:nvPr>
        </p:nvSpPr>
        <p:spPr>
          <a:xfrm>
            <a:off x="406399" y="1486746"/>
            <a:ext cx="11176002" cy="4097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pc="120" sz="2400">
                <a:solidFill>
                  <a:srgbClr val="838787"/>
                </a:solidFill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94" name="Image"/>
          <p:cNvSpPr/>
          <p:nvPr>
            <p:ph type="pic" sz="half" idx="14"/>
          </p:nvPr>
        </p:nvSpPr>
        <p:spPr>
          <a:xfrm>
            <a:off x="7111999" y="2370666"/>
            <a:ext cx="5486402" cy="57573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5" name="Title Text"/>
          <p:cNvSpPr txBox="1"/>
          <p:nvPr>
            <p:ph type="title"/>
          </p:nvPr>
        </p:nvSpPr>
        <p:spPr>
          <a:xfrm>
            <a:off x="406399" y="2370666"/>
            <a:ext cx="6299202" cy="541868"/>
          </a:xfrm>
          <a:prstGeom prst="rect">
            <a:avLst/>
          </a:prstGeom>
        </p:spPr>
        <p:txBody>
          <a:bodyPr/>
          <a:lstStyle>
            <a:lvl1pPr>
              <a:spcBef>
                <a:spcPts val="2700"/>
              </a:spcBef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96" name="Body Level One…"/>
          <p:cNvSpPr txBox="1"/>
          <p:nvPr>
            <p:ph type="body" sz="half" idx="1"/>
          </p:nvPr>
        </p:nvSpPr>
        <p:spPr>
          <a:xfrm>
            <a:off x="406399" y="3278293"/>
            <a:ext cx="6299202" cy="4578774"/>
          </a:xfrm>
          <a:prstGeom prst="rect">
            <a:avLst/>
          </a:prstGeom>
        </p:spPr>
        <p:txBody>
          <a:bodyPr anchor="t"/>
          <a:lstStyle>
            <a:lvl1pPr marL="444500" indent="-444500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28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1079500" indent="-444500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28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714500" indent="-444500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28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2349500" indent="-444500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28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984500" indent="-444500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"/>
              <a:buChar char="▸"/>
              <a:defRPr cap="none" sz="28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lide Number"/>
          <p:cNvSpPr txBox="1"/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Line"/>
          <p:cNvSpPr/>
          <p:nvPr/>
        </p:nvSpPr>
        <p:spPr>
          <a:xfrm flipV="1">
            <a:off x="406399" y="1964070"/>
            <a:ext cx="12192001" cy="1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5" name="Text"/>
          <p:cNvSpPr txBox="1"/>
          <p:nvPr>
            <p:ph type="body" sz="quarter" idx="13"/>
          </p:nvPr>
        </p:nvSpPr>
        <p:spPr>
          <a:xfrm>
            <a:off x="406399" y="1486746"/>
            <a:ext cx="11176002" cy="4097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pc="120" sz="2400">
                <a:solidFill>
                  <a:srgbClr val="838787"/>
                </a:solidFill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06" name="Body Level One…"/>
          <p:cNvSpPr txBox="1"/>
          <p:nvPr>
            <p:ph type="body" idx="1"/>
          </p:nvPr>
        </p:nvSpPr>
        <p:spPr>
          <a:xfrm>
            <a:off x="406399" y="3278293"/>
            <a:ext cx="12192002" cy="4578774"/>
          </a:xfrm>
          <a:prstGeom prst="rect">
            <a:avLst/>
          </a:prstGeom>
        </p:spPr>
        <p:txBody>
          <a:bodyPr anchor="t"/>
          <a:lstStyle>
            <a:lvl1pPr marL="44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25000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1084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25000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71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25000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2354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25000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98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25000"/>
              <a:buFont typeface="Avenir Next"/>
              <a:buChar char="▸"/>
              <a:defRPr cap="none" sz="3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Slide Number"/>
          <p:cNvSpPr txBox="1"/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Image"/>
          <p:cNvSpPr/>
          <p:nvPr>
            <p:ph type="pic" sz="quarter" idx="13"/>
          </p:nvPr>
        </p:nvSpPr>
        <p:spPr>
          <a:xfrm>
            <a:off x="6502400" y="1219199"/>
            <a:ext cx="6502400" cy="364405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Image"/>
          <p:cNvSpPr/>
          <p:nvPr>
            <p:ph type="pic" sz="quarter" idx="14"/>
          </p:nvPr>
        </p:nvSpPr>
        <p:spPr>
          <a:xfrm>
            <a:off x="6502400" y="4897119"/>
            <a:ext cx="6502400" cy="363728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6" name="Image"/>
          <p:cNvSpPr/>
          <p:nvPr>
            <p:ph type="pic" sz="half" idx="15"/>
          </p:nvPr>
        </p:nvSpPr>
        <p:spPr>
          <a:xfrm>
            <a:off x="-1" y="1219199"/>
            <a:ext cx="6468535" cy="7315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ine"/>
          <p:cNvSpPr/>
          <p:nvPr/>
        </p:nvSpPr>
        <p:spPr>
          <a:xfrm flipV="1">
            <a:off x="406399" y="1964070"/>
            <a:ext cx="12192001" cy="1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5" name="Callout"/>
          <p:cNvSpPr/>
          <p:nvPr/>
        </p:nvSpPr>
        <p:spPr>
          <a:xfrm>
            <a:off x="467359" y="2987039"/>
            <a:ext cx="12070161" cy="3902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9" y="0"/>
                </a:moveTo>
                <a:cubicBezTo>
                  <a:pt x="54" y="0"/>
                  <a:pt x="0" y="165"/>
                  <a:pt x="0" y="369"/>
                </a:cubicBezTo>
                <a:lnTo>
                  <a:pt x="0" y="19015"/>
                </a:lnTo>
                <a:cubicBezTo>
                  <a:pt x="0" y="19218"/>
                  <a:pt x="54" y="19381"/>
                  <a:pt x="119" y="19381"/>
                </a:cubicBezTo>
                <a:lnTo>
                  <a:pt x="18186" y="19381"/>
                </a:lnTo>
                <a:lnTo>
                  <a:pt x="18716" y="21600"/>
                </a:lnTo>
                <a:lnTo>
                  <a:pt x="19247" y="19381"/>
                </a:lnTo>
                <a:lnTo>
                  <a:pt x="21481" y="19381"/>
                </a:lnTo>
                <a:cubicBezTo>
                  <a:pt x="21546" y="19381"/>
                  <a:pt x="21600" y="19218"/>
                  <a:pt x="21600" y="19015"/>
                </a:cubicBezTo>
                <a:lnTo>
                  <a:pt x="21600" y="369"/>
                </a:lnTo>
                <a:cubicBezTo>
                  <a:pt x="21600" y="165"/>
                  <a:pt x="21546" y="0"/>
                  <a:pt x="21481" y="0"/>
                </a:cubicBezTo>
                <a:lnTo>
                  <a:pt x="119" y="0"/>
                </a:lnTo>
                <a:close/>
              </a:path>
            </a:pathLst>
          </a:custGeom>
          <a:solidFill>
            <a:schemeClr val="accent1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cap="all" sz="28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</a:p>
        </p:txBody>
      </p:sp>
      <p:sp>
        <p:nvSpPr>
          <p:cNvPr id="126" name="Type a quote here."/>
          <p:cNvSpPr txBox="1"/>
          <p:nvPr>
            <p:ph type="body" sz="quarter" idx="13"/>
          </p:nvPr>
        </p:nvSpPr>
        <p:spPr>
          <a:xfrm>
            <a:off x="894079" y="3400213"/>
            <a:ext cx="11230189" cy="1250531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spcBef>
                <a:spcPts val="0"/>
              </a:spcBef>
              <a:defRPr sz="94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27" name="Johnny Appleseed"/>
          <p:cNvSpPr txBox="1"/>
          <p:nvPr>
            <p:ph type="body" sz="quarter" idx="14"/>
          </p:nvPr>
        </p:nvSpPr>
        <p:spPr>
          <a:xfrm>
            <a:off x="406399" y="6974839"/>
            <a:ext cx="12192002" cy="816190"/>
          </a:xfrm>
          <a:prstGeom prst="rect">
            <a:avLst/>
          </a:prstGeom>
        </p:spPr>
        <p:txBody>
          <a:bodyPr anchor="ctr">
            <a:spAutoFit/>
          </a:bodyPr>
          <a:lstStyle>
            <a:lvl1pPr algn="r">
              <a:spcBef>
                <a:spcPts val="0"/>
              </a:spcBef>
              <a:defRPr cap="none" sz="6000">
                <a:solidFill>
                  <a:srgbClr val="838787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28" name="Text"/>
          <p:cNvSpPr txBox="1"/>
          <p:nvPr>
            <p:ph type="body" sz="quarter" idx="15"/>
          </p:nvPr>
        </p:nvSpPr>
        <p:spPr>
          <a:xfrm>
            <a:off x="406399" y="1486746"/>
            <a:ext cx="11176002" cy="4097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pc="120" sz="2400">
                <a:solidFill>
                  <a:srgbClr val="838787"/>
                </a:solidFill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29" name="Slide Number"/>
          <p:cNvSpPr txBox="1"/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 Alt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ype a quote here."/>
          <p:cNvSpPr txBox="1"/>
          <p:nvPr>
            <p:ph type="body" sz="quarter" idx="13"/>
          </p:nvPr>
        </p:nvSpPr>
        <p:spPr>
          <a:xfrm>
            <a:off x="5892800" y="3203786"/>
            <a:ext cx="6705600" cy="2446363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spcBef>
                <a:spcPts val="0"/>
              </a:spcBef>
              <a:defRPr sz="94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37" name="Image"/>
          <p:cNvSpPr/>
          <p:nvPr>
            <p:ph type="pic" sz="half" idx="14"/>
          </p:nvPr>
        </p:nvSpPr>
        <p:spPr>
          <a:xfrm>
            <a:off x="-1" y="1219199"/>
            <a:ext cx="5486402" cy="7315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8" name="Johnny Appleseed"/>
          <p:cNvSpPr txBox="1"/>
          <p:nvPr>
            <p:ph type="body" sz="quarter" idx="15"/>
          </p:nvPr>
        </p:nvSpPr>
        <p:spPr>
          <a:xfrm>
            <a:off x="5892800" y="6974839"/>
            <a:ext cx="6705600" cy="816190"/>
          </a:xfrm>
          <a:prstGeom prst="rect">
            <a:avLst/>
          </a:prstGeom>
        </p:spPr>
        <p:txBody>
          <a:bodyPr anchor="ctr">
            <a:spAutoFit/>
          </a:bodyPr>
          <a:lstStyle>
            <a:lvl1pPr defTabSz="460586">
              <a:lnSpc>
                <a:spcPct val="100000"/>
              </a:lnSpc>
              <a:spcBef>
                <a:spcPts val="0"/>
              </a:spcBef>
              <a:defRPr cap="none" sz="6000">
                <a:solidFill>
                  <a:srgbClr val="232323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39" name="Slide Number"/>
          <p:cNvSpPr txBox="1"/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Image"/>
          <p:cNvSpPr/>
          <p:nvPr>
            <p:ph type="pic" idx="13"/>
          </p:nvPr>
        </p:nvSpPr>
        <p:spPr>
          <a:xfrm>
            <a:off x="-1" y="1219199"/>
            <a:ext cx="13004801" cy="7315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lide Number"/>
          <p:cNvSpPr txBox="1"/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 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Number"/>
          <p:cNvSpPr txBox="1"/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 flipV="1">
            <a:off x="406399" y="5824870"/>
            <a:ext cx="12192001" cy="198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406399" y="6041813"/>
            <a:ext cx="12192002" cy="2032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406399" y="4416213"/>
            <a:ext cx="12192002" cy="13546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12235927" y="1544319"/>
            <a:ext cx="359484" cy="409788"/>
          </a:xfrm>
          <a:prstGeom prst="rect">
            <a:avLst/>
          </a:prstGeom>
          <a:ln w="3175">
            <a:miter lim="400000"/>
          </a:ln>
        </p:spPr>
        <p:txBody>
          <a:bodyPr wrap="none" lIns="27093" tIns="27093" rIns="27093" bIns="27093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214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214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214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214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214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214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214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214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214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400" u="none">
          <a:ln>
            <a:noFill/>
          </a:ln>
          <a:solidFill>
            <a:srgbClr val="A6AAA9"/>
          </a:solidFill>
          <a:uFillTx/>
          <a:latin typeface="DIN Alternate"/>
          <a:ea typeface="DIN Alternate"/>
          <a:cs typeface="DIN Alternate"/>
          <a:sym typeface="DIN Alternate"/>
        </a:defRPr>
      </a:lvl1pPr>
      <a:lvl2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400" u="none">
          <a:ln>
            <a:noFill/>
          </a:ln>
          <a:solidFill>
            <a:srgbClr val="A6AAA9"/>
          </a:solidFill>
          <a:uFillTx/>
          <a:latin typeface="DIN Alternate"/>
          <a:ea typeface="DIN Alternate"/>
          <a:cs typeface="DIN Alternate"/>
          <a:sym typeface="DIN Alternate"/>
        </a:defRPr>
      </a:lvl2pPr>
      <a:lvl3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400" u="none">
          <a:ln>
            <a:noFill/>
          </a:ln>
          <a:solidFill>
            <a:srgbClr val="A6AAA9"/>
          </a:solidFill>
          <a:uFillTx/>
          <a:latin typeface="DIN Alternate"/>
          <a:ea typeface="DIN Alternate"/>
          <a:cs typeface="DIN Alternate"/>
          <a:sym typeface="DIN Alternate"/>
        </a:defRPr>
      </a:lvl3pPr>
      <a:lvl4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400" u="none">
          <a:ln>
            <a:noFill/>
          </a:ln>
          <a:solidFill>
            <a:srgbClr val="A6AAA9"/>
          </a:solidFill>
          <a:uFillTx/>
          <a:latin typeface="DIN Alternate"/>
          <a:ea typeface="DIN Alternate"/>
          <a:cs typeface="DIN Alternate"/>
          <a:sym typeface="DIN Alternate"/>
        </a:defRPr>
      </a:lvl4pPr>
      <a:lvl5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400" u="none">
          <a:ln>
            <a:noFill/>
          </a:ln>
          <a:solidFill>
            <a:srgbClr val="A6AAA9"/>
          </a:solidFill>
          <a:uFillTx/>
          <a:latin typeface="DIN Alternate"/>
          <a:ea typeface="DIN Alternate"/>
          <a:cs typeface="DIN Alternate"/>
          <a:sym typeface="DIN Alternate"/>
        </a:defRPr>
      </a:lvl5pPr>
      <a:lvl6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400" u="none">
          <a:ln>
            <a:noFill/>
          </a:ln>
          <a:solidFill>
            <a:srgbClr val="A6AAA9"/>
          </a:solidFill>
          <a:uFillTx/>
          <a:latin typeface="DIN Alternate"/>
          <a:ea typeface="DIN Alternate"/>
          <a:cs typeface="DIN Alternate"/>
          <a:sym typeface="DIN Alternate"/>
        </a:defRPr>
      </a:lvl6pPr>
      <a:lvl7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400" u="none">
          <a:ln>
            <a:noFill/>
          </a:ln>
          <a:solidFill>
            <a:srgbClr val="A6AAA9"/>
          </a:solidFill>
          <a:uFillTx/>
          <a:latin typeface="DIN Alternate"/>
          <a:ea typeface="DIN Alternate"/>
          <a:cs typeface="DIN Alternate"/>
          <a:sym typeface="DIN Alternate"/>
        </a:defRPr>
      </a:lvl7pPr>
      <a:lvl8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400" u="none">
          <a:ln>
            <a:noFill/>
          </a:ln>
          <a:solidFill>
            <a:srgbClr val="A6AAA9"/>
          </a:solidFill>
          <a:uFillTx/>
          <a:latin typeface="DIN Alternate"/>
          <a:ea typeface="DIN Alternate"/>
          <a:cs typeface="DIN Alternate"/>
          <a:sym typeface="DIN Alternate"/>
        </a:defRPr>
      </a:lvl8pPr>
      <a:lvl9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400" u="none">
          <a:ln>
            <a:noFill/>
          </a:ln>
          <a:solidFill>
            <a:srgbClr val="A6AAA9"/>
          </a:solidFill>
          <a:uFillTx/>
          <a:latin typeface="DIN Alternate"/>
          <a:ea typeface="DIN Alternate"/>
          <a:cs typeface="DIN Alternate"/>
          <a:sym typeface="DIN Alternate"/>
        </a:defRPr>
      </a:lvl9pPr>
    </p:bodyStyle>
    <p:otherStyle>
      <a:lvl1pPr marL="0" marR="0" indent="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hyperlink" Target="https://www.statista.com/statistics/270367/share-of-nuclear-power-in-the-power-supply-of-selected-countries/" TargetMode="External"/><Relationship Id="rId3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2.png"/><Relationship Id="rId5" Type="http://schemas.openxmlformats.org/officeDocument/2006/relationships/image" Target="../media/image3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tif"/><Relationship Id="rId3" Type="http://schemas.openxmlformats.org/officeDocument/2006/relationships/image" Target="../media/image1.g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Nuclear Powe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428526">
              <a:defRPr sz="15622"/>
            </a:lvl1pPr>
          </a:lstStyle>
          <a:p>
            <a:pPr/>
            <a:r>
              <a:t>Nuclear Power</a:t>
            </a:r>
          </a:p>
        </p:txBody>
      </p:sp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7818" y="994751"/>
            <a:ext cx="11829164" cy="4613374"/>
          </a:xfrm>
          <a:prstGeom prst="rect">
            <a:avLst/>
          </a:prstGeom>
          <a:ln w="3175">
            <a:miter lim="400000"/>
          </a:ln>
        </p:spPr>
      </p:pic>
      <p:sp>
        <p:nvSpPr>
          <p:cNvPr id="172" name="https://www.britannica.com/technology/nuclear-reactor"/>
          <p:cNvSpPr txBox="1"/>
          <p:nvPr/>
        </p:nvSpPr>
        <p:spPr>
          <a:xfrm>
            <a:off x="560124" y="5632254"/>
            <a:ext cx="1753185" cy="1557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https://www.britannica.com/technology/nuclear-reactor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In the U.S."/>
          <p:cNvSpPr txBox="1"/>
          <p:nvPr>
            <p:ph type="title"/>
          </p:nvPr>
        </p:nvSpPr>
        <p:spPr>
          <a:xfrm>
            <a:off x="7324115" y="6008644"/>
            <a:ext cx="5274286" cy="1578251"/>
          </a:xfrm>
          <a:prstGeom prst="rect">
            <a:avLst/>
          </a:prstGeom>
        </p:spPr>
        <p:txBody>
          <a:bodyPr/>
          <a:lstStyle>
            <a:lvl1pPr defTabSz="322862">
              <a:defRPr sz="11770"/>
            </a:lvl1pPr>
          </a:lstStyle>
          <a:p>
            <a:pPr/>
            <a:r>
              <a:t>In the U.S.</a:t>
            </a:r>
          </a:p>
        </p:txBody>
      </p:sp>
      <p:sp>
        <p:nvSpPr>
          <p:cNvPr id="175" name="Nuclear Power"/>
          <p:cNvSpPr txBox="1"/>
          <p:nvPr>
            <p:ph type="body" sz="quarter" idx="1"/>
          </p:nvPr>
        </p:nvSpPr>
        <p:spPr>
          <a:xfrm>
            <a:off x="7311871" y="4935070"/>
            <a:ext cx="5501657" cy="785090"/>
          </a:xfrm>
          <a:prstGeom prst="rect">
            <a:avLst/>
          </a:prstGeom>
        </p:spPr>
        <p:txBody>
          <a:bodyPr/>
          <a:lstStyle>
            <a:lvl1pPr defTabSz="534190">
              <a:spcBef>
                <a:spcPts val="2000"/>
              </a:spcBef>
              <a:defRPr sz="4914"/>
            </a:lvl1pPr>
          </a:lstStyle>
          <a:p>
            <a:pPr/>
            <a:r>
              <a:t>Nuclear Power</a:t>
            </a:r>
          </a:p>
        </p:txBody>
      </p:sp>
      <p:pic>
        <p:nvPicPr>
          <p:cNvPr id="17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750" y="2911113"/>
            <a:ext cx="6982572" cy="5605454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Meeting Energy Demands"/>
          <p:cNvSpPr txBox="1"/>
          <p:nvPr>
            <p:ph type="body" idx="13"/>
          </p:nvPr>
        </p:nvSpPr>
        <p:spPr>
          <a:xfrm>
            <a:off x="406399" y="775546"/>
            <a:ext cx="12522202" cy="1120988"/>
          </a:xfrm>
          <a:prstGeom prst="rect">
            <a:avLst/>
          </a:prstGeom>
        </p:spPr>
        <p:txBody>
          <a:bodyPr/>
          <a:lstStyle>
            <a:lvl1pPr>
              <a:defRPr spc="360" sz="7200"/>
            </a:lvl1pPr>
          </a:lstStyle>
          <a:p>
            <a:pPr/>
            <a:r>
              <a:t>Meeting Energy Demands</a:t>
            </a:r>
          </a:p>
        </p:txBody>
      </p:sp>
      <p:sp>
        <p:nvSpPr>
          <p:cNvPr id="179" name="Nuclear Output of Various Nations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Nuclear Output of Various Nations:</a:t>
            </a:r>
          </a:p>
        </p:txBody>
      </p:sp>
      <p:sp>
        <p:nvSpPr>
          <p:cNvPr id="180" name="As of 2018, the United States generates a lot of energy from nuclear reactors, but it represents only 19% of the country’s energy needs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As of 2018, the United States generates a lot of energy from nuclear reactors, but it represents only 19% of the country’s energy needs.</a:t>
            </a:r>
          </a:p>
          <a:p>
            <a:pPr/>
            <a:r>
              <a:t>France, by contrast, meets 71% of its energy needs from nuclear reactors.</a:t>
            </a:r>
          </a:p>
        </p:txBody>
      </p:sp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01172" y="3036067"/>
            <a:ext cx="5435522" cy="5063226"/>
          </a:xfrm>
          <a:prstGeom prst="rect">
            <a:avLst/>
          </a:prstGeom>
          <a:ln w="3175">
            <a:miter lim="400000"/>
          </a:ln>
        </p:spPr>
      </p:pic>
      <p:sp>
        <p:nvSpPr>
          <p:cNvPr id="182" name="https://www.world-nuclear.org/information-library/current-and-future-generation/nuclear-power-in-the-world-today.aspx"/>
          <p:cNvSpPr txBox="1"/>
          <p:nvPr/>
        </p:nvSpPr>
        <p:spPr>
          <a:xfrm>
            <a:off x="7275552" y="8100906"/>
            <a:ext cx="3749193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https://www.world-nuclear.org/information-library/current-and-future-generation/nuclear-power-in-the-world-today.aspx</a:t>
            </a:r>
          </a:p>
        </p:txBody>
      </p:sp>
      <p:sp>
        <p:nvSpPr>
          <p:cNvPr id="183" name="Nuclear Generation by Country, 2018"/>
          <p:cNvSpPr txBox="1"/>
          <p:nvPr/>
        </p:nvSpPr>
        <p:spPr>
          <a:xfrm>
            <a:off x="7810614" y="2455756"/>
            <a:ext cx="4416638" cy="3970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Nuclear Generation by Country, 2018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Meeting Energy Demands"/>
          <p:cNvSpPr txBox="1"/>
          <p:nvPr>
            <p:ph type="body" idx="13"/>
          </p:nvPr>
        </p:nvSpPr>
        <p:spPr>
          <a:xfrm>
            <a:off x="406399" y="775546"/>
            <a:ext cx="12522202" cy="1120988"/>
          </a:xfrm>
          <a:prstGeom prst="rect">
            <a:avLst/>
          </a:prstGeom>
        </p:spPr>
        <p:txBody>
          <a:bodyPr/>
          <a:lstStyle>
            <a:lvl1pPr>
              <a:defRPr spc="360" sz="7200"/>
            </a:lvl1pPr>
          </a:lstStyle>
          <a:p>
            <a:pPr/>
            <a:r>
              <a:t>Meeting Energy Demands</a:t>
            </a:r>
          </a:p>
        </p:txBody>
      </p:sp>
      <p:sp>
        <p:nvSpPr>
          <p:cNvPr id="186" name="Nuclear Output of Various Nations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Nuclear Output of Various Nations:</a:t>
            </a:r>
          </a:p>
        </p:txBody>
      </p:sp>
      <p:sp>
        <p:nvSpPr>
          <p:cNvPr id="187" name="As of 2018, the United States generates a lot of energy from nuclear reactors, but it represents only 19% of the country’s energy needs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As of 2018, the United States generates a lot of energy from nuclear reactors, but it represents only 19% of the country’s energy needs.</a:t>
            </a:r>
          </a:p>
          <a:p>
            <a:pPr/>
            <a:r>
              <a:t>France, by contrast, meets 71% of its energy needs from nuclear reactors.</a:t>
            </a:r>
          </a:p>
        </p:txBody>
      </p:sp>
      <p:sp>
        <p:nvSpPr>
          <p:cNvPr id="188" name="https://www.statista.com/statistics/270367/share-of-nuclear-power-in-the-power-supply-of-selected-countries/"/>
          <p:cNvSpPr txBox="1"/>
          <p:nvPr/>
        </p:nvSpPr>
        <p:spPr>
          <a:xfrm>
            <a:off x="6849497" y="8100906"/>
            <a:ext cx="3417753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  <a:hlinkClick r:id="rId2" invalidUrl="" action="" tgtFrame="" tooltip="" history="1" highlightClick="0" endSnd="0"/>
              </a:defRPr>
            </a:lvl1pPr>
          </a:lstStyle>
          <a:p>
            <a:pPr/>
            <a:r>
              <a:rPr>
                <a:hlinkClick r:id="rId2" invalidUrl="" action="" tgtFrame="" tooltip="" history="1" highlightClick="0" endSnd="0"/>
              </a:rPr>
              <a:t>https://www.statista.com/statistics/270367/share-of-nuclear-power-in-the-power-supply-of-selected-countries/</a:t>
            </a:r>
          </a:p>
        </p:txBody>
      </p:sp>
      <p:pic>
        <p:nvPicPr>
          <p:cNvPr id="189" name="Nuclear Output.jpg" descr="Nuclear Output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84344" y="2903833"/>
            <a:ext cx="5935605" cy="5163612"/>
          </a:xfrm>
          <a:prstGeom prst="rect">
            <a:avLst/>
          </a:prstGeom>
          <a:ln w="3175">
            <a:miter lim="400000"/>
          </a:ln>
        </p:spPr>
      </p:pic>
      <p:sp>
        <p:nvSpPr>
          <p:cNvPr id="190" name="Nuclear Power as a Share of Electricity Supply, 2018"/>
          <p:cNvSpPr txBox="1"/>
          <p:nvPr/>
        </p:nvSpPr>
        <p:spPr>
          <a:xfrm>
            <a:off x="6713442" y="2473285"/>
            <a:ext cx="6094815" cy="3970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Nuclear Power as a Share of Electricity Supply, 2018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he Nuclear Reaction"/>
          <p:cNvSpPr txBox="1"/>
          <p:nvPr>
            <p:ph type="body" idx="13"/>
          </p:nvPr>
        </p:nvSpPr>
        <p:spPr>
          <a:xfrm>
            <a:off x="406399" y="775546"/>
            <a:ext cx="11176002" cy="1120988"/>
          </a:xfrm>
          <a:prstGeom prst="rect">
            <a:avLst/>
          </a:prstGeom>
        </p:spPr>
        <p:txBody>
          <a:bodyPr/>
          <a:lstStyle>
            <a:lvl1pPr>
              <a:defRPr spc="360" sz="7200"/>
            </a:lvl1pPr>
          </a:lstStyle>
          <a:p>
            <a:pPr/>
            <a:r>
              <a:t>The Nuclear Reaction</a:t>
            </a:r>
          </a:p>
        </p:txBody>
      </p:sp>
      <p:sp>
        <p:nvSpPr>
          <p:cNvPr id="193" name="Nuclear Fi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Nuclear Fission</a:t>
            </a:r>
          </a:p>
        </p:txBody>
      </p:sp>
      <p:sp>
        <p:nvSpPr>
          <p:cNvPr id="194" name="With nuclear fission, often a uranium atom is struck by a neutron which adds to the atom’s mass making it unstable and causing it to break apart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With nuclear fission, often a uranium atom is struck by a neutron which adds to the atom’s mass making it unstable and causing it to break apart.   </a:t>
            </a:r>
          </a:p>
          <a:p>
            <a:pPr/>
            <a:r>
              <a:t>The products of this reaction are two lighter atoms, Kr and Ba, 3 neutrons, and a release of energy.</a:t>
            </a:r>
          </a:p>
        </p:txBody>
      </p:sp>
      <p:pic>
        <p:nvPicPr>
          <p:cNvPr id="195" name="fission.mp4" descr="fission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664222" y="5612587"/>
            <a:ext cx="4525052" cy="33937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891028" y="2204102"/>
            <a:ext cx="5715001" cy="3175001"/>
          </a:xfrm>
          <a:prstGeom prst="rect">
            <a:avLst/>
          </a:prstGeom>
          <a:ln w="3175">
            <a:miter lim="400000"/>
          </a:ln>
        </p:spPr>
      </p:pic>
      <p:sp>
        <p:nvSpPr>
          <p:cNvPr id="197" name="https://www.xataka.com/energia/fusion-nuclear-asi-funciona-la-tecnologia-que-aspira-a-resolver-nuestras-necesidades-energeticas"/>
          <p:cNvSpPr txBox="1"/>
          <p:nvPr/>
        </p:nvSpPr>
        <p:spPr>
          <a:xfrm>
            <a:off x="6879930" y="5417951"/>
            <a:ext cx="4038031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https://www.xataka.com/energia/fusion-nuclear-asi-funciona-la-tecnologia-que-aspira-a-resolver-nuestras-necesidades-energeticas</a:t>
            </a:r>
          </a:p>
        </p:txBody>
      </p:sp>
      <p:sp>
        <p:nvSpPr>
          <p:cNvPr id="198" name="https://gfycat.com/discover/fission-gifs"/>
          <p:cNvSpPr txBox="1"/>
          <p:nvPr/>
        </p:nvSpPr>
        <p:spPr>
          <a:xfrm>
            <a:off x="7640741" y="9021072"/>
            <a:ext cx="1258443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https://gfycat.com/discover/fission-gifs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99999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9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Nuclear Reactions"/>
          <p:cNvSpPr txBox="1"/>
          <p:nvPr>
            <p:ph type="body" idx="13"/>
          </p:nvPr>
        </p:nvSpPr>
        <p:spPr>
          <a:xfrm>
            <a:off x="406399" y="775546"/>
            <a:ext cx="11176002" cy="1120988"/>
          </a:xfrm>
          <a:prstGeom prst="rect">
            <a:avLst/>
          </a:prstGeom>
        </p:spPr>
        <p:txBody>
          <a:bodyPr/>
          <a:lstStyle>
            <a:lvl1pPr>
              <a:defRPr spc="360" sz="7200"/>
            </a:lvl1pPr>
          </a:lstStyle>
          <a:p>
            <a:pPr/>
            <a:r>
              <a:t>Nuclear Reactions</a:t>
            </a:r>
          </a:p>
        </p:txBody>
      </p:sp>
      <p:sp>
        <p:nvSpPr>
          <p:cNvPr id="201" name="Controlled vs. Uncontrolled Nuclear Reac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Controlled vs. Uncontrolled Nuclear Reactions </a:t>
            </a:r>
          </a:p>
        </p:txBody>
      </p:sp>
      <p:sp>
        <p:nvSpPr>
          <p:cNvPr id="202" name="Nuclear power plants operate by controlling the rate of the reaction inside the reactor core.…"/>
          <p:cNvSpPr txBox="1"/>
          <p:nvPr>
            <p:ph type="body" idx="1"/>
          </p:nvPr>
        </p:nvSpPr>
        <p:spPr>
          <a:xfrm>
            <a:off x="406399" y="3278293"/>
            <a:ext cx="12192002" cy="5969117"/>
          </a:xfrm>
          <a:prstGeom prst="rect">
            <a:avLst/>
          </a:prstGeom>
        </p:spPr>
        <p:txBody>
          <a:bodyPr/>
          <a:lstStyle/>
          <a:p>
            <a:pPr marL="440795" indent="-440795" defTabSz="575281">
              <a:defRPr sz="3332"/>
            </a:pPr>
            <a:r>
              <a:t>Nuclear power plants operate by controlling the rate of the reaction inside the reactor core.</a:t>
            </a:r>
          </a:p>
          <a:p>
            <a:pPr marL="440795" indent="-440795" defTabSz="575281">
              <a:defRPr sz="3332"/>
            </a:pPr>
            <a:r>
              <a:t>Control is maintained by using materials to absorb neutrons.</a:t>
            </a:r>
          </a:p>
          <a:p>
            <a:pPr marL="440795" indent="-440795" defTabSz="575281">
              <a:defRPr sz="3332"/>
            </a:pPr>
            <a:r>
              <a:t>Control is also maintained by using uranium with a low enrichment level (3-5%) making a nuclear explosion impossible.</a:t>
            </a:r>
          </a:p>
          <a:p>
            <a:pPr marL="440795" indent="-440795" defTabSz="575281">
              <a:defRPr sz="3332"/>
            </a:pPr>
            <a:r>
              <a:t>Overheating of the reactor can, however, lead to a meltdown and a large release of radiation.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ontrolled vs. Uncontrolled Nuclear Reac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Controlled vs. Uncontrolled Nuclear Reactions </a:t>
            </a:r>
          </a:p>
        </p:txBody>
      </p:sp>
      <p:sp>
        <p:nvSpPr>
          <p:cNvPr id="205" name="Nuclear weapons, use highly enriched uranium to produce a fast, intense, uncontrolled reaction that results in a massive release of energy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Nuclear weapons, use highly enriched uranium to produce a fast, intense, uncontrolled reaction that results in a massive release of energy.</a:t>
            </a:r>
          </a:p>
        </p:txBody>
      </p:sp>
      <p:pic>
        <p:nvPicPr>
          <p:cNvPr id="2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19400" y="5536328"/>
            <a:ext cx="7366000" cy="3048001"/>
          </a:xfrm>
          <a:prstGeom prst="rect">
            <a:avLst/>
          </a:prstGeom>
          <a:ln w="3175">
            <a:miter lim="400000"/>
          </a:ln>
        </p:spPr>
      </p:pic>
      <p:sp>
        <p:nvSpPr>
          <p:cNvPr id="207" name="Nuclear Reactions"/>
          <p:cNvSpPr txBox="1"/>
          <p:nvPr/>
        </p:nvSpPr>
        <p:spPr>
          <a:xfrm>
            <a:off x="406399" y="775546"/>
            <a:ext cx="11176002" cy="1120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>
            <a:spAutoFit/>
          </a:bodyPr>
          <a:lstStyle>
            <a:lvl1pPr defTabSz="460586">
              <a:lnSpc>
                <a:spcPct val="80000"/>
              </a:lnSpc>
              <a:spcBef>
                <a:spcPts val="0"/>
              </a:spcBef>
              <a:defRPr cap="all" spc="360" sz="72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Nuclear Reactions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Nuclear fission in a power plant uses uranium in a controlled chain reaction.…"/>
          <p:cNvSpPr txBox="1"/>
          <p:nvPr>
            <p:ph type="body" sz="half" idx="1"/>
          </p:nvPr>
        </p:nvSpPr>
        <p:spPr>
          <a:xfrm>
            <a:off x="406399" y="3278293"/>
            <a:ext cx="6299202" cy="5757466"/>
          </a:xfrm>
          <a:prstGeom prst="rect">
            <a:avLst/>
          </a:prstGeom>
        </p:spPr>
        <p:txBody>
          <a:bodyPr/>
          <a:lstStyle/>
          <a:p>
            <a:pPr marL="440055" indent="-440055" defTabSz="581151">
              <a:defRPr sz="2772"/>
            </a:pPr>
            <a:r>
              <a:t>Nuclear fission in a power plant uses uranium in a controlled chain reaction.</a:t>
            </a:r>
          </a:p>
          <a:p>
            <a:pPr marL="440055" indent="-440055" defTabSz="581151">
              <a:defRPr sz="2772"/>
            </a:pPr>
            <a:r>
              <a:t>Fission releases two neutrons which strike two more uranium atoms.</a:t>
            </a:r>
          </a:p>
          <a:p>
            <a:pPr marL="440055" indent="-440055" defTabSz="581151">
              <a:defRPr sz="2772"/>
            </a:pPr>
            <a:r>
              <a:t>As the chain reaction grows with each split of an atom, control rods must be used to slow the reaction before it overheats causing a meltdown.  </a:t>
            </a:r>
          </a:p>
        </p:txBody>
      </p:sp>
      <p:sp>
        <p:nvSpPr>
          <p:cNvPr id="210" name="Nuclear Reactions"/>
          <p:cNvSpPr txBox="1"/>
          <p:nvPr/>
        </p:nvSpPr>
        <p:spPr>
          <a:xfrm>
            <a:off x="406399" y="775546"/>
            <a:ext cx="11176002" cy="1120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>
            <a:spAutoFit/>
          </a:bodyPr>
          <a:lstStyle>
            <a:lvl1pPr defTabSz="460586">
              <a:lnSpc>
                <a:spcPct val="80000"/>
              </a:lnSpc>
              <a:spcBef>
                <a:spcPts val="0"/>
              </a:spcBef>
              <a:defRPr cap="all" spc="360" sz="72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Nuclear Reactions</a:t>
            </a:r>
          </a:p>
        </p:txBody>
      </p:sp>
      <p:sp>
        <p:nvSpPr>
          <p:cNvPr id="211" name="Controlled vs. Uncontrolled Nuclear Reactions"/>
          <p:cNvSpPr txBox="1"/>
          <p:nvPr>
            <p:ph type="title"/>
          </p:nvPr>
        </p:nvSpPr>
        <p:spPr>
          <a:xfrm>
            <a:off x="406399" y="2370666"/>
            <a:ext cx="12192002" cy="541868"/>
          </a:xfrm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Controlled vs. Uncontrolled Nuclear Reactions </a:t>
            </a:r>
          </a:p>
        </p:txBody>
      </p:sp>
      <p:pic>
        <p:nvPicPr>
          <p:cNvPr id="21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90458" y="2792893"/>
            <a:ext cx="5525393" cy="2796637"/>
          </a:xfrm>
          <a:prstGeom prst="rect">
            <a:avLst/>
          </a:prstGeom>
          <a:ln w="3175">
            <a:miter lim="400000"/>
          </a:ln>
        </p:spPr>
      </p:pic>
      <p:sp>
        <p:nvSpPr>
          <p:cNvPr id="213" name="https://www.aplustopper.com/nuclear-energy/"/>
          <p:cNvSpPr txBox="1"/>
          <p:nvPr/>
        </p:nvSpPr>
        <p:spPr>
          <a:xfrm>
            <a:off x="7272104" y="5878406"/>
            <a:ext cx="1455789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https://www.aplustopper.com/nuclear-energy/</a:t>
            </a:r>
          </a:p>
        </p:txBody>
      </p:sp>
      <p:pic>
        <p:nvPicPr>
          <p:cNvPr id="214" name="Ping Pong Chain Reaction.gif" descr="Ping Pong Chain Reaction.gi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78154" y="5899100"/>
            <a:ext cx="6350001" cy="3568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ontrol Rod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Control Rods</a:t>
            </a:r>
          </a:p>
        </p:txBody>
      </p:sp>
      <p:sp>
        <p:nvSpPr>
          <p:cNvPr id="217" name="Control rods are made of cadmium boron, carbon, or other materials, and absorb neutrons as they are released from the splitting of uranium atoms.…"/>
          <p:cNvSpPr txBox="1"/>
          <p:nvPr>
            <p:ph type="body" sz="half" idx="1"/>
          </p:nvPr>
        </p:nvSpPr>
        <p:spPr>
          <a:xfrm>
            <a:off x="406399" y="3278293"/>
            <a:ext cx="6299202" cy="5655441"/>
          </a:xfrm>
          <a:prstGeom prst="rect">
            <a:avLst/>
          </a:prstGeom>
        </p:spPr>
        <p:txBody>
          <a:bodyPr/>
          <a:lstStyle/>
          <a:p>
            <a:pPr/>
            <a:r>
              <a:t>Control rods are made of cadmium boron, carbon, or other materials, and absorb neutrons as they are released from the splitting of uranium atoms.</a:t>
            </a:r>
          </a:p>
          <a:p>
            <a:pPr/>
            <a:r>
              <a:t>As more neutrons are absorbed, they are unable to strike other uranium atoms, and thus slow/stop the reaction.</a:t>
            </a:r>
          </a:p>
        </p:txBody>
      </p:sp>
      <p:pic>
        <p:nvPicPr>
          <p:cNvPr id="21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16348" y="3194000"/>
            <a:ext cx="5765801" cy="5054601"/>
          </a:xfrm>
          <a:prstGeom prst="rect">
            <a:avLst/>
          </a:prstGeom>
          <a:ln w="3175">
            <a:miter lim="400000"/>
          </a:ln>
        </p:spPr>
      </p:pic>
      <p:sp>
        <p:nvSpPr>
          <p:cNvPr id="219" name="https://www.pinterest.com/pin/411797959670187978/"/>
          <p:cNvSpPr txBox="1"/>
          <p:nvPr/>
        </p:nvSpPr>
        <p:spPr>
          <a:xfrm>
            <a:off x="6890074" y="8237753"/>
            <a:ext cx="1714304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https://www.pinterest.com/pin/411797959670187978/</a:t>
            </a:r>
          </a:p>
        </p:txBody>
      </p:sp>
      <p:sp>
        <p:nvSpPr>
          <p:cNvPr id="220" name="Nuclear Reactions"/>
          <p:cNvSpPr txBox="1"/>
          <p:nvPr/>
        </p:nvSpPr>
        <p:spPr>
          <a:xfrm>
            <a:off x="406399" y="775546"/>
            <a:ext cx="11176002" cy="1120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>
            <a:spAutoFit/>
          </a:bodyPr>
          <a:lstStyle>
            <a:lvl1pPr defTabSz="460586">
              <a:lnSpc>
                <a:spcPct val="80000"/>
              </a:lnSpc>
              <a:spcBef>
                <a:spcPts val="0"/>
              </a:spcBef>
              <a:defRPr cap="all" spc="360" sz="72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Nuclear Reactions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How it works"/>
          <p:cNvSpPr txBox="1"/>
          <p:nvPr>
            <p:ph type="body" idx="13"/>
          </p:nvPr>
        </p:nvSpPr>
        <p:spPr>
          <a:xfrm>
            <a:off x="406399" y="775546"/>
            <a:ext cx="11176002" cy="1120988"/>
          </a:xfrm>
          <a:prstGeom prst="rect">
            <a:avLst/>
          </a:prstGeom>
        </p:spPr>
        <p:txBody>
          <a:bodyPr/>
          <a:lstStyle>
            <a:lvl1pPr>
              <a:defRPr spc="360" sz="7200"/>
            </a:lvl1pPr>
          </a:lstStyle>
          <a:p>
            <a:pPr/>
            <a:r>
              <a:t>How it works</a:t>
            </a:r>
          </a:p>
        </p:txBody>
      </p:sp>
      <p:sp>
        <p:nvSpPr>
          <p:cNvPr id="223" name="Nuclear React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Nuclear Reactor</a:t>
            </a:r>
          </a:p>
        </p:txBody>
      </p:sp>
      <p:sp>
        <p:nvSpPr>
          <p:cNvPr id="224" name="Energy released from the fission reactions is used to heat water in the primary loop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Energy released from the fission reactions is used to heat water in the primary loop.</a:t>
            </a:r>
          </a:p>
          <a:p>
            <a:pPr/>
            <a:r>
              <a:t>The heated water in the primary loop is used to heat water in a secondary loop, generating steam which turns a turbine and generates electricity.</a:t>
            </a:r>
          </a:p>
        </p:txBody>
      </p:sp>
      <p:pic>
        <p:nvPicPr>
          <p:cNvPr id="2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27598" y="727734"/>
            <a:ext cx="4069039" cy="8646708"/>
          </a:xfrm>
          <a:prstGeom prst="rect">
            <a:avLst/>
          </a:prstGeom>
          <a:ln w="3175">
            <a:miter lim="400000"/>
          </a:ln>
        </p:spPr>
      </p:pic>
      <p:sp>
        <p:nvSpPr>
          <p:cNvPr id="226" name="https://www.inquirer.com/news/nuclear-industry-bets-future-small-modular-reactors-nuscale-holtec-20190316.html"/>
          <p:cNvSpPr txBox="1"/>
          <p:nvPr/>
        </p:nvSpPr>
        <p:spPr>
          <a:xfrm>
            <a:off x="8482706" y="9376454"/>
            <a:ext cx="3586487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https://www.inquirer.com/news/nuclear-industry-bets-future-small-modular-reactors-nuscale-holtec-20190316.html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he fission reaction in the reactor core heats water producing steam that turns a turbine generating electricity."/>
          <p:cNvSpPr txBox="1"/>
          <p:nvPr>
            <p:ph type="body" sz="quarter" idx="1"/>
          </p:nvPr>
        </p:nvSpPr>
        <p:spPr>
          <a:xfrm>
            <a:off x="406399" y="8408439"/>
            <a:ext cx="12192002" cy="1278982"/>
          </a:xfrm>
          <a:prstGeom prst="rect">
            <a:avLst/>
          </a:prstGeom>
        </p:spPr>
        <p:txBody>
          <a:bodyPr/>
          <a:lstStyle/>
          <a:p>
            <a:pPr/>
            <a:r>
              <a:t>The fission reaction in the reactor core heats water producing steam that turns a turbine generating electricity.</a:t>
            </a:r>
          </a:p>
        </p:txBody>
      </p:sp>
      <p:pic>
        <p:nvPicPr>
          <p:cNvPr id="22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2448" y="2048810"/>
            <a:ext cx="11739904" cy="6281436"/>
          </a:xfrm>
          <a:prstGeom prst="rect">
            <a:avLst/>
          </a:prstGeom>
          <a:ln w="3175">
            <a:miter lim="400000"/>
          </a:ln>
        </p:spPr>
      </p:pic>
      <p:sp>
        <p:nvSpPr>
          <p:cNvPr id="230" name="https://chem.libretexts.org/Courses/Furman_University/CHM101%3A_Chemistry_and_Global_Awareness_(Gordon)/07%3A_Nuclear_Energy/7.04%3A_Generating_Electricity_by_Using_Fission"/>
          <p:cNvSpPr txBox="1"/>
          <p:nvPr/>
        </p:nvSpPr>
        <p:spPr>
          <a:xfrm>
            <a:off x="446141" y="8304106"/>
            <a:ext cx="6078131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https://chem.libretexts.org/Courses/Furman_University/CHM101%3A_Chemistry_and_Global_Awareness_(Gordon)/07%3A_Nuclear_Energy/7.04%3A_Generating_Electricity_by_Using_Fission</a:t>
            </a:r>
          </a:p>
        </p:txBody>
      </p:sp>
      <p:sp>
        <p:nvSpPr>
          <p:cNvPr id="231" name="Nuclear Reactions"/>
          <p:cNvSpPr txBox="1"/>
          <p:nvPr/>
        </p:nvSpPr>
        <p:spPr>
          <a:xfrm>
            <a:off x="406399" y="775546"/>
            <a:ext cx="11176002" cy="1120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>
            <a:spAutoFit/>
          </a:bodyPr>
          <a:lstStyle>
            <a:lvl1pPr defTabSz="460586">
              <a:lnSpc>
                <a:spcPct val="80000"/>
              </a:lnSpc>
              <a:spcBef>
                <a:spcPts val="0"/>
              </a:spcBef>
              <a:defRPr cap="all" spc="360" sz="72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Nuclear Reactions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Fuel Dens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Fuel Density</a:t>
            </a:r>
          </a:p>
        </p:txBody>
      </p:sp>
      <p:sp>
        <p:nvSpPr>
          <p:cNvPr id="234" name="Nuclear power is desirable because of the extremely high energy density of uranium-235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Nuclear power is desirable because of the extremely high energy density of uranium-235.</a:t>
            </a:r>
          </a:p>
          <a:p>
            <a:pPr/>
            <a:r>
              <a:t>Fission Fuel = 3.0 x 10</a:t>
            </a:r>
            <a:r>
              <a:rPr baseline="31999"/>
              <a:t>8</a:t>
            </a:r>
            <a:r>
              <a:t> MJ/kg</a:t>
            </a:r>
          </a:p>
          <a:p>
            <a:pPr/>
            <a:r>
              <a:t>Coal = 32.5 MJ/kg</a:t>
            </a:r>
          </a:p>
        </p:txBody>
      </p:sp>
      <p:sp>
        <p:nvSpPr>
          <p:cNvPr id="235" name="Nuclear Energy"/>
          <p:cNvSpPr txBox="1"/>
          <p:nvPr/>
        </p:nvSpPr>
        <p:spPr>
          <a:xfrm>
            <a:off x="406399" y="775546"/>
            <a:ext cx="11176002" cy="1120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>
            <a:spAutoFit/>
          </a:bodyPr>
          <a:lstStyle>
            <a:lvl1pPr defTabSz="460586">
              <a:lnSpc>
                <a:spcPct val="80000"/>
              </a:lnSpc>
              <a:spcBef>
                <a:spcPts val="0"/>
              </a:spcBef>
              <a:defRPr cap="all" spc="360" sz="72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Nuclear Energy</a:t>
            </a:r>
          </a:p>
        </p:txBody>
      </p:sp>
      <p:sp>
        <p:nvSpPr>
          <p:cNvPr id="236" name="https://slideplayer.com/slide/10457731/"/>
          <p:cNvSpPr txBox="1"/>
          <p:nvPr/>
        </p:nvSpPr>
        <p:spPr>
          <a:xfrm>
            <a:off x="6031898" y="7224606"/>
            <a:ext cx="1271204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https://slideplayer.com/slide/10457731/</a:t>
            </a:r>
          </a:p>
        </p:txBody>
      </p:sp>
      <p:pic>
        <p:nvPicPr>
          <p:cNvPr id="237" name="Fuel Densities.jpg" descr="Fuel Densitie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88588" y="3235874"/>
            <a:ext cx="6799779" cy="400829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Fuel assembly"/>
          <p:cNvSpPr txBox="1"/>
          <p:nvPr>
            <p:ph type="body" idx="13"/>
          </p:nvPr>
        </p:nvSpPr>
        <p:spPr>
          <a:xfrm>
            <a:off x="139699" y="140546"/>
            <a:ext cx="11176002" cy="1120988"/>
          </a:xfrm>
          <a:prstGeom prst="rect">
            <a:avLst/>
          </a:prstGeom>
        </p:spPr>
        <p:txBody>
          <a:bodyPr/>
          <a:lstStyle>
            <a:lvl1pPr>
              <a:defRPr spc="360" sz="7200"/>
            </a:lvl1pPr>
          </a:lstStyle>
          <a:p>
            <a:pPr/>
            <a:r>
              <a:t>Fuel assembly</a:t>
            </a:r>
          </a:p>
        </p:txBody>
      </p:sp>
      <p:sp>
        <p:nvSpPr>
          <p:cNvPr id="240" name="Rod modu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Rod module</a:t>
            </a:r>
          </a:p>
        </p:txBody>
      </p:sp>
      <p:sp>
        <p:nvSpPr>
          <p:cNvPr id="241" name="The fuel assemblies consist of a variety of parts designed to control the fission reaction.…"/>
          <p:cNvSpPr txBox="1"/>
          <p:nvPr>
            <p:ph type="body" sz="half" idx="1"/>
          </p:nvPr>
        </p:nvSpPr>
        <p:spPr>
          <a:xfrm>
            <a:off x="406399" y="3278293"/>
            <a:ext cx="6299202" cy="5823176"/>
          </a:xfrm>
          <a:prstGeom prst="rect">
            <a:avLst/>
          </a:prstGeom>
        </p:spPr>
        <p:txBody>
          <a:bodyPr/>
          <a:lstStyle/>
          <a:p>
            <a:pPr marL="435609" indent="-435609" defTabSz="575281">
              <a:defRPr sz="2744"/>
            </a:pPr>
            <a:r>
              <a:t>The fuel assemblies consist of a variety of parts designed to control the fission reaction.</a:t>
            </a:r>
          </a:p>
          <a:p>
            <a:pPr marL="435609" indent="-435609" defTabSz="575281">
              <a:defRPr sz="2744"/>
            </a:pPr>
            <a:r>
              <a:t>The fuel pellets are purified uranium-235.</a:t>
            </a:r>
          </a:p>
          <a:p>
            <a:pPr marL="435609" indent="-435609" defTabSz="575281">
              <a:defRPr sz="2744"/>
            </a:pPr>
            <a:r>
              <a:t>Control rods are neutron absorbing and used to slow/stop the reaction.</a:t>
            </a:r>
          </a:p>
          <a:p>
            <a:pPr marL="435609" indent="-435609" defTabSz="575281">
              <a:defRPr sz="2744"/>
            </a:pPr>
            <a:r>
              <a:t>The reaction is started with a primary source of neutrons, for instance, Plutonium-238.</a:t>
            </a:r>
          </a:p>
        </p:txBody>
      </p:sp>
      <p:pic>
        <p:nvPicPr>
          <p:cNvPr id="2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64942" y="1127960"/>
            <a:ext cx="5880964" cy="8350264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he Uranium fuel cycle"/>
          <p:cNvSpPr txBox="1"/>
          <p:nvPr>
            <p:ph type="body" idx="13"/>
          </p:nvPr>
        </p:nvSpPr>
        <p:spPr>
          <a:xfrm>
            <a:off x="473564" y="436684"/>
            <a:ext cx="12057671" cy="1120987"/>
          </a:xfrm>
          <a:prstGeom prst="rect">
            <a:avLst/>
          </a:prstGeom>
        </p:spPr>
        <p:txBody>
          <a:bodyPr/>
          <a:lstStyle>
            <a:lvl1pPr>
              <a:defRPr spc="360" sz="7200"/>
            </a:lvl1pPr>
          </a:lstStyle>
          <a:p>
            <a:pPr/>
            <a:r>
              <a:t>The Uranium fuel cycle</a:t>
            </a:r>
          </a:p>
        </p:txBody>
      </p:sp>
      <p:sp>
        <p:nvSpPr>
          <p:cNvPr id="245" name="URanium Enrich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URanium Enrichment</a:t>
            </a:r>
          </a:p>
        </p:txBody>
      </p:sp>
      <p:sp>
        <p:nvSpPr>
          <p:cNvPr id="246" name="The enrichment of uranium requires taking the ore, and purifying it.…"/>
          <p:cNvSpPr txBox="1"/>
          <p:nvPr>
            <p:ph type="body" sz="half" idx="1"/>
          </p:nvPr>
        </p:nvSpPr>
        <p:spPr>
          <a:xfrm>
            <a:off x="173757" y="3052031"/>
            <a:ext cx="5801465" cy="5611140"/>
          </a:xfrm>
          <a:prstGeom prst="rect">
            <a:avLst/>
          </a:prstGeom>
        </p:spPr>
        <p:txBody>
          <a:bodyPr/>
          <a:lstStyle/>
          <a:p>
            <a:pPr marL="435609" indent="-435609" defTabSz="575281">
              <a:defRPr sz="2744"/>
            </a:pPr>
            <a:r>
              <a:t>The enrichment of uranium requires taking the ore, and purifying it.  </a:t>
            </a:r>
          </a:p>
          <a:p>
            <a:pPr marL="435609" indent="-435609" defTabSz="575281">
              <a:defRPr sz="2744"/>
            </a:pPr>
            <a:r>
              <a:t>The purified uranium is made into fuel pellets, and then used in a reactor.</a:t>
            </a:r>
          </a:p>
          <a:p>
            <a:pPr marL="435609" indent="-435609" defTabSz="575281">
              <a:defRPr sz="2744"/>
            </a:pPr>
            <a:r>
              <a:t>A third of the fuel pellets are usually replaced every 12-18 months to keep the reactor continually generating electricity.</a:t>
            </a:r>
          </a:p>
        </p:txBody>
      </p:sp>
      <p:pic>
        <p:nvPicPr>
          <p:cNvPr id="2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03716" y="3006996"/>
            <a:ext cx="6816206" cy="5701210"/>
          </a:xfrm>
          <a:prstGeom prst="rect">
            <a:avLst/>
          </a:prstGeom>
          <a:ln w="3175">
            <a:miter lim="400000"/>
          </a:ln>
        </p:spPr>
      </p:pic>
      <p:sp>
        <p:nvSpPr>
          <p:cNvPr id="248" name="https://www.e-education.psu.edu/eme444/node/238"/>
          <p:cNvSpPr txBox="1"/>
          <p:nvPr/>
        </p:nvSpPr>
        <p:spPr>
          <a:xfrm>
            <a:off x="6088686" y="8688368"/>
            <a:ext cx="1634308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https://www.e-education.psu.edu/eme444/node/238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Uranium mi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Uranium mining</a:t>
            </a:r>
          </a:p>
        </p:txBody>
      </p:sp>
      <p:sp>
        <p:nvSpPr>
          <p:cNvPr id="251" name="First, ore is removed from the ground.…"/>
          <p:cNvSpPr txBox="1"/>
          <p:nvPr>
            <p:ph type="body" sz="half" idx="1"/>
          </p:nvPr>
        </p:nvSpPr>
        <p:spPr>
          <a:xfrm>
            <a:off x="406399" y="6195568"/>
            <a:ext cx="12341628" cy="2525416"/>
          </a:xfrm>
          <a:prstGeom prst="rect">
            <a:avLst/>
          </a:prstGeom>
        </p:spPr>
        <p:txBody>
          <a:bodyPr/>
          <a:lstStyle/>
          <a:p>
            <a:pPr marL="408940" indent="-408940" defTabSz="540060">
              <a:spcBef>
                <a:spcPts val="2500"/>
              </a:spcBef>
              <a:defRPr sz="2576"/>
            </a:pPr>
            <a:r>
              <a:t>First, ore is removed from the ground.</a:t>
            </a:r>
          </a:p>
          <a:p>
            <a:pPr marL="408940" indent="-408940" defTabSz="540060">
              <a:spcBef>
                <a:spcPts val="2500"/>
              </a:spcBef>
              <a:defRPr sz="2576"/>
            </a:pPr>
            <a:r>
              <a:t>Then it is ground into a fine powder and treated with a chemical to remove the uranium ore.</a:t>
            </a:r>
          </a:p>
          <a:p>
            <a:pPr marL="408940" indent="-408940" defTabSz="540060">
              <a:spcBef>
                <a:spcPts val="2500"/>
              </a:spcBef>
              <a:defRPr sz="2576"/>
            </a:pPr>
            <a:r>
              <a:t>The ore is then turned into a gas and centrifuged to remove the desired U-235.  </a:t>
            </a:r>
          </a:p>
        </p:txBody>
      </p:sp>
      <p:sp>
        <p:nvSpPr>
          <p:cNvPr id="252" name="The Uranium fuel cycle"/>
          <p:cNvSpPr txBox="1"/>
          <p:nvPr/>
        </p:nvSpPr>
        <p:spPr>
          <a:xfrm>
            <a:off x="473564" y="436684"/>
            <a:ext cx="12057671" cy="11209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>
            <a:spAutoFit/>
          </a:bodyPr>
          <a:lstStyle>
            <a:lvl1pPr defTabSz="460586">
              <a:lnSpc>
                <a:spcPct val="80000"/>
              </a:lnSpc>
              <a:spcBef>
                <a:spcPts val="0"/>
              </a:spcBef>
              <a:defRPr cap="all" spc="360" sz="72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The Uranium fuel cycle</a:t>
            </a:r>
          </a:p>
        </p:txBody>
      </p:sp>
      <p:pic>
        <p:nvPicPr>
          <p:cNvPr id="2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50018" y="1479706"/>
            <a:ext cx="8150077" cy="4657188"/>
          </a:xfrm>
          <a:prstGeom prst="rect">
            <a:avLst/>
          </a:prstGeom>
          <a:ln w="3175">
            <a:miter lim="400000"/>
          </a:ln>
        </p:spPr>
      </p:pic>
      <p:sp>
        <p:nvSpPr>
          <p:cNvPr id="254" name="https://theohiostar.com/2018/11/07/supreme-court-weighs-bid-to-open-nations-largest-uranium-mine/"/>
          <p:cNvSpPr txBox="1"/>
          <p:nvPr/>
        </p:nvSpPr>
        <p:spPr>
          <a:xfrm>
            <a:off x="4627929" y="6125254"/>
            <a:ext cx="3163033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https://theohiostar.com/2018/11/07/supreme-court-weighs-bid-to-open-nations-largest-uranium-mine/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</a:t>
            </a:r>
          </a:p>
        </p:txBody>
      </p:sp>
      <p:sp>
        <p:nvSpPr>
          <p:cNvPr id="257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75694">
              <a:spcBef>
                <a:spcPts val="1700"/>
              </a:spcBef>
              <a:defRPr sz="3839"/>
            </a:pPr>
          </a:p>
        </p:txBody>
      </p:sp>
      <p:pic>
        <p:nvPicPr>
          <p:cNvPr id="25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48" y="252566"/>
            <a:ext cx="12980305" cy="9248468"/>
          </a:xfrm>
          <a:prstGeom prst="rect">
            <a:avLst/>
          </a:prstGeom>
          <a:ln w="3175">
            <a:miter lim="400000"/>
          </a:ln>
        </p:spPr>
      </p:pic>
      <p:sp>
        <p:nvSpPr>
          <p:cNvPr id="259" name="http://infographic.statista.com/normal/chartoftheday_12304_countries_with_the_biggest_production_volume_of_uranium_n.jpg"/>
          <p:cNvSpPr txBox="1"/>
          <p:nvPr/>
        </p:nvSpPr>
        <p:spPr>
          <a:xfrm>
            <a:off x="134704" y="9485206"/>
            <a:ext cx="4561240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600"/>
            </a:lvl1pPr>
          </a:lstStyle>
          <a:p>
            <a:pPr/>
            <a:r>
              <a:t>http://infographic.statista.com/normal/chartoftheday_12304_countries_with_the_biggest_production_volume_of_uranium_n.jpg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he uranium fuel cycle"/>
          <p:cNvSpPr txBox="1"/>
          <p:nvPr>
            <p:ph type="body" idx="13"/>
          </p:nvPr>
        </p:nvSpPr>
        <p:spPr>
          <a:xfrm>
            <a:off x="406399" y="712918"/>
            <a:ext cx="11176002" cy="625687"/>
          </a:xfrm>
          <a:prstGeom prst="rect">
            <a:avLst/>
          </a:prstGeom>
        </p:spPr>
        <p:txBody>
          <a:bodyPr/>
          <a:lstStyle>
            <a:lvl1pPr>
              <a:defRPr spc="190" sz="3800"/>
            </a:lvl1pPr>
          </a:lstStyle>
          <a:p>
            <a:pPr/>
            <a:r>
              <a:t>The uranium fuel cycle</a:t>
            </a:r>
          </a:p>
        </p:txBody>
      </p:sp>
      <p:sp>
        <p:nvSpPr>
          <p:cNvPr id="262" name="Uranium Enrich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Uranium Enrichment</a:t>
            </a:r>
          </a:p>
        </p:txBody>
      </p:sp>
      <p:sp>
        <p:nvSpPr>
          <p:cNvPr id="263" name="The enrichment process actually involves the production of a gas, which is fed into repeated centrifuges resulting in a higher and higher concentration of U-235.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enrichment process actually involves the production of a gas, which is fed into repeated centrifuges resulting in a higher and higher concentration of U-235.</a:t>
            </a:r>
          </a:p>
        </p:txBody>
      </p:sp>
      <p:pic>
        <p:nvPicPr>
          <p:cNvPr id="26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70209" y="145163"/>
            <a:ext cx="6144986" cy="885016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Meltdowns and explosions"/>
          <p:cNvSpPr txBox="1"/>
          <p:nvPr>
            <p:ph type="body" idx="13"/>
          </p:nvPr>
        </p:nvSpPr>
        <p:spPr>
          <a:xfrm>
            <a:off x="100210" y="869526"/>
            <a:ext cx="12804380" cy="1057488"/>
          </a:xfrm>
          <a:prstGeom prst="rect">
            <a:avLst/>
          </a:prstGeom>
        </p:spPr>
        <p:txBody>
          <a:bodyPr/>
          <a:lstStyle>
            <a:lvl1pPr>
              <a:defRPr spc="340" sz="6800"/>
            </a:lvl1pPr>
          </a:lstStyle>
          <a:p>
            <a:pPr/>
            <a:r>
              <a:t>Meltdowns and explosions</a:t>
            </a:r>
          </a:p>
        </p:txBody>
      </p:sp>
      <p:sp>
        <p:nvSpPr>
          <p:cNvPr id="267" name="Nuclear accid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Nuclear accidents</a:t>
            </a:r>
          </a:p>
        </p:txBody>
      </p:sp>
      <p:sp>
        <p:nvSpPr>
          <p:cNvPr id="268" name="Nuclear accidents are rare compared to other forms of energy production.…"/>
          <p:cNvSpPr txBox="1"/>
          <p:nvPr>
            <p:ph type="body" sz="quarter" idx="1"/>
          </p:nvPr>
        </p:nvSpPr>
        <p:spPr>
          <a:xfrm>
            <a:off x="137619" y="3278293"/>
            <a:ext cx="5341015" cy="4578774"/>
          </a:xfrm>
          <a:prstGeom prst="rect">
            <a:avLst/>
          </a:prstGeom>
        </p:spPr>
        <p:txBody>
          <a:bodyPr/>
          <a:lstStyle/>
          <a:p>
            <a:pPr/>
            <a:r>
              <a:t>Nuclear accidents are rare compared to other forms of energy production.</a:t>
            </a:r>
          </a:p>
          <a:p>
            <a:pPr/>
            <a:r>
              <a:t>The problem with the accidents is they are catastrophic.</a:t>
            </a:r>
          </a:p>
        </p:txBody>
      </p:sp>
      <p:pic>
        <p:nvPicPr>
          <p:cNvPr id="2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61489" y="2691453"/>
            <a:ext cx="7314033" cy="5752454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hernobyl"/>
          <p:cNvSpPr txBox="1"/>
          <p:nvPr>
            <p:ph type="body" idx="13"/>
          </p:nvPr>
        </p:nvSpPr>
        <p:spPr>
          <a:xfrm>
            <a:off x="406399" y="775546"/>
            <a:ext cx="11176002" cy="1120988"/>
          </a:xfrm>
          <a:prstGeom prst="rect">
            <a:avLst/>
          </a:prstGeom>
        </p:spPr>
        <p:txBody>
          <a:bodyPr/>
          <a:lstStyle>
            <a:lvl1pPr>
              <a:defRPr spc="360" sz="7200"/>
            </a:lvl1pPr>
          </a:lstStyle>
          <a:p>
            <a:pPr/>
            <a:r>
              <a:t>Chernobyl</a:t>
            </a:r>
          </a:p>
        </p:txBody>
      </p:sp>
      <p:sp>
        <p:nvSpPr>
          <p:cNvPr id="272" name="Disaster Statist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Disaster Statistics</a:t>
            </a:r>
          </a:p>
        </p:txBody>
      </p:sp>
      <p:sp>
        <p:nvSpPr>
          <p:cNvPr id="273" name="200,000 km2 were contaminated as a result of the accident.…"/>
          <p:cNvSpPr txBox="1"/>
          <p:nvPr>
            <p:ph type="body" sz="half" idx="1"/>
          </p:nvPr>
        </p:nvSpPr>
        <p:spPr>
          <a:xfrm>
            <a:off x="95774" y="3127530"/>
            <a:ext cx="5807007" cy="6511321"/>
          </a:xfrm>
          <a:prstGeom prst="rect">
            <a:avLst/>
          </a:prstGeom>
        </p:spPr>
        <p:txBody>
          <a:bodyPr/>
          <a:lstStyle/>
          <a:p>
            <a:pPr marL="400050" indent="-400050" defTabSz="528319">
              <a:spcBef>
                <a:spcPts val="2400"/>
              </a:spcBef>
              <a:defRPr sz="2520"/>
            </a:pPr>
            <a:r>
              <a:t>200,000 km</a:t>
            </a:r>
            <a:r>
              <a:rPr baseline="31999"/>
              <a:t>2</a:t>
            </a:r>
            <a:r>
              <a:t> were contaminated as a result of the accident.</a:t>
            </a:r>
          </a:p>
          <a:p>
            <a:pPr marL="400050" indent="-400050" defTabSz="528319">
              <a:spcBef>
                <a:spcPts val="2400"/>
              </a:spcBef>
              <a:defRPr sz="2520"/>
            </a:pPr>
            <a:r>
              <a:t>4,000+ deaths.</a:t>
            </a:r>
          </a:p>
          <a:p>
            <a:pPr marL="400050" indent="-400050" defTabSz="528319">
              <a:spcBef>
                <a:spcPts val="2400"/>
              </a:spcBef>
              <a:defRPr sz="2520"/>
            </a:pPr>
            <a:r>
              <a:t>Many plants and animals within 20-30 km of the site were severely effected initially, but have recovered.</a:t>
            </a:r>
          </a:p>
          <a:p>
            <a:pPr marL="400050" indent="-400050" defTabSz="528319">
              <a:spcBef>
                <a:spcPts val="2400"/>
              </a:spcBef>
              <a:defRPr sz="2520"/>
            </a:pPr>
            <a:r>
              <a:t>350,000 people were relocated.</a:t>
            </a:r>
          </a:p>
          <a:p>
            <a:pPr marL="400050" indent="-400050" defTabSz="528319">
              <a:spcBef>
                <a:spcPts val="2400"/>
              </a:spcBef>
              <a:defRPr sz="2520"/>
            </a:pPr>
            <a:r>
              <a:t>785,000 hectares of agriculture was lost.</a:t>
            </a:r>
          </a:p>
          <a:p>
            <a:pPr marL="400050" indent="-400050" defTabSz="528319">
              <a:spcBef>
                <a:spcPts val="2400"/>
              </a:spcBef>
              <a:defRPr sz="2520"/>
            </a:pPr>
            <a:r>
              <a:t>695,000 hectares of timber was lost.</a:t>
            </a:r>
          </a:p>
        </p:txBody>
      </p:sp>
      <p:pic>
        <p:nvPicPr>
          <p:cNvPr id="27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16083" y="3152120"/>
            <a:ext cx="6945362" cy="5768123"/>
          </a:xfrm>
          <a:prstGeom prst="rect">
            <a:avLst/>
          </a:prstGeom>
          <a:ln w="3175">
            <a:miter lim="400000"/>
          </a:ln>
        </p:spPr>
      </p:pic>
      <p:sp>
        <p:nvSpPr>
          <p:cNvPr id="275" name="https://www.timesofisrael.com/when-hubris-meets-nuclear-fission-a-chernobyl-liquidators-warning-to-humanity/"/>
          <p:cNvSpPr txBox="1"/>
          <p:nvPr/>
        </p:nvSpPr>
        <p:spPr>
          <a:xfrm>
            <a:off x="5875659" y="8940255"/>
            <a:ext cx="3509840" cy="1557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457200">
              <a:lnSpc>
                <a:spcPts val="2100"/>
              </a:lnSpc>
              <a:spcBef>
                <a:spcPts val="0"/>
              </a:spcBef>
              <a:defRPr sz="600" u="sng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https://www.timesofisrael.com/when-hubris-meets-nuclear-fission-a-chernobyl-liquidators-warning-to-humanity/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Fukushima"/>
          <p:cNvSpPr txBox="1"/>
          <p:nvPr>
            <p:ph type="body" idx="13"/>
          </p:nvPr>
        </p:nvSpPr>
        <p:spPr>
          <a:xfrm>
            <a:off x="406399" y="775546"/>
            <a:ext cx="11176002" cy="1120988"/>
          </a:xfrm>
          <a:prstGeom prst="rect">
            <a:avLst/>
          </a:prstGeom>
        </p:spPr>
        <p:txBody>
          <a:bodyPr/>
          <a:lstStyle>
            <a:lvl1pPr>
              <a:defRPr spc="360" sz="7200"/>
            </a:lvl1pPr>
          </a:lstStyle>
          <a:p>
            <a:pPr/>
            <a:r>
              <a:t>Fukushima</a:t>
            </a:r>
          </a:p>
        </p:txBody>
      </p:sp>
      <p:sp>
        <p:nvSpPr>
          <p:cNvPr id="278" name="Disaster statist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5694">
              <a:spcBef>
                <a:spcPts val="1700"/>
              </a:spcBef>
              <a:defRPr sz="3839"/>
            </a:lvl1pPr>
          </a:lstStyle>
          <a:p>
            <a:pPr/>
            <a:r>
              <a:t>Disaster statistics</a:t>
            </a:r>
          </a:p>
        </p:txBody>
      </p:sp>
      <p:sp>
        <p:nvSpPr>
          <p:cNvPr id="279" name="13,000 km2 were contaminated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13,000 km</a:t>
            </a:r>
            <a:r>
              <a:rPr baseline="31999">
                <a:latin typeface="Avenir Next"/>
                <a:ea typeface="Avenir Next"/>
                <a:cs typeface="Avenir Next"/>
                <a:sym typeface="Avenir Next"/>
              </a:rPr>
              <a:t>2</a:t>
            </a:r>
            <a:r>
              <a:t> were contaminated.</a:t>
            </a:r>
          </a:p>
          <a:p>
            <a:pPr/>
            <a:r>
              <a:t>160,000 people were relocated.</a:t>
            </a:r>
          </a:p>
          <a:p>
            <a:pPr/>
            <a:r>
              <a:t>No fatalities due to the accident.</a:t>
            </a:r>
          </a:p>
        </p:txBody>
      </p:sp>
      <p:pic>
        <p:nvPicPr>
          <p:cNvPr id="2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80883" y="2909647"/>
            <a:ext cx="5715001" cy="5461001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 upright="0">
        <a:spAutoFit/>
      </a:bodyPr>
      <a:lstStyle>
        <a:defPPr marL="0" marR="0" indent="0" algn="ctr" defTabSz="587022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 upright="0">
        <a:spAutoFit/>
      </a:bodyPr>
      <a:lstStyle>
        <a:defPPr marL="0" marR="0" indent="0" algn="l" defTabSz="587022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 upright="0">
        <a:spAutoFit/>
      </a:bodyPr>
      <a:lstStyle>
        <a:defPPr marL="0" marR="0" indent="0" algn="ctr" defTabSz="587022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 upright="0">
        <a:spAutoFit/>
      </a:bodyPr>
      <a:lstStyle>
        <a:defPPr marL="0" marR="0" indent="0" algn="l" defTabSz="587022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