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F5F0C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87CED4">
              <a:alpha val="2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254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5DC123">
              <a:alpha val="19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3632E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3632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105381"/>
              <a:satOff val="14341"/>
              <a:lumOff val="10801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105381"/>
              <a:satOff val="14341"/>
              <a:lumOff val="10801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45761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77C83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77C83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/>
          <p:nvPr>
            <p:ph type="pic" idx="13"/>
          </p:nvPr>
        </p:nvSpPr>
        <p:spPr>
          <a:xfrm>
            <a:off x="160020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sz="quarter" idx="1"/>
          </p:nvPr>
        </p:nvSpPr>
        <p:spPr>
          <a:xfrm>
            <a:off x="1270000" y="8191500"/>
            <a:ext cx="10464800" cy="12192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/>
          <p:nvPr>
            <p:ph type="pic" sz="half" idx="13"/>
          </p:nvPr>
        </p:nvSpPr>
        <p:spPr>
          <a:xfrm>
            <a:off x="6718300" y="762000"/>
            <a:ext cx="5334000" cy="82423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le Text"/>
          <p:cNvSpPr txBox="1"/>
          <p:nvPr>
            <p:ph type="title"/>
          </p:nvPr>
        </p:nvSpPr>
        <p:spPr>
          <a:xfrm>
            <a:off x="952500" y="762000"/>
            <a:ext cx="5334000" cy="40005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Body Level One…"/>
          <p:cNvSpPr txBox="1"/>
          <p:nvPr>
            <p:ph type="body" sz="quarter" idx="1"/>
          </p:nvPr>
        </p:nvSpPr>
        <p:spPr>
          <a:xfrm>
            <a:off x="952500" y="5003800"/>
            <a:ext cx="5334000" cy="4000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/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/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Body Level One…"/>
          <p:cNvSpPr txBox="1"/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81000" indent="-381000">
              <a:spcBef>
                <a:spcPts val="3800"/>
              </a:spcBef>
              <a:defRPr sz="2800"/>
            </a:lvl1pPr>
            <a:lvl2pPr marL="762000" indent="-381000">
              <a:spcBef>
                <a:spcPts val="3800"/>
              </a:spcBef>
              <a:defRPr sz="2800"/>
            </a:lvl2pPr>
            <a:lvl3pPr marL="1143000" indent="-381000">
              <a:spcBef>
                <a:spcPts val="3800"/>
              </a:spcBef>
              <a:defRPr sz="2800"/>
            </a:lvl3pPr>
            <a:lvl4pPr marL="1524000" indent="-381000">
              <a:spcBef>
                <a:spcPts val="3800"/>
              </a:spcBef>
              <a:defRPr sz="2800"/>
            </a:lvl4pPr>
            <a:lvl5pPr marL="1905000" indent="-381000">
              <a:spcBef>
                <a:spcPts val="38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/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/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/>
          <p:nvPr>
            <p:ph type="pic" sz="quarter" idx="13"/>
          </p:nvPr>
        </p:nvSpPr>
        <p:spPr>
          <a:xfrm>
            <a:off x="6718300" y="50927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Image"/>
          <p:cNvSpPr/>
          <p:nvPr>
            <p:ph type="pic" sz="quarter" idx="14"/>
          </p:nvPr>
        </p:nvSpPr>
        <p:spPr>
          <a:xfrm>
            <a:off x="6718300" y="7620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Image"/>
          <p:cNvSpPr/>
          <p:nvPr>
            <p:ph type="pic" sz="half" idx="15"/>
          </p:nvPr>
        </p:nvSpPr>
        <p:spPr>
          <a:xfrm>
            <a:off x="952500" y="762884"/>
            <a:ext cx="5334000" cy="82296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/>
          <p:nvPr>
            <p:ph type="body" sz="quarter" idx="13"/>
          </p:nvPr>
        </p:nvSpPr>
        <p:spPr>
          <a:xfrm>
            <a:off x="1270000" y="6362700"/>
            <a:ext cx="10464800" cy="5334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z="28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–Johnny Appleseed</a:t>
            </a:r>
          </a:p>
        </p:txBody>
      </p:sp>
      <p:sp>
        <p:nvSpPr>
          <p:cNvPr id="94" name="“Type a quote here.”"/>
          <p:cNvSpPr txBox="1"/>
          <p:nvPr>
            <p:ph type="body" sz="quarter" idx="14"/>
          </p:nvPr>
        </p:nvSpPr>
        <p:spPr>
          <a:xfrm>
            <a:off x="1270000" y="4254500"/>
            <a:ext cx="10464800" cy="7112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2400"/>
              </a:spcBef>
              <a:buSzTx/>
              <a:buNone/>
              <a:defRPr sz="4000"/>
            </a:lvl1pPr>
          </a:lstStyle>
          <a:p>
            <a:pPr/>
            <a:r>
              <a:t>“Type a quote here.”</a:t>
            </a:r>
          </a:p>
        </p:txBody>
      </p:sp>
      <p:sp>
        <p:nvSpPr>
          <p:cNvPr id="95" name="Slide Number"/>
          <p:cNvSpPr txBox="1"/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/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952500" y="406400"/>
            <a:ext cx="11099800" cy="2120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311798" y="9245599"/>
            <a:ext cx="368504" cy="3810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>
              <a:defRPr sz="1800"/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572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9144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13716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18288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22860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27432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32004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36576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41148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tif"/><Relationship Id="rId3" Type="http://schemas.openxmlformats.org/officeDocument/2006/relationships/image" Target="../media/image2.tif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tif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tif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tif"/><Relationship Id="rId3" Type="http://schemas.openxmlformats.org/officeDocument/2006/relationships/hyperlink" Target="https://seekingalpha.com/article/4278096-china-bans-rare-earth-exports-u-s" TargetMode="Externa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tif"/><Relationship Id="rId3" Type="http://schemas.openxmlformats.org/officeDocument/2006/relationships/image" Target="../media/image7.tif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tif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tif"/><Relationship Id="rId3" Type="http://schemas.openxmlformats.org/officeDocument/2006/relationships/image" Target="../media/image10.tif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tif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tif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tif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tif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tif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tif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tif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tif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tif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Uses of Physical Resources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Uses of Physical Resources</a:t>
            </a:r>
          </a:p>
        </p:txBody>
      </p:sp>
      <p:sp>
        <p:nvSpPr>
          <p:cNvPr id="120" name="Body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The Demand for Raw Material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84886">
              <a:defRPr sz="6640"/>
            </a:lvl1pPr>
          </a:lstStyle>
          <a:p>
            <a:pPr/>
            <a:r>
              <a:t>The Demand for Raw Materials</a:t>
            </a:r>
          </a:p>
        </p:txBody>
      </p:sp>
      <p:sp>
        <p:nvSpPr>
          <p:cNvPr id="123" name="Population growth and economic growth results in a high demand for large quantities of raw materials like steel, industrial wood, fuel wood, cement, etc.…"/>
          <p:cNvSpPr txBox="1"/>
          <p:nvPr>
            <p:ph type="body" sz="quarter" idx="1"/>
          </p:nvPr>
        </p:nvSpPr>
        <p:spPr>
          <a:xfrm>
            <a:off x="596900" y="3907482"/>
            <a:ext cx="5334000" cy="4656436"/>
          </a:xfrm>
          <a:prstGeom prst="rect">
            <a:avLst/>
          </a:prstGeom>
        </p:spPr>
        <p:txBody>
          <a:bodyPr/>
          <a:lstStyle/>
          <a:p>
            <a:pPr/>
            <a:r>
              <a:t>Population growth and economic growth results in a high demand for large quantities of raw materials like steel, industrial wood, fuel wood, cement, etc.</a:t>
            </a:r>
          </a:p>
          <a:p>
            <a:pPr/>
            <a:r>
              <a:t>Other materials like aluminum and plastics are also consumed at a high rate.</a:t>
            </a:r>
          </a:p>
        </p:txBody>
      </p:sp>
      <p:pic>
        <p:nvPicPr>
          <p:cNvPr id="124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55819" y="2381717"/>
            <a:ext cx="5734956" cy="3928446"/>
          </a:xfrm>
          <a:prstGeom prst="rect">
            <a:avLst/>
          </a:prstGeom>
          <a:ln w="12700">
            <a:miter lim="400000"/>
          </a:ln>
        </p:spPr>
      </p:pic>
      <p:sp>
        <p:nvSpPr>
          <p:cNvPr id="125" name="https://www.elsevier.com/__data/assets/image/0005/31964/World-Growth-Examples-1965-to-2010.jpg"/>
          <p:cNvSpPr txBox="1"/>
          <p:nvPr/>
        </p:nvSpPr>
        <p:spPr>
          <a:xfrm>
            <a:off x="6436906" y="6140449"/>
            <a:ext cx="3559988" cy="19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">
                <a:solidFill>
                  <a:srgbClr val="000000"/>
                </a:solidFill>
              </a:defRPr>
            </a:lvl1pPr>
          </a:lstStyle>
          <a:p>
            <a:pPr/>
            <a:r>
              <a:t>https://www.elsevier.com/__data/assets/image/0005/31964/World-Growth-Examples-1965-to-2010.jpg</a:t>
            </a:r>
          </a:p>
        </p:txBody>
      </p:sp>
      <p:pic>
        <p:nvPicPr>
          <p:cNvPr id="126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455819" y="6288237"/>
            <a:ext cx="5734956" cy="3433220"/>
          </a:xfrm>
          <a:prstGeom prst="rect">
            <a:avLst/>
          </a:prstGeom>
          <a:ln w="12700">
            <a:miter lim="400000"/>
          </a:ln>
        </p:spPr>
      </p:pic>
      <p:sp>
        <p:nvSpPr>
          <p:cNvPr id="127" name="http://www.ecomacundervisning.dk/wp-content/uploads/2016/10/material.jpg"/>
          <p:cNvSpPr txBox="1"/>
          <p:nvPr/>
        </p:nvSpPr>
        <p:spPr>
          <a:xfrm>
            <a:off x="6482905" y="9582149"/>
            <a:ext cx="2731390" cy="19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">
                <a:solidFill>
                  <a:srgbClr val="000000"/>
                </a:solidFill>
              </a:defRPr>
            </a:lvl1pPr>
          </a:lstStyle>
          <a:p>
            <a:pPr/>
            <a:r>
              <a:t>http://www.ecomacundervisning.dk/wp-content/uploads/2016/10/material.jpg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Rare Earth Metal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Rare Earth Metals</a:t>
            </a:r>
          </a:p>
        </p:txBody>
      </p:sp>
      <p:sp>
        <p:nvSpPr>
          <p:cNvPr id="130" name="The rare earths are a group of 17 elements that are all metals and are used in a wide variety of every day items.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rare earths are a group of 17 elements that are all metals and are used in a wide variety of every day items.</a:t>
            </a:r>
          </a:p>
          <a:p>
            <a:pPr/>
            <a:r>
              <a:t>Despite their name, they aren’t all that rare.  The least abundant of all rare earths are thulium and lutetium and they are over 200x more abundant than gold.  </a:t>
            </a:r>
          </a:p>
        </p:txBody>
      </p:sp>
      <p:pic>
        <p:nvPicPr>
          <p:cNvPr id="13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24170" y="3452313"/>
            <a:ext cx="6402830" cy="4262937"/>
          </a:xfrm>
          <a:prstGeom prst="rect">
            <a:avLst/>
          </a:prstGeom>
          <a:ln w="12700">
            <a:miter lim="400000"/>
          </a:ln>
        </p:spPr>
      </p:pic>
      <p:sp>
        <p:nvSpPr>
          <p:cNvPr id="132" name="https://seekingalpha.com/article/4278096-china-bans-rare-earth-exports-u-s"/>
          <p:cNvSpPr txBox="1"/>
          <p:nvPr/>
        </p:nvSpPr>
        <p:spPr>
          <a:xfrm>
            <a:off x="6362700" y="7658100"/>
            <a:ext cx="2418495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ts val="2100"/>
              </a:lnSpc>
              <a:defRPr sz="600" u="sng"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https://seekingalpha.com/article/4278096-china-bans-rare-earth-exports-u-s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Rare Earth Metal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Rare Earth Metals</a:t>
            </a:r>
          </a:p>
        </p:txBody>
      </p:sp>
      <p:sp>
        <p:nvSpPr>
          <p:cNvPr id="135" name="Rare earths are metals used in a number of different devices such as computers, rechargeable batteries, magnets, lighting, and much more."/>
          <p:cNvSpPr txBox="1"/>
          <p:nvPr>
            <p:ph type="body" sz="half" idx="1"/>
          </p:nvPr>
        </p:nvSpPr>
        <p:spPr>
          <a:xfrm>
            <a:off x="76200" y="2489200"/>
            <a:ext cx="5334000" cy="6286500"/>
          </a:xfrm>
          <a:prstGeom prst="rect">
            <a:avLst/>
          </a:prstGeom>
        </p:spPr>
        <p:txBody>
          <a:bodyPr/>
          <a:lstStyle/>
          <a:p>
            <a:pPr/>
            <a:r>
              <a:t>Rare earths are metals used in a number of different devices such as computers, rechargeable batteries, magnets, lighting, and much more.  </a:t>
            </a:r>
          </a:p>
        </p:txBody>
      </p:sp>
      <p:pic>
        <p:nvPicPr>
          <p:cNvPr id="136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527693" y="3378200"/>
            <a:ext cx="7445357" cy="4724400"/>
          </a:xfrm>
          <a:prstGeom prst="rect">
            <a:avLst/>
          </a:prstGeom>
          <a:ln w="12700">
            <a:miter lim="400000"/>
          </a:ln>
        </p:spPr>
      </p:pic>
      <p:sp>
        <p:nvSpPr>
          <p:cNvPr id="137" name="https://seekingalpha.com/article/4278096-china-bans-rare-earth-exports-u-s"/>
          <p:cNvSpPr txBox="1"/>
          <p:nvPr/>
        </p:nvSpPr>
        <p:spPr>
          <a:xfrm>
            <a:off x="5486400" y="8077200"/>
            <a:ext cx="2418495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ts val="2100"/>
              </a:lnSpc>
              <a:defRPr sz="600" u="sng"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https://seekingalpha.com/article/4278096-china-bans-rare-earth-exports-u-s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Rare Earth Metal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Rare Earth Metals</a:t>
            </a:r>
          </a:p>
        </p:txBody>
      </p:sp>
      <p:sp>
        <p:nvSpPr>
          <p:cNvPr id="140" name="The demand for rare earths has risen with the demand for computers, tablets, cell phones, renewable energy, etc."/>
          <p:cNvSpPr txBox="1"/>
          <p:nvPr>
            <p:ph type="body" sz="half" idx="1"/>
          </p:nvPr>
        </p:nvSpPr>
        <p:spPr>
          <a:xfrm>
            <a:off x="395039" y="2590800"/>
            <a:ext cx="5412185" cy="6286500"/>
          </a:xfrm>
          <a:prstGeom prst="rect">
            <a:avLst/>
          </a:prstGeom>
        </p:spPr>
        <p:txBody>
          <a:bodyPr/>
          <a:lstStyle/>
          <a:p>
            <a:pPr/>
            <a:r>
              <a:t>The demand for rare earths has risen with the demand for computers, tablets, cell phones, renewable energy, etc.</a:t>
            </a:r>
          </a:p>
        </p:txBody>
      </p:sp>
      <p:pic>
        <p:nvPicPr>
          <p:cNvPr id="14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964607" y="3037937"/>
            <a:ext cx="6841386" cy="5392226"/>
          </a:xfrm>
          <a:prstGeom prst="rect">
            <a:avLst/>
          </a:prstGeom>
          <a:ln w="12700">
            <a:miter lim="400000"/>
          </a:ln>
        </p:spPr>
      </p:pic>
      <p:sp>
        <p:nvSpPr>
          <p:cNvPr id="142" name="https://seekingalpha.com/article/4278096-china-bans-rare-earth-exports-u-s"/>
          <p:cNvSpPr txBox="1"/>
          <p:nvPr/>
        </p:nvSpPr>
        <p:spPr>
          <a:xfrm>
            <a:off x="5892800" y="8382000"/>
            <a:ext cx="2418495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ts val="2100"/>
              </a:lnSpc>
              <a:defRPr sz="600" u="sng">
                <a:latin typeface="Times"/>
                <a:ea typeface="Times"/>
                <a:cs typeface="Times"/>
                <a:sym typeface="Times"/>
                <a:hlinkClick r:id="rId3" invalidUrl="" action="" tgtFrame="" tooltip="" history="1" highlightClick="0" endSnd="0"/>
              </a:defRPr>
            </a:lvl1pPr>
          </a:lstStyle>
          <a:p>
            <a:pPr/>
            <a:r>
              <a:rPr>
                <a:hlinkClick r:id="rId3" invalidUrl="" action="" tgtFrame="" tooltip="" history="1" highlightClick="0" endSnd="0"/>
              </a:rPr>
              <a:t>https://seekingalpha.com/article/4278096-china-bans-rare-earth-exports-u-s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Rare Earth…"/>
          <p:cNvSpPr txBox="1"/>
          <p:nvPr>
            <p:ph type="title"/>
          </p:nvPr>
        </p:nvSpPr>
        <p:spPr>
          <a:xfrm>
            <a:off x="-170806" y="725586"/>
            <a:ext cx="8586987" cy="2484042"/>
          </a:xfrm>
          <a:prstGeom prst="rect">
            <a:avLst/>
          </a:prstGeom>
        </p:spPr>
        <p:txBody>
          <a:bodyPr/>
          <a:lstStyle/>
          <a:p>
            <a:pPr defTabSz="572516">
              <a:defRPr sz="7840"/>
            </a:pPr>
            <a:r>
              <a:t>Rare Earth </a:t>
            </a:r>
          </a:p>
          <a:p>
            <a:pPr defTabSz="572516">
              <a:defRPr sz="7840"/>
            </a:pPr>
            <a:r>
              <a:t>Uses</a:t>
            </a:r>
          </a:p>
        </p:txBody>
      </p:sp>
      <p:sp>
        <p:nvSpPr>
          <p:cNvPr id="145" name="Some very rare materials are required for high tech products."/>
          <p:cNvSpPr txBox="1"/>
          <p:nvPr>
            <p:ph type="body" sz="quarter" idx="1"/>
          </p:nvPr>
        </p:nvSpPr>
        <p:spPr>
          <a:xfrm>
            <a:off x="1054100" y="3467496"/>
            <a:ext cx="6355606" cy="3873104"/>
          </a:xfrm>
          <a:prstGeom prst="rect">
            <a:avLst/>
          </a:prstGeom>
        </p:spPr>
        <p:txBody>
          <a:bodyPr/>
          <a:lstStyle>
            <a:lvl1pPr marL="380999" indent="-380999">
              <a:defRPr sz="3800"/>
            </a:lvl1pPr>
          </a:lstStyle>
          <a:p>
            <a:pPr/>
            <a:r>
              <a:t>Some very rare materials are required for high tech products.</a:t>
            </a:r>
          </a:p>
        </p:txBody>
      </p:sp>
      <p:pic>
        <p:nvPicPr>
          <p:cNvPr id="146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052816" y="444500"/>
            <a:ext cx="4798569" cy="3617383"/>
          </a:xfrm>
          <a:prstGeom prst="rect">
            <a:avLst/>
          </a:prstGeom>
          <a:ln w="12700">
            <a:miter lim="400000"/>
          </a:ln>
        </p:spPr>
      </p:pic>
      <p:sp>
        <p:nvSpPr>
          <p:cNvPr id="147" name="http://programgeo.net/wp-content/uploads/MSP01_Parts.png"/>
          <p:cNvSpPr txBox="1"/>
          <p:nvPr/>
        </p:nvSpPr>
        <p:spPr>
          <a:xfrm>
            <a:off x="6271387" y="8940799"/>
            <a:ext cx="2189227" cy="19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"/>
            </a:lvl1pPr>
          </a:lstStyle>
          <a:p>
            <a:pPr/>
            <a:r>
              <a:t>http://programgeo.net/wp-content/uploads/MSP01_Parts.png</a:t>
            </a:r>
          </a:p>
        </p:txBody>
      </p:sp>
      <p:pic>
        <p:nvPicPr>
          <p:cNvPr id="148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052816" y="4216997"/>
            <a:ext cx="4798569" cy="5206403"/>
          </a:xfrm>
          <a:prstGeom prst="rect">
            <a:avLst/>
          </a:prstGeom>
          <a:ln w="12700">
            <a:miter lim="400000"/>
          </a:ln>
        </p:spPr>
      </p:pic>
      <p:sp>
        <p:nvSpPr>
          <p:cNvPr id="149" name="https://d32r1sh890xpii.cloudfront.net/tinymce/2019-06/1559759240-o_1dckeaevbkomvu5pct17ej10r98.jpg"/>
          <p:cNvSpPr txBox="1"/>
          <p:nvPr/>
        </p:nvSpPr>
        <p:spPr>
          <a:xfrm>
            <a:off x="7977581" y="9391649"/>
            <a:ext cx="3729838" cy="19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"/>
            </a:lvl1pPr>
          </a:lstStyle>
          <a:p>
            <a:pPr/>
            <a:r>
              <a:t>https://d32r1sh890xpii.cloudfront.net/tinymce/2019-06/1559759240-o_1dckeaevbkomvu5pct17ej10r98.jpg</a:t>
            </a:r>
          </a:p>
        </p:txBody>
      </p:sp>
      <p:sp>
        <p:nvSpPr>
          <p:cNvPr id="150" name="http://programgeo.net/wp-content/uploads/MSP01_Parts.png"/>
          <p:cNvSpPr txBox="1"/>
          <p:nvPr/>
        </p:nvSpPr>
        <p:spPr>
          <a:xfrm>
            <a:off x="7998587" y="4032249"/>
            <a:ext cx="2189227" cy="19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"/>
            </a:lvl1pPr>
          </a:lstStyle>
          <a:p>
            <a:pPr/>
            <a:r>
              <a:t>http://programgeo.net/wp-content/uploads/MSP01_Parts.png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World Reserves…"/>
          <p:cNvSpPr txBox="1"/>
          <p:nvPr>
            <p:ph type="title"/>
          </p:nvPr>
        </p:nvSpPr>
        <p:spPr>
          <a:xfrm>
            <a:off x="-2298700" y="412750"/>
            <a:ext cx="11099800" cy="2120900"/>
          </a:xfrm>
          <a:prstGeom prst="rect">
            <a:avLst/>
          </a:prstGeom>
        </p:spPr>
        <p:txBody>
          <a:bodyPr/>
          <a:lstStyle/>
          <a:p>
            <a:pPr defTabSz="572516">
              <a:defRPr sz="6664"/>
            </a:pPr>
            <a:r>
              <a:t>World Reserves</a:t>
            </a:r>
          </a:p>
          <a:p>
            <a:pPr defTabSz="572516">
              <a:defRPr sz="6664"/>
            </a:pPr>
            <a:r>
              <a:t>Index</a:t>
            </a:r>
          </a:p>
        </p:txBody>
      </p:sp>
      <p:sp>
        <p:nvSpPr>
          <p:cNvPr id="153" name="The concept of a world reserves index involves the analysis of a number of different materials.…"/>
          <p:cNvSpPr txBox="1"/>
          <p:nvPr>
            <p:ph type="body" sz="half" idx="1"/>
          </p:nvPr>
        </p:nvSpPr>
        <p:spPr>
          <a:xfrm>
            <a:off x="215900" y="2590800"/>
            <a:ext cx="6070600" cy="6286500"/>
          </a:xfrm>
          <a:prstGeom prst="rect">
            <a:avLst/>
          </a:prstGeom>
        </p:spPr>
        <p:txBody>
          <a:bodyPr/>
          <a:lstStyle/>
          <a:p>
            <a:pPr/>
            <a:r>
              <a:t>The concept of a world reserves index involves the analysis of a number of different materials.</a:t>
            </a:r>
          </a:p>
          <a:p>
            <a:pPr/>
            <a:r>
              <a:t>It estimates the amount of remaining substance for a variety of materials.</a:t>
            </a:r>
          </a:p>
        </p:txBody>
      </p:sp>
      <p:pic>
        <p:nvPicPr>
          <p:cNvPr id="154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96792" y="389084"/>
            <a:ext cx="6381052" cy="897543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Energy Cost"/>
          <p:cNvSpPr txBox="1"/>
          <p:nvPr>
            <p:ph type="title"/>
          </p:nvPr>
        </p:nvSpPr>
        <p:spPr>
          <a:xfrm>
            <a:off x="279400" y="412750"/>
            <a:ext cx="5334000" cy="2120900"/>
          </a:xfrm>
          <a:prstGeom prst="rect">
            <a:avLst/>
          </a:prstGeom>
        </p:spPr>
        <p:txBody>
          <a:bodyPr/>
          <a:lstStyle>
            <a:lvl1pPr defTabSz="543305">
              <a:defRPr sz="7440"/>
            </a:lvl1pPr>
          </a:lstStyle>
          <a:p>
            <a:pPr/>
            <a:r>
              <a:t>Energy Cost</a:t>
            </a:r>
          </a:p>
        </p:txBody>
      </p:sp>
      <p:sp>
        <p:nvSpPr>
          <p:cNvPr id="157" name="Every material has an energy cost in its exploration, extraction, production, use, reuse and disposal."/>
          <p:cNvSpPr txBox="1"/>
          <p:nvPr>
            <p:ph type="body" sz="half" idx="1"/>
          </p:nvPr>
        </p:nvSpPr>
        <p:spPr>
          <a:xfrm>
            <a:off x="279400" y="2743200"/>
            <a:ext cx="5334000" cy="6286500"/>
          </a:xfrm>
          <a:prstGeom prst="rect">
            <a:avLst/>
          </a:prstGeom>
        </p:spPr>
        <p:txBody>
          <a:bodyPr/>
          <a:lstStyle/>
          <a:p>
            <a:pPr/>
            <a:r>
              <a:t>Every material has an energy cost in its exploration, extraction, production, use, reuse and disposal.  </a:t>
            </a:r>
          </a:p>
        </p:txBody>
      </p:sp>
      <p:pic>
        <p:nvPicPr>
          <p:cNvPr id="15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892800" y="165100"/>
            <a:ext cx="6985000" cy="5232400"/>
          </a:xfrm>
          <a:prstGeom prst="rect">
            <a:avLst/>
          </a:prstGeom>
          <a:ln w="12700">
            <a:miter lim="400000"/>
          </a:ln>
        </p:spPr>
      </p:pic>
      <p:sp>
        <p:nvSpPr>
          <p:cNvPr id="159" name="https://www.ifu.com/fileadmin/_processed_/d/4/csm_Iceberg_MFCA_hidden_costs_2c3663d474.png"/>
          <p:cNvSpPr txBox="1"/>
          <p:nvPr/>
        </p:nvSpPr>
        <p:spPr>
          <a:xfrm>
            <a:off x="6244335" y="9480549"/>
            <a:ext cx="3538729" cy="19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"/>
            </a:lvl1pPr>
          </a:lstStyle>
          <a:p>
            <a:pPr/>
            <a:r>
              <a:t>https://www.ifu.com/fileadmin/_processed_/d/4/csm_Iceberg_MFCA_hidden_costs_2c3663d474.png</a:t>
            </a:r>
          </a:p>
        </p:txBody>
      </p:sp>
      <p:sp>
        <p:nvSpPr>
          <p:cNvPr id="160" name="Rectangle"/>
          <p:cNvSpPr/>
          <p:nvPr/>
        </p:nvSpPr>
        <p:spPr>
          <a:xfrm>
            <a:off x="9777958" y="5489178"/>
            <a:ext cx="3109665" cy="1445022"/>
          </a:xfrm>
          <a:prstGeom prst="rect">
            <a:avLst/>
          </a:prstGeom>
          <a:solidFill>
            <a:srgbClr val="DCDEE0"/>
          </a:solidFill>
          <a:ln w="12700">
            <a:miter lim="400000"/>
          </a:ln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effectLst>
                  <a:outerShdw sx="100000" sy="100000" kx="0" ky="0" algn="b" rotWithShape="0" blurRad="25400" dist="23998" dir="2700000">
                    <a:srgbClr val="000000">
                      <a:alpha val="31034"/>
                    </a:srgbClr>
                  </a:outerShdw>
                </a:effectLst>
              </a:defRPr>
            </a:pPr>
          </a:p>
        </p:txBody>
      </p:sp>
      <p:pic>
        <p:nvPicPr>
          <p:cNvPr id="161" name="Image" descr="Image"/>
          <p:cNvPicPr>
            <a:picLocks noChangeAspect="1"/>
          </p:cNvPicPr>
          <p:nvPr/>
        </p:nvPicPr>
        <p:blipFill>
          <a:blip r:embed="rId3">
            <a:extLst/>
          </a:blip>
          <a:srcRect l="2417" t="2417" r="2417" b="2417"/>
          <a:stretch>
            <a:fillRect/>
          </a:stretch>
        </p:blipFill>
        <p:spPr>
          <a:xfrm>
            <a:off x="5892799" y="5487004"/>
            <a:ext cx="6985001" cy="4177697"/>
          </a:xfrm>
          <a:prstGeom prst="rect">
            <a:avLst/>
          </a:prstGeom>
          <a:ln w="12700">
            <a:miter lim="400000"/>
          </a:ln>
        </p:spPr>
      </p:pic>
      <p:sp>
        <p:nvSpPr>
          <p:cNvPr id="162" name="https://www.ifu.com/fileadmin/_processed_/d/4/csm_Iceberg_MFCA_hidden_costs_2c3663d474.png"/>
          <p:cNvSpPr txBox="1"/>
          <p:nvPr/>
        </p:nvSpPr>
        <p:spPr>
          <a:xfrm>
            <a:off x="5901435" y="9480549"/>
            <a:ext cx="3538729" cy="19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"/>
            </a:lvl1pPr>
          </a:lstStyle>
          <a:p>
            <a:pPr/>
            <a:r>
              <a:t>https://www.ifu.com/fileadmin/_processed_/d/4/csm_Iceberg_MFCA_hidden_costs_2c3663d474.png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Energy Cos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Energy Cost</a:t>
            </a:r>
          </a:p>
        </p:txBody>
      </p:sp>
      <p:sp>
        <p:nvSpPr>
          <p:cNvPr id="165" name="Calculating the energy cost requires knowledge of scientific processes, and is the work of scientists.…"/>
          <p:cNvSpPr txBox="1"/>
          <p:nvPr>
            <p:ph type="body" sz="half" idx="1"/>
          </p:nvPr>
        </p:nvSpPr>
        <p:spPr>
          <a:xfrm>
            <a:off x="548034" y="2982301"/>
            <a:ext cx="6420099" cy="6286501"/>
          </a:xfrm>
          <a:prstGeom prst="rect">
            <a:avLst/>
          </a:prstGeom>
        </p:spPr>
        <p:txBody>
          <a:bodyPr/>
          <a:lstStyle/>
          <a:p>
            <a:pPr marL="369569" indent="-369569" defTabSz="566674">
              <a:spcBef>
                <a:spcPts val="3600"/>
              </a:spcBef>
              <a:defRPr sz="3686"/>
            </a:pPr>
            <a:r>
              <a:t>Calculating the energy cost requires knowledge of scientific processes, and is the work of scientists.</a:t>
            </a:r>
          </a:p>
          <a:p>
            <a:pPr marL="369569" indent="-369569" defTabSz="566674">
              <a:spcBef>
                <a:spcPts val="3600"/>
              </a:spcBef>
              <a:defRPr sz="3686"/>
            </a:pPr>
            <a:r>
              <a:t>You need to take into account a number of different factors when calculating how much it costs to produce goods using raw materials.</a:t>
            </a:r>
          </a:p>
        </p:txBody>
      </p:sp>
      <p:pic>
        <p:nvPicPr>
          <p:cNvPr id="166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194627" y="3905250"/>
            <a:ext cx="5689524" cy="4440603"/>
          </a:xfrm>
          <a:prstGeom prst="rect">
            <a:avLst/>
          </a:prstGeom>
          <a:ln w="12700">
            <a:miter lim="400000"/>
          </a:ln>
        </p:spPr>
      </p:pic>
      <p:sp>
        <p:nvSpPr>
          <p:cNvPr id="167" name="https://cdn.wallstreetmojo.com/wp-content/uploads/2019/05/Fixed-Cost-Example-2.3.png"/>
          <p:cNvSpPr txBox="1"/>
          <p:nvPr/>
        </p:nvSpPr>
        <p:spPr>
          <a:xfrm>
            <a:off x="7124903" y="8324849"/>
            <a:ext cx="3149194" cy="19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"/>
            </a:lvl1pPr>
          </a:lstStyle>
          <a:p>
            <a:pPr/>
            <a:r>
              <a:t>https://cdn.wallstreetmojo.com/wp-content/uploads/2019/05/Fixed-Cost-Example-2.3.png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Carbon Footprin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Carbon Footprint</a:t>
            </a:r>
          </a:p>
        </p:txBody>
      </p:sp>
      <p:sp>
        <p:nvSpPr>
          <p:cNvPr id="170" name="Your carbon footprint takes into account all of the things you do on a daily basis.…"/>
          <p:cNvSpPr txBox="1"/>
          <p:nvPr>
            <p:ph type="body" sz="half" idx="1"/>
          </p:nvPr>
        </p:nvSpPr>
        <p:spPr>
          <a:xfrm>
            <a:off x="952500" y="2590800"/>
            <a:ext cx="6258074" cy="6286500"/>
          </a:xfrm>
          <a:prstGeom prst="rect">
            <a:avLst/>
          </a:prstGeom>
        </p:spPr>
        <p:txBody>
          <a:bodyPr/>
          <a:lstStyle/>
          <a:p>
            <a:pPr/>
            <a:r>
              <a:t>Your carbon footprint takes into account all of the things you do on a daily basis.  </a:t>
            </a:r>
          </a:p>
          <a:p>
            <a:pPr lvl="1"/>
            <a:r>
              <a:t>Driving/traveling</a:t>
            </a:r>
          </a:p>
          <a:p>
            <a:pPr lvl="1"/>
            <a:r>
              <a:t>Eating food/growing food/cooking food</a:t>
            </a:r>
          </a:p>
          <a:p>
            <a:pPr lvl="1"/>
            <a:r>
              <a:t>Buying clothes/shopping/consuming</a:t>
            </a:r>
          </a:p>
        </p:txBody>
      </p:sp>
      <p:pic>
        <p:nvPicPr>
          <p:cNvPr id="17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002487" y="2232031"/>
            <a:ext cx="4445363" cy="7385038"/>
          </a:xfrm>
          <a:prstGeom prst="rect">
            <a:avLst/>
          </a:prstGeom>
          <a:ln w="12700">
            <a:miter lim="400000"/>
          </a:ln>
        </p:spPr>
      </p:pic>
      <p:sp>
        <p:nvSpPr>
          <p:cNvPr id="172" name="https://i.pinimg.com/originals/ac/ed/bc/acedbc1b3e020182f43133df2fc1620c.jpg"/>
          <p:cNvSpPr txBox="1"/>
          <p:nvPr/>
        </p:nvSpPr>
        <p:spPr>
          <a:xfrm>
            <a:off x="7943253" y="9582149"/>
            <a:ext cx="2884094" cy="19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"/>
            </a:lvl1pPr>
          </a:lstStyle>
          <a:p>
            <a:pPr/>
            <a:r>
              <a:t>https://i.pinimg.com/originals/ac/ed/bc/acedbc1b3e020182f43133df2fc1620c.jpg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Carbon Emission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Carbon Emissions</a:t>
            </a:r>
          </a:p>
        </p:txBody>
      </p:sp>
      <p:sp>
        <p:nvSpPr>
          <p:cNvPr id="175" name="Carbon dioxide is a major contributor to global warming. This is why CO2 emissions and carbon footprint are so important."/>
          <p:cNvSpPr txBox="1"/>
          <p:nvPr>
            <p:ph type="body" sz="quarter" idx="1"/>
          </p:nvPr>
        </p:nvSpPr>
        <p:spPr>
          <a:xfrm>
            <a:off x="952500" y="2590800"/>
            <a:ext cx="11215589" cy="1914476"/>
          </a:xfrm>
          <a:prstGeom prst="rect">
            <a:avLst/>
          </a:prstGeom>
        </p:spPr>
        <p:txBody>
          <a:bodyPr/>
          <a:lstStyle/>
          <a:p>
            <a:pPr/>
            <a:r>
              <a:t>Carbon dioxide is a major contributor to global warming. This is why CO</a:t>
            </a:r>
            <a:r>
              <a:rPr baseline="-5999"/>
              <a:t>2</a:t>
            </a:r>
            <a:r>
              <a:t> emissions and carbon footprint are so important.</a:t>
            </a:r>
          </a:p>
        </p:txBody>
      </p:sp>
      <p:pic>
        <p:nvPicPr>
          <p:cNvPr id="176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57400" y="4572000"/>
            <a:ext cx="8890000" cy="5003800"/>
          </a:xfrm>
          <a:prstGeom prst="rect">
            <a:avLst/>
          </a:prstGeom>
          <a:ln w="12700">
            <a:miter lim="400000"/>
          </a:ln>
        </p:spPr>
      </p:pic>
      <p:sp>
        <p:nvSpPr>
          <p:cNvPr id="177" name="https://www.dw.com/image/19266425_401.png"/>
          <p:cNvSpPr txBox="1"/>
          <p:nvPr/>
        </p:nvSpPr>
        <p:spPr>
          <a:xfrm>
            <a:off x="1976640" y="9556749"/>
            <a:ext cx="1710920" cy="19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"/>
            </a:lvl1pPr>
          </a:lstStyle>
          <a:p>
            <a:pPr/>
            <a:r>
              <a:t>https://www.dw.com/image/19266425_401.png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Carbon Emission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Carbon Emissions</a:t>
            </a:r>
          </a:p>
        </p:txBody>
      </p:sp>
      <p:sp>
        <p:nvSpPr>
          <p:cNvPr id="180" name="Body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8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74238" y="2395169"/>
            <a:ext cx="10256324" cy="7307631"/>
          </a:xfrm>
          <a:prstGeom prst="rect">
            <a:avLst/>
          </a:prstGeom>
          <a:ln w="12700">
            <a:miter lim="400000"/>
          </a:ln>
        </p:spPr>
      </p:pic>
      <p:sp>
        <p:nvSpPr>
          <p:cNvPr id="182" name="https://www.statista.com/chart/16292/per-capita-co2-emissions-of-the-largest-economies/"/>
          <p:cNvSpPr txBox="1"/>
          <p:nvPr/>
        </p:nvSpPr>
        <p:spPr>
          <a:xfrm>
            <a:off x="1397000" y="9512300"/>
            <a:ext cx="2844701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ts val="2100"/>
              </a:lnSpc>
              <a:defRPr sz="600" u="sng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https://www.statista.com/chart/16292/per-capita-co2-emissions-of-the-largest-economies/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Carbon Emission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Carbon Emissions</a:t>
            </a:r>
          </a:p>
        </p:txBody>
      </p:sp>
      <p:sp>
        <p:nvSpPr>
          <p:cNvPr id="185" name="Sometime the economy isn’t necessarily the biggest predictor of the size of the per-capita CO2 emissions."/>
          <p:cNvSpPr txBox="1"/>
          <p:nvPr>
            <p:ph type="body" sz="half" idx="1"/>
          </p:nvPr>
        </p:nvSpPr>
        <p:spPr>
          <a:xfrm>
            <a:off x="139700" y="2597150"/>
            <a:ext cx="5334000" cy="6286500"/>
          </a:xfrm>
          <a:prstGeom prst="rect">
            <a:avLst/>
          </a:prstGeom>
        </p:spPr>
        <p:txBody>
          <a:bodyPr/>
          <a:lstStyle/>
          <a:p>
            <a:pPr/>
            <a:r>
              <a:t>Sometime the economy isn’t necessarily the biggest predictor of the size of the per-capita CO</a:t>
            </a:r>
            <a:r>
              <a:rPr baseline="-5999"/>
              <a:t>2</a:t>
            </a:r>
            <a:r>
              <a:t> emissions.</a:t>
            </a:r>
          </a:p>
        </p:txBody>
      </p:sp>
      <p:pic>
        <p:nvPicPr>
          <p:cNvPr id="186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890053" y="2179219"/>
            <a:ext cx="6990494" cy="7434681"/>
          </a:xfrm>
          <a:prstGeom prst="rect">
            <a:avLst/>
          </a:prstGeom>
          <a:ln w="12700">
            <a:miter lim="400000"/>
          </a:ln>
        </p:spPr>
      </p:pic>
      <p:sp>
        <p:nvSpPr>
          <p:cNvPr id="187" name="https://www.statista.com/chart/18251/per-capita-co2-emissions-selected-countries/"/>
          <p:cNvSpPr txBox="1"/>
          <p:nvPr/>
        </p:nvSpPr>
        <p:spPr>
          <a:xfrm>
            <a:off x="5943600" y="9448800"/>
            <a:ext cx="2634444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ts val="2100"/>
              </a:lnSpc>
              <a:defRPr sz="600" u="sng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https://www.statista.com/chart/18251/per-capita-co2-emissions-selected-countries/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Environmental Impacts of Produc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84886">
              <a:defRPr sz="6640"/>
            </a:lvl1pPr>
          </a:lstStyle>
          <a:p>
            <a:pPr/>
            <a:r>
              <a:t>Environmental Impacts of Production</a:t>
            </a:r>
          </a:p>
        </p:txBody>
      </p:sp>
      <p:sp>
        <p:nvSpPr>
          <p:cNvPr id="190" name="The production of every material and every product has environmental impacts including recycling."/>
          <p:cNvSpPr txBox="1"/>
          <p:nvPr>
            <p:ph type="body" sz="quarter" idx="1"/>
          </p:nvPr>
        </p:nvSpPr>
        <p:spPr>
          <a:xfrm>
            <a:off x="952500" y="2590800"/>
            <a:ext cx="10995174" cy="1924497"/>
          </a:xfrm>
          <a:prstGeom prst="rect">
            <a:avLst/>
          </a:prstGeom>
        </p:spPr>
        <p:txBody>
          <a:bodyPr/>
          <a:lstStyle/>
          <a:p>
            <a:pPr/>
            <a:r>
              <a:t>The production of every material and every product has environmental impacts including recycling.  </a:t>
            </a:r>
          </a:p>
        </p:txBody>
      </p:sp>
      <p:pic>
        <p:nvPicPr>
          <p:cNvPr id="19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04900" y="4489450"/>
            <a:ext cx="10795000" cy="51181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Consumption of goods increases the environmental cost of production."/>
          <p:cNvSpPr txBox="1"/>
          <p:nvPr>
            <p:ph type="body" sz="quarter" idx="1"/>
          </p:nvPr>
        </p:nvSpPr>
        <p:spPr>
          <a:xfrm>
            <a:off x="228600" y="2819400"/>
            <a:ext cx="3724499" cy="6286500"/>
          </a:xfrm>
          <a:prstGeom prst="rect">
            <a:avLst/>
          </a:prstGeom>
        </p:spPr>
        <p:txBody>
          <a:bodyPr/>
          <a:lstStyle/>
          <a:p>
            <a:pPr/>
            <a:r>
              <a:t>Consumption of goods increases the environmental cost of production.  </a:t>
            </a:r>
          </a:p>
        </p:txBody>
      </p:sp>
      <p:sp>
        <p:nvSpPr>
          <p:cNvPr id="194" name="Rectangle"/>
          <p:cNvSpPr/>
          <p:nvPr/>
        </p:nvSpPr>
        <p:spPr>
          <a:xfrm>
            <a:off x="4003919" y="2895703"/>
            <a:ext cx="8861774" cy="6826598"/>
          </a:xfrm>
          <a:prstGeom prst="rect">
            <a:avLst/>
          </a:prstGeom>
          <a:solidFill>
            <a:srgbClr val="DCDEE0"/>
          </a:solidFill>
          <a:ln w="12700">
            <a:miter lim="400000"/>
          </a:ln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effectLst>
                  <a:outerShdw sx="100000" sy="100000" kx="0" ky="0" algn="b" rotWithShape="0" blurRad="25400" dist="23998" dir="2700000">
                    <a:srgbClr val="000000">
                      <a:alpha val="31034"/>
                    </a:srgbClr>
                  </a:outerShdw>
                </a:effectLst>
              </a:defRPr>
            </a:pPr>
          </a:p>
        </p:txBody>
      </p:sp>
      <p:pic>
        <p:nvPicPr>
          <p:cNvPr id="19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052624" y="4035170"/>
            <a:ext cx="8764364" cy="4547664"/>
          </a:xfrm>
          <a:prstGeom prst="rect">
            <a:avLst/>
          </a:prstGeom>
          <a:ln w="12700">
            <a:miter lim="400000"/>
          </a:ln>
        </p:spPr>
      </p:pic>
      <p:sp>
        <p:nvSpPr>
          <p:cNvPr id="196" name="Environmental Impacts of Produc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84886">
              <a:defRPr sz="6640"/>
            </a:lvl1pPr>
          </a:lstStyle>
          <a:p>
            <a:pPr/>
            <a:r>
              <a:t>Environmental Impacts of Production</a:t>
            </a:r>
          </a:p>
        </p:txBody>
      </p:sp>
      <p:sp>
        <p:nvSpPr>
          <p:cNvPr id="197" name="https://eplca.jrc.ec.europa.eu/sustainableConsumption.html"/>
          <p:cNvSpPr txBox="1"/>
          <p:nvPr/>
        </p:nvSpPr>
        <p:spPr>
          <a:xfrm>
            <a:off x="4114800" y="9398000"/>
            <a:ext cx="3724499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ts val="2800"/>
              </a:lnSpc>
              <a:defRPr sz="1200" u="sng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https://eplca.jrc.ec.europa.eu/sustainableConsumption.html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Life Cycle Analysi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Life Cycle Analysis</a:t>
            </a:r>
          </a:p>
        </p:txBody>
      </p:sp>
      <p:sp>
        <p:nvSpPr>
          <p:cNvPr id="200" name="The use of Life Cycle Analysis (LCA) is the only way to determine environmental impacts with any certainty; it can only be conducted on a scientific basis by trained scientists."/>
          <p:cNvSpPr txBox="1"/>
          <p:nvPr>
            <p:ph type="body" sz="half" idx="1"/>
          </p:nvPr>
        </p:nvSpPr>
        <p:spPr>
          <a:xfrm>
            <a:off x="292100" y="3143250"/>
            <a:ext cx="5334000" cy="6286500"/>
          </a:xfrm>
          <a:prstGeom prst="rect">
            <a:avLst/>
          </a:prstGeom>
        </p:spPr>
        <p:txBody>
          <a:bodyPr/>
          <a:lstStyle>
            <a:lvl1pPr marL="380999" indent="-380999">
              <a:defRPr sz="3800"/>
            </a:lvl1pPr>
          </a:lstStyle>
          <a:p>
            <a:pPr/>
            <a:r>
              <a:t>The use of Life Cycle Analysis (LCA) is the only way to determine environmental impacts with any certainty; it can only be conducted on a scientific basis by trained scientists.</a:t>
            </a:r>
          </a:p>
        </p:txBody>
      </p:sp>
      <p:pic>
        <p:nvPicPr>
          <p:cNvPr id="20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50000" y="3105150"/>
            <a:ext cx="6527800" cy="6362700"/>
          </a:xfrm>
          <a:prstGeom prst="rect">
            <a:avLst/>
          </a:prstGeom>
          <a:ln w="12700">
            <a:miter lim="400000"/>
          </a:ln>
        </p:spPr>
      </p:pic>
      <p:sp>
        <p:nvSpPr>
          <p:cNvPr id="202" name="http://fibrenet.eu/data/uploads/img/Yvonne_LCA%20life%20cycle.png"/>
          <p:cNvSpPr txBox="1"/>
          <p:nvPr/>
        </p:nvSpPr>
        <p:spPr>
          <a:xfrm>
            <a:off x="6286144" y="9455149"/>
            <a:ext cx="2489912" cy="19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"/>
            </a:lvl1pPr>
          </a:lstStyle>
          <a:p>
            <a:pPr/>
            <a:r>
              <a:t>http://fibrenet.eu/data/uploads/img/Yvonne_LCA%20life%20cycle.png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Why is this Important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Why is this Important?</a:t>
            </a:r>
          </a:p>
        </p:txBody>
      </p:sp>
      <p:sp>
        <p:nvSpPr>
          <p:cNvPr id="205" name="Analysis of the economic and environmental cost of producing goods is important because it allows for the quantification of everything that goes into the development of a product.…"/>
          <p:cNvSpPr txBox="1"/>
          <p:nvPr>
            <p:ph type="body" sz="half" idx="1"/>
          </p:nvPr>
        </p:nvSpPr>
        <p:spPr>
          <a:xfrm>
            <a:off x="497085" y="2247354"/>
            <a:ext cx="12010630" cy="3467597"/>
          </a:xfrm>
          <a:prstGeom prst="rect">
            <a:avLst/>
          </a:prstGeom>
        </p:spPr>
        <p:txBody>
          <a:bodyPr/>
          <a:lstStyle/>
          <a:p>
            <a:pPr marL="365759" indent="-365759" defTabSz="560831">
              <a:spcBef>
                <a:spcPts val="3600"/>
              </a:spcBef>
              <a:defRPr sz="2688"/>
            </a:pPr>
            <a:r>
              <a:t>Analysis of the economic and environmental cost of producing goods is important because it allows for the quantification of everything that goes into the development of a product.</a:t>
            </a:r>
          </a:p>
          <a:p>
            <a:pPr marL="365759" indent="-365759" defTabSz="560831">
              <a:spcBef>
                <a:spcPts val="3600"/>
              </a:spcBef>
              <a:defRPr sz="2688"/>
            </a:pPr>
            <a:r>
              <a:t>It encompasses raw material extraction, manufacturing, distribution, use, service life, recycling, and final disposal.</a:t>
            </a:r>
          </a:p>
          <a:p>
            <a:pPr marL="365759" indent="-365759" defTabSz="560831">
              <a:spcBef>
                <a:spcPts val="3600"/>
              </a:spcBef>
              <a:defRPr sz="2688"/>
            </a:pPr>
            <a:r>
              <a:t>Enables manufacturers to assess all that goes into the production of goods.</a:t>
            </a:r>
          </a:p>
        </p:txBody>
      </p:sp>
      <p:pic>
        <p:nvPicPr>
          <p:cNvPr id="206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438400" y="5664200"/>
            <a:ext cx="8128000" cy="4064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7" name="https://www.harcresearch.org/feature/Life_Cycle_Assessment_A_Scientific_Approach_to_Sustainability"/>
          <p:cNvSpPr txBox="1"/>
          <p:nvPr/>
        </p:nvSpPr>
        <p:spPr>
          <a:xfrm>
            <a:off x="2413000" y="9436100"/>
            <a:ext cx="6517854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ts val="2800"/>
              </a:lnSpc>
              <a:defRPr sz="1200" u="sng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https://www.harcresearch.org/feature/Life_Cycle_Assessment_A_Scientific_Approach_to_Sustainability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Gradient">
  <a:themeElements>
    <a:clrScheme name="Gradient">
      <a:dk1>
        <a:srgbClr val="FF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chemeClr val="accent1"/>
            </a:gs>
            <a:gs pos="100000">
              <a:schemeClr val="accent1">
                <a:hueOff val="321133"/>
                <a:satOff val="-12043"/>
                <a:lumOff val="-7113"/>
              </a:schemeClr>
            </a:gs>
          </a:gsLst>
          <a:lin ang="5400000" scaled="0"/>
        </a:gradFill>
        <a:ln w="12700" cap="flat">
          <a:noFill/>
          <a:miter lim="400000"/>
        </a:ln>
        <a:effectLst>
          <a:outerShdw sx="100000" sy="100000" kx="0" ky="0" algn="b" rotWithShape="0" blurRad="76200" dist="0" dir="1890000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25400" dist="23998" dir="2700000">
                <a:srgbClr val="000000">
                  <a:alpha val="31034"/>
                </a:srgbClr>
              </a:outerShdw>
            </a:effectLst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8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Gradient">
  <a:themeElements>
    <a:clrScheme name="Gradient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chemeClr val="accent1"/>
            </a:gs>
            <a:gs pos="100000">
              <a:schemeClr val="accent1">
                <a:hueOff val="321133"/>
                <a:satOff val="-12043"/>
                <a:lumOff val="-7113"/>
              </a:schemeClr>
            </a:gs>
          </a:gsLst>
          <a:lin ang="5400000" scaled="0"/>
        </a:gradFill>
        <a:ln w="12700" cap="flat">
          <a:noFill/>
          <a:miter lim="400000"/>
        </a:ln>
        <a:effectLst>
          <a:outerShdw sx="100000" sy="100000" kx="0" ky="0" algn="b" rotWithShape="0" blurRad="76200" dist="0" dir="1890000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25400" dist="23998" dir="2700000">
                <a:srgbClr val="000000">
                  <a:alpha val="31034"/>
                </a:srgbClr>
              </a:outerShdw>
            </a:effectLst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8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